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drawings/drawing2.xml" ContentType="application/vnd.openxmlformats-officedocument.drawingml.chartshape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4.xml" ContentType="application/vnd.openxmlformats-officedocument.drawingml.chart+xml"/>
  <Override PartName="/ppt/theme/themeOverride2.xml" ContentType="application/vnd.openxmlformats-officedocument.themeOverride+xml"/>
  <Override PartName="/ppt/drawings/drawing3.xml" ContentType="application/vnd.openxmlformats-officedocument.drawingml.chartshapes+xml"/>
  <Override PartName="/ppt/notesSlides/notesSlide21.xml" ContentType="application/vnd.openxmlformats-officedocument.presentationml.notesSlide+xml"/>
  <Override PartName="/ppt/charts/chart5.xml" ContentType="application/vnd.openxmlformats-officedocument.drawingml.chart+xml"/>
  <Override PartName="/ppt/drawings/drawing4.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4" r:id="rId2"/>
  </p:sldMasterIdLst>
  <p:notesMasterIdLst>
    <p:notesMasterId r:id="rId32"/>
  </p:notesMasterIdLst>
  <p:handoutMasterIdLst>
    <p:handoutMasterId r:id="rId33"/>
  </p:handoutMasterIdLst>
  <p:sldIdLst>
    <p:sldId id="262" r:id="rId3"/>
    <p:sldId id="272" r:id="rId4"/>
    <p:sldId id="280" r:id="rId5"/>
    <p:sldId id="282" r:id="rId6"/>
    <p:sldId id="283" r:id="rId7"/>
    <p:sldId id="285" r:id="rId8"/>
    <p:sldId id="284" r:id="rId9"/>
    <p:sldId id="287" r:id="rId10"/>
    <p:sldId id="288" r:id="rId11"/>
    <p:sldId id="294" r:id="rId12"/>
    <p:sldId id="275" r:id="rId13"/>
    <p:sldId id="293" r:id="rId14"/>
    <p:sldId id="273" r:id="rId15"/>
    <p:sldId id="289" r:id="rId16"/>
    <p:sldId id="292" r:id="rId17"/>
    <p:sldId id="302" r:id="rId18"/>
    <p:sldId id="291" r:id="rId19"/>
    <p:sldId id="276" r:id="rId20"/>
    <p:sldId id="296" r:id="rId21"/>
    <p:sldId id="295" r:id="rId22"/>
    <p:sldId id="298" r:id="rId23"/>
    <p:sldId id="299" r:id="rId24"/>
    <p:sldId id="300" r:id="rId25"/>
    <p:sldId id="297" r:id="rId26"/>
    <p:sldId id="290" r:id="rId27"/>
    <p:sldId id="277" r:id="rId28"/>
    <p:sldId id="303" r:id="rId29"/>
    <p:sldId id="278" r:id="rId30"/>
    <p:sldId id="304"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8FFAF33-3D42-4378-B920-861479D4A6B9}">
          <p14:sldIdLst>
            <p14:sldId id="262"/>
            <p14:sldId id="272"/>
            <p14:sldId id="280"/>
            <p14:sldId id="282"/>
            <p14:sldId id="283"/>
            <p14:sldId id="285"/>
            <p14:sldId id="284"/>
            <p14:sldId id="287"/>
            <p14:sldId id="288"/>
            <p14:sldId id="294"/>
            <p14:sldId id="275"/>
            <p14:sldId id="293"/>
            <p14:sldId id="273"/>
            <p14:sldId id="289"/>
            <p14:sldId id="292"/>
            <p14:sldId id="302"/>
            <p14:sldId id="291"/>
            <p14:sldId id="276"/>
            <p14:sldId id="296"/>
            <p14:sldId id="295"/>
            <p14:sldId id="298"/>
            <p14:sldId id="299"/>
            <p14:sldId id="300"/>
            <p14:sldId id="297"/>
            <p14:sldId id="290"/>
            <p14:sldId id="277"/>
            <p14:sldId id="303"/>
            <p14:sldId id="278"/>
            <p14:sldId id="30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D6D2"/>
    <a:srgbClr val="FFFFFF"/>
    <a:srgbClr val="616662"/>
    <a:srgbClr val="122A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77049" autoAdjust="0"/>
  </p:normalViewPr>
  <p:slideViewPr>
    <p:cSldViewPr snapToGrid="0" snapToObjects="1">
      <p:cViewPr>
        <p:scale>
          <a:sx n="95" d="100"/>
          <a:sy n="95" d="100"/>
        </p:scale>
        <p:origin x="-2094" y="72"/>
      </p:cViewPr>
      <p:guideLst>
        <p:guide orient="horz" pos="2160"/>
        <p:guide pos="1392"/>
        <p:guide pos="5472"/>
      </p:guideLst>
    </p:cSldViewPr>
  </p:slideViewPr>
  <p:outlineViewPr>
    <p:cViewPr>
      <p:scale>
        <a:sx n="33" d="100"/>
        <a:sy n="33" d="100"/>
      </p:scale>
      <p:origin x="3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92" d="100"/>
          <a:sy n="92" d="100"/>
        </p:scale>
        <p:origin x="-3732"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nali2\AppData\Local\Microsoft\Windows\Temporary%20Internet%20Files\Content.Outlook\IGRD2MK3\CT_gov_prs_problem_report_PIE%20GRAPH_10%2029%2014.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nali2\AppData\Local\Microsoft\Windows\Temporary%20Internet%20Files\Content.Outlook\IGRD2MK3\Test%20of%20Change%20Graph_10%2029%2014%20(JP).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eu.emory.edu\SOM\OCR\ClinicalTrials.Gov%20Team\Quality%20Academy_2014\PowerPower%20Presentation\Updated%20Test%20of%20Change%20Graph_11.24.14%20(JP).xlsx" TargetMode="Externa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Users\nali2\AppData\Local\Microsoft\Windows\Temporary%20Internet%20Files\Content.Outlook\IGRD2MK3\ClinicalTrials%20gov%20-%20Graph_Log%20of%20Problems%20for%20All%20Records%20(10%2029%202014)%20(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75"/>
      <c:rotY val="0"/>
      <c:rAngAx val="0"/>
      <c:perspective val="30"/>
    </c:view3D>
    <c:floor>
      <c:thickness val="0"/>
    </c:floor>
    <c:sideWall>
      <c:thickness val="0"/>
    </c:sideWall>
    <c:backWall>
      <c:thickness val="0"/>
    </c:backWall>
    <c:plotArea>
      <c:layout>
        <c:manualLayout>
          <c:layoutTarget val="inner"/>
          <c:xMode val="edge"/>
          <c:yMode val="edge"/>
          <c:x val="2.8354215157067632E-2"/>
          <c:y val="4.5791381340490336E-2"/>
          <c:w val="0.62966457023060807"/>
          <c:h val="0.90507554976680549"/>
        </c:manualLayout>
      </c:layout>
      <c:pie3DChart>
        <c:varyColors val="1"/>
        <c:ser>
          <c:idx val="0"/>
          <c:order val="0"/>
          <c:dPt>
            <c:idx val="1"/>
            <c:bubble3D val="0"/>
            <c:spPr>
              <a:solidFill>
                <a:schemeClr val="accent2">
                  <a:lumMod val="75000"/>
                </a:schemeClr>
              </a:solidFill>
            </c:spPr>
          </c:dPt>
          <c:dPt>
            <c:idx val="2"/>
            <c:bubble3D val="0"/>
            <c:spPr>
              <a:solidFill>
                <a:srgbClr val="FFFF00"/>
              </a:solidFill>
            </c:spPr>
          </c:dPt>
          <c:dPt>
            <c:idx val="3"/>
            <c:bubble3D val="0"/>
            <c:spPr>
              <a:solidFill>
                <a:schemeClr val="accent4">
                  <a:lumMod val="75000"/>
                </a:schemeClr>
              </a:solidFill>
            </c:spPr>
          </c:dPt>
          <c:dPt>
            <c:idx val="5"/>
            <c:bubble3D val="0"/>
            <c:spPr>
              <a:solidFill>
                <a:schemeClr val="accent6">
                  <a:lumMod val="60000"/>
                  <a:lumOff val="40000"/>
                </a:schemeClr>
              </a:solidFill>
            </c:spPr>
          </c:dPt>
          <c:dPt>
            <c:idx val="8"/>
            <c:bubble3D val="0"/>
            <c:spPr>
              <a:solidFill>
                <a:srgbClr val="92D050"/>
              </a:solidFill>
            </c:spPr>
          </c:dPt>
          <c:dLbls>
            <c:dLbl>
              <c:idx val="1"/>
              <c:delete val="1"/>
            </c:dLbl>
            <c:showLegendKey val="0"/>
            <c:showVal val="0"/>
            <c:showCatName val="0"/>
            <c:showSerName val="0"/>
            <c:showPercent val="1"/>
            <c:showBubbleSize val="0"/>
            <c:showLeaderLines val="1"/>
          </c:dLbls>
          <c:cat>
            <c:strRef>
              <c:f>'Problems by CTGov ID'!$M$190:$M$198</c:f>
              <c:strCache>
                <c:ptCount val="9"/>
                <c:pt idx="0">
                  <c:v>Late Results - per FDAAA</c:v>
                </c:pt>
                <c:pt idx="1">
                  <c:v>Missing FDAAA Information</c:v>
                </c:pt>
                <c:pt idx="2">
                  <c:v>Never Released</c:v>
                </c:pt>
                <c:pt idx="3">
                  <c:v>Not Completed</c:v>
                </c:pt>
                <c:pt idx="4">
                  <c:v>Not Recently Updated - Not Recruiting</c:v>
                </c:pt>
                <c:pt idx="5">
                  <c:v>Not Recently Updated </c:v>
                </c:pt>
                <c:pt idx="6">
                  <c:v>Ready for Review and Approval</c:v>
                </c:pt>
                <c:pt idx="7">
                  <c:v>Update Not Released</c:v>
                </c:pt>
                <c:pt idx="8">
                  <c:v>Pending PRS Review Comments</c:v>
                </c:pt>
              </c:strCache>
            </c:strRef>
          </c:cat>
          <c:val>
            <c:numRef>
              <c:f>'Problems by CTGov ID'!$N$190:$N$198</c:f>
              <c:numCache>
                <c:formatCode>General</c:formatCode>
                <c:ptCount val="9"/>
                <c:pt idx="0">
                  <c:v>19</c:v>
                </c:pt>
                <c:pt idx="1">
                  <c:v>0</c:v>
                </c:pt>
                <c:pt idx="2">
                  <c:v>3</c:v>
                </c:pt>
                <c:pt idx="3">
                  <c:v>17</c:v>
                </c:pt>
                <c:pt idx="4">
                  <c:v>1</c:v>
                </c:pt>
                <c:pt idx="5">
                  <c:v>4</c:v>
                </c:pt>
                <c:pt idx="6">
                  <c:v>10</c:v>
                </c:pt>
                <c:pt idx="7">
                  <c:v>33</c:v>
                </c:pt>
                <c:pt idx="8">
                  <c:v>9</c:v>
                </c:pt>
              </c:numCache>
            </c:numRef>
          </c:val>
        </c:ser>
        <c:dLbls>
          <c:showLegendKey val="0"/>
          <c:showVal val="0"/>
          <c:showCatName val="0"/>
          <c:showSerName val="0"/>
          <c:showPercent val="0"/>
          <c:showBubbleSize val="0"/>
          <c:showLeaderLines val="1"/>
        </c:dLbls>
      </c:pie3DChart>
    </c:plotArea>
    <c:legend>
      <c:legendPos val="r"/>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492388444680838"/>
          <c:y val="0.23599117610630627"/>
          <c:w val="0.53846765882013448"/>
          <c:h val="0.6710902872678105"/>
        </c:manualLayout>
      </c:layout>
      <c:lineChart>
        <c:grouping val="standard"/>
        <c:varyColors val="0"/>
        <c:dLbls>
          <c:showLegendKey val="0"/>
          <c:showVal val="0"/>
          <c:showCatName val="0"/>
          <c:showSerName val="0"/>
          <c:showPercent val="0"/>
          <c:showBubbleSize val="0"/>
        </c:dLbls>
        <c:marker val="1"/>
        <c:smooth val="0"/>
        <c:axId val="47697280"/>
        <c:axId val="43353216"/>
      </c:lineChart>
      <c:catAx>
        <c:axId val="47697280"/>
        <c:scaling>
          <c:orientation val="minMax"/>
        </c:scaling>
        <c:delete val="0"/>
        <c:axPos val="b"/>
        <c:numFmt formatCode="mmm\-yy" sourceLinked="1"/>
        <c:majorTickMark val="out"/>
        <c:minorTickMark val="none"/>
        <c:tickLblPos val="nextTo"/>
        <c:crossAx val="43353216"/>
        <c:crosses val="autoZero"/>
        <c:auto val="1"/>
        <c:lblAlgn val="ctr"/>
        <c:lblOffset val="100"/>
        <c:noMultiLvlLbl val="1"/>
      </c:catAx>
      <c:valAx>
        <c:axId val="43353216"/>
        <c:scaling>
          <c:orientation val="minMax"/>
        </c:scaling>
        <c:delete val="0"/>
        <c:axPos val="l"/>
        <c:majorGridlines/>
        <c:title>
          <c:tx>
            <c:rich>
              <a:bodyPr rot="-5400000" vert="horz"/>
              <a:lstStyle/>
              <a:p>
                <a:pPr>
                  <a:defRPr/>
                </a:pPr>
                <a:r>
                  <a:rPr lang="en-US"/>
                  <a:t>Number of Studies with Late Results</a:t>
                </a:r>
              </a:p>
            </c:rich>
          </c:tx>
          <c:layout>
            <c:manualLayout>
              <c:xMode val="edge"/>
              <c:yMode val="edge"/>
              <c:x val="2.1791098102266013E-2"/>
              <c:y val="0.23243226828051453"/>
            </c:manualLayout>
          </c:layout>
          <c:overlay val="0"/>
        </c:title>
        <c:numFmt formatCode="General" sourceLinked="1"/>
        <c:majorTickMark val="out"/>
        <c:minorTickMark val="none"/>
        <c:tickLblPos val="nextTo"/>
        <c:crossAx val="47697280"/>
        <c:crosses val="autoZero"/>
        <c:crossBetween val="between"/>
      </c:valAx>
      <c:spPr>
        <a:noFill/>
        <a:ln w="25400">
          <a:noFill/>
        </a:ln>
      </c:spPr>
    </c:plotArea>
    <c:legend>
      <c:legendPos val="r"/>
      <c:layout/>
      <c:overlay val="0"/>
    </c:legend>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33362190982671"/>
          <c:y val="0.12595334985301923"/>
          <c:w val="0.61623617850351908"/>
          <c:h val="0.72916839517980558"/>
        </c:manualLayout>
      </c:layout>
      <c:lineChart>
        <c:grouping val="standard"/>
        <c:varyColors val="0"/>
        <c:ser>
          <c:idx val="0"/>
          <c:order val="0"/>
          <c:tx>
            <c:strRef>
              <c:f>Sheet1!$B$2</c:f>
              <c:strCache>
                <c:ptCount val="1"/>
                <c:pt idx="0">
                  <c:v>Records with "Late Results" Due</c:v>
                </c:pt>
              </c:strCache>
            </c:strRef>
          </c:tx>
          <c:cat>
            <c:numRef>
              <c:f>Sheet1!$A$3:$A$15</c:f>
              <c:numCache>
                <c:formatCode>mmm\-yy</c:formatCode>
                <c:ptCount val="13"/>
                <c:pt idx="0">
                  <c:v>41852</c:v>
                </c:pt>
                <c:pt idx="1">
                  <c:v>41883</c:v>
                </c:pt>
                <c:pt idx="2">
                  <c:v>41913</c:v>
                </c:pt>
                <c:pt idx="3">
                  <c:v>41944</c:v>
                </c:pt>
                <c:pt idx="4">
                  <c:v>41974</c:v>
                </c:pt>
                <c:pt idx="5">
                  <c:v>42005</c:v>
                </c:pt>
                <c:pt idx="6">
                  <c:v>42036</c:v>
                </c:pt>
                <c:pt idx="7">
                  <c:v>42064</c:v>
                </c:pt>
                <c:pt idx="8">
                  <c:v>42095</c:v>
                </c:pt>
                <c:pt idx="9">
                  <c:v>42125</c:v>
                </c:pt>
                <c:pt idx="10">
                  <c:v>42156</c:v>
                </c:pt>
                <c:pt idx="11">
                  <c:v>42186</c:v>
                </c:pt>
                <c:pt idx="12">
                  <c:v>42217</c:v>
                </c:pt>
              </c:numCache>
            </c:numRef>
          </c:cat>
          <c:val>
            <c:numRef>
              <c:f>Sheet1!$B$3:$B$15</c:f>
              <c:numCache>
                <c:formatCode>General</c:formatCode>
                <c:ptCount val="13"/>
                <c:pt idx="0">
                  <c:v>28</c:v>
                </c:pt>
                <c:pt idx="1">
                  <c:v>28</c:v>
                </c:pt>
                <c:pt idx="2">
                  <c:v>22</c:v>
                </c:pt>
                <c:pt idx="3">
                  <c:v>24</c:v>
                </c:pt>
                <c:pt idx="4">
                  <c:v>24</c:v>
                </c:pt>
                <c:pt idx="5">
                  <c:v>27</c:v>
                </c:pt>
                <c:pt idx="6">
                  <c:v>27</c:v>
                </c:pt>
                <c:pt idx="7">
                  <c:v>28</c:v>
                </c:pt>
                <c:pt idx="8">
                  <c:v>28</c:v>
                </c:pt>
                <c:pt idx="9">
                  <c:v>28</c:v>
                </c:pt>
                <c:pt idx="10">
                  <c:v>28</c:v>
                </c:pt>
                <c:pt idx="11">
                  <c:v>29</c:v>
                </c:pt>
                <c:pt idx="12">
                  <c:v>30</c:v>
                </c:pt>
              </c:numCache>
            </c:numRef>
          </c:val>
          <c:smooth val="0"/>
        </c:ser>
        <c:ser>
          <c:idx val="1"/>
          <c:order val="1"/>
          <c:tx>
            <c:strRef>
              <c:f>Sheet1!$C$2</c:f>
              <c:strCache>
                <c:ptCount val="1"/>
                <c:pt idx="0">
                  <c:v>Projected Resolution of "Late Results" Problems</c:v>
                </c:pt>
              </c:strCache>
            </c:strRef>
          </c:tx>
          <c:cat>
            <c:numRef>
              <c:f>Sheet1!$A$3:$A$15</c:f>
              <c:numCache>
                <c:formatCode>mmm\-yy</c:formatCode>
                <c:ptCount val="13"/>
                <c:pt idx="0">
                  <c:v>41852</c:v>
                </c:pt>
                <c:pt idx="1">
                  <c:v>41883</c:v>
                </c:pt>
                <c:pt idx="2">
                  <c:v>41913</c:v>
                </c:pt>
                <c:pt idx="3">
                  <c:v>41944</c:v>
                </c:pt>
                <c:pt idx="4">
                  <c:v>41974</c:v>
                </c:pt>
                <c:pt idx="5">
                  <c:v>42005</c:v>
                </c:pt>
                <c:pt idx="6">
                  <c:v>42036</c:v>
                </c:pt>
                <c:pt idx="7">
                  <c:v>42064</c:v>
                </c:pt>
                <c:pt idx="8">
                  <c:v>42095</c:v>
                </c:pt>
                <c:pt idx="9">
                  <c:v>42125</c:v>
                </c:pt>
                <c:pt idx="10">
                  <c:v>42156</c:v>
                </c:pt>
                <c:pt idx="11">
                  <c:v>42186</c:v>
                </c:pt>
                <c:pt idx="12">
                  <c:v>42217</c:v>
                </c:pt>
              </c:numCache>
            </c:numRef>
          </c:cat>
          <c:val>
            <c:numRef>
              <c:f>Sheet1!$C$3:$C$15</c:f>
              <c:numCache>
                <c:formatCode>General</c:formatCode>
                <c:ptCount val="13"/>
                <c:pt idx="2">
                  <c:v>22</c:v>
                </c:pt>
                <c:pt idx="3">
                  <c:v>20</c:v>
                </c:pt>
                <c:pt idx="4">
                  <c:v>18</c:v>
                </c:pt>
                <c:pt idx="5">
                  <c:v>16</c:v>
                </c:pt>
                <c:pt idx="6">
                  <c:v>14</c:v>
                </c:pt>
                <c:pt idx="7">
                  <c:v>12</c:v>
                </c:pt>
                <c:pt idx="8">
                  <c:v>10</c:v>
                </c:pt>
                <c:pt idx="9">
                  <c:v>8</c:v>
                </c:pt>
                <c:pt idx="10">
                  <c:v>6</c:v>
                </c:pt>
                <c:pt idx="11">
                  <c:v>4</c:v>
                </c:pt>
                <c:pt idx="12">
                  <c:v>1</c:v>
                </c:pt>
              </c:numCache>
            </c:numRef>
          </c:val>
          <c:smooth val="0"/>
        </c:ser>
        <c:dLbls>
          <c:showLegendKey val="0"/>
          <c:showVal val="0"/>
          <c:showCatName val="0"/>
          <c:showSerName val="0"/>
          <c:showPercent val="0"/>
          <c:showBubbleSize val="0"/>
        </c:dLbls>
        <c:marker val="1"/>
        <c:smooth val="0"/>
        <c:axId val="47792128"/>
        <c:axId val="47793664"/>
      </c:lineChart>
      <c:dateAx>
        <c:axId val="47792128"/>
        <c:scaling>
          <c:orientation val="minMax"/>
        </c:scaling>
        <c:delete val="0"/>
        <c:axPos val="b"/>
        <c:numFmt formatCode="mmm\-yy" sourceLinked="1"/>
        <c:majorTickMark val="out"/>
        <c:minorTickMark val="none"/>
        <c:tickLblPos val="nextTo"/>
        <c:crossAx val="47793664"/>
        <c:crosses val="autoZero"/>
        <c:auto val="1"/>
        <c:lblOffset val="100"/>
        <c:baseTimeUnit val="months"/>
      </c:dateAx>
      <c:valAx>
        <c:axId val="47793664"/>
        <c:scaling>
          <c:orientation val="minMax"/>
        </c:scaling>
        <c:delete val="0"/>
        <c:axPos val="l"/>
        <c:majorGridlines/>
        <c:title>
          <c:tx>
            <c:rich>
              <a:bodyPr rot="-5400000" vert="horz"/>
              <a:lstStyle/>
              <a:p>
                <a:pPr>
                  <a:defRPr sz="1050"/>
                </a:pPr>
                <a:r>
                  <a:rPr lang="en-US" sz="1050"/>
                  <a:t>Number of Studies with Late Results</a:t>
                </a:r>
              </a:p>
            </c:rich>
          </c:tx>
          <c:layout>
            <c:manualLayout>
              <c:xMode val="edge"/>
              <c:yMode val="edge"/>
              <c:x val="2.1791098102266013E-2"/>
              <c:y val="0.23243226828051453"/>
            </c:manualLayout>
          </c:layout>
          <c:overlay val="0"/>
        </c:title>
        <c:numFmt formatCode="General" sourceLinked="1"/>
        <c:majorTickMark val="out"/>
        <c:minorTickMark val="none"/>
        <c:tickLblPos val="nextTo"/>
        <c:crossAx val="47792128"/>
        <c:crosses val="autoZero"/>
        <c:crossBetween val="between"/>
      </c:valAx>
    </c:plotArea>
    <c:legend>
      <c:legendPos val="r"/>
      <c:layout>
        <c:manualLayout>
          <c:xMode val="edge"/>
          <c:yMode val="edge"/>
          <c:x val="0.73670064924547785"/>
          <c:y val="0.39624119438243577"/>
          <c:w val="0.23281355275692153"/>
          <c:h val="0.13414154796817226"/>
        </c:manualLayout>
      </c:layout>
      <c:overlay val="0"/>
    </c:legend>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title>
      <c:tx>
        <c:rich>
          <a:bodyPr/>
          <a:lstStyle/>
          <a:p>
            <a:pPr>
              <a:defRPr/>
            </a:pPr>
            <a:r>
              <a:rPr lang="en-US"/>
              <a:t>Response Time (Days)</a:t>
            </a:r>
          </a:p>
        </c:rich>
      </c:tx>
      <c:layout/>
      <c:overlay val="0"/>
    </c:title>
    <c:autoTitleDeleted val="0"/>
    <c:plotArea>
      <c:layout/>
      <c:barChart>
        <c:barDir val="col"/>
        <c:grouping val="stacked"/>
        <c:varyColors val="0"/>
        <c:ser>
          <c:idx val="0"/>
          <c:order val="0"/>
          <c:tx>
            <c:strRef>
              <c:f>Sheet1!$B$15</c:f>
              <c:strCache>
                <c:ptCount val="1"/>
                <c:pt idx="0">
                  <c:v>Test of Change #1</c:v>
                </c:pt>
              </c:strCache>
            </c:strRef>
          </c:tx>
          <c:invertIfNegative val="0"/>
          <c:cat>
            <c:strRef>
              <c:f>Sheet1!$A$16:$A$22</c:f>
              <c:strCache>
                <c:ptCount val="7"/>
                <c:pt idx="0">
                  <c:v>A</c:v>
                </c:pt>
                <c:pt idx="1">
                  <c:v>B</c:v>
                </c:pt>
                <c:pt idx="2">
                  <c:v>C</c:v>
                </c:pt>
                <c:pt idx="3">
                  <c:v>D</c:v>
                </c:pt>
                <c:pt idx="4">
                  <c:v>E</c:v>
                </c:pt>
                <c:pt idx="5">
                  <c:v>F</c:v>
                </c:pt>
                <c:pt idx="6">
                  <c:v>G</c:v>
                </c:pt>
              </c:strCache>
            </c:strRef>
          </c:cat>
          <c:val>
            <c:numRef>
              <c:f>Sheet1!$B$16:$B$22</c:f>
              <c:numCache>
                <c:formatCode>General</c:formatCode>
                <c:ptCount val="7"/>
                <c:pt idx="0">
                  <c:v>8</c:v>
                </c:pt>
                <c:pt idx="1">
                  <c:v>15</c:v>
                </c:pt>
                <c:pt idx="2">
                  <c:v>13</c:v>
                </c:pt>
                <c:pt idx="3">
                  <c:v>0</c:v>
                </c:pt>
                <c:pt idx="4">
                  <c:v>0</c:v>
                </c:pt>
                <c:pt idx="5">
                  <c:v>0</c:v>
                </c:pt>
                <c:pt idx="6">
                  <c:v>0</c:v>
                </c:pt>
              </c:numCache>
            </c:numRef>
          </c:val>
        </c:ser>
        <c:ser>
          <c:idx val="1"/>
          <c:order val="1"/>
          <c:tx>
            <c:strRef>
              <c:f>Sheet1!$E$15</c:f>
              <c:strCache>
                <c:ptCount val="1"/>
              </c:strCache>
            </c:strRef>
          </c:tx>
          <c:invertIfNegative val="0"/>
          <c:cat>
            <c:strRef>
              <c:f>Sheet1!$A$16:$A$22</c:f>
              <c:strCache>
                <c:ptCount val="7"/>
                <c:pt idx="0">
                  <c:v>A</c:v>
                </c:pt>
                <c:pt idx="1">
                  <c:v>B</c:v>
                </c:pt>
                <c:pt idx="2">
                  <c:v>C</c:v>
                </c:pt>
                <c:pt idx="3">
                  <c:v>D</c:v>
                </c:pt>
                <c:pt idx="4">
                  <c:v>E</c:v>
                </c:pt>
                <c:pt idx="5">
                  <c:v>F</c:v>
                </c:pt>
                <c:pt idx="6">
                  <c:v>G</c:v>
                </c:pt>
              </c:strCache>
            </c:strRef>
          </c:cat>
          <c:val>
            <c:numRef>
              <c:f>Sheet1!$E$16:$E$22</c:f>
              <c:numCache>
                <c:formatCode>General</c:formatCode>
                <c:ptCount val="7"/>
                <c:pt idx="0">
                  <c:v>0</c:v>
                </c:pt>
                <c:pt idx="1">
                  <c:v>0</c:v>
                </c:pt>
                <c:pt idx="2">
                  <c:v>0</c:v>
                </c:pt>
                <c:pt idx="3">
                  <c:v>0</c:v>
                </c:pt>
                <c:pt idx="4">
                  <c:v>0</c:v>
                </c:pt>
                <c:pt idx="5">
                  <c:v>0</c:v>
                </c:pt>
                <c:pt idx="6">
                  <c:v>0</c:v>
                </c:pt>
              </c:numCache>
            </c:numRef>
          </c:val>
        </c:ser>
        <c:ser>
          <c:idx val="2"/>
          <c:order val="2"/>
          <c:tx>
            <c:strRef>
              <c:f>Sheet1!$F$15</c:f>
              <c:strCache>
                <c:ptCount val="1"/>
                <c:pt idx="0">
                  <c:v>Test of Change #2</c:v>
                </c:pt>
              </c:strCache>
            </c:strRef>
          </c:tx>
          <c:invertIfNegative val="0"/>
          <c:cat>
            <c:strRef>
              <c:f>Sheet1!$A$16:$A$22</c:f>
              <c:strCache>
                <c:ptCount val="7"/>
                <c:pt idx="0">
                  <c:v>A</c:v>
                </c:pt>
                <c:pt idx="1">
                  <c:v>B</c:v>
                </c:pt>
                <c:pt idx="2">
                  <c:v>C</c:v>
                </c:pt>
                <c:pt idx="3">
                  <c:v>D</c:v>
                </c:pt>
                <c:pt idx="4">
                  <c:v>E</c:v>
                </c:pt>
                <c:pt idx="5">
                  <c:v>F</c:v>
                </c:pt>
                <c:pt idx="6">
                  <c:v>G</c:v>
                </c:pt>
              </c:strCache>
            </c:strRef>
          </c:cat>
          <c:val>
            <c:numRef>
              <c:f>Sheet1!$F$16:$F$22</c:f>
              <c:numCache>
                <c:formatCode>General</c:formatCode>
                <c:ptCount val="7"/>
                <c:pt idx="0">
                  <c:v>0</c:v>
                </c:pt>
                <c:pt idx="1">
                  <c:v>0</c:v>
                </c:pt>
                <c:pt idx="2">
                  <c:v>11</c:v>
                </c:pt>
                <c:pt idx="3">
                  <c:v>7</c:v>
                </c:pt>
                <c:pt idx="4">
                  <c:v>1</c:v>
                </c:pt>
                <c:pt idx="5">
                  <c:v>7</c:v>
                </c:pt>
                <c:pt idx="6">
                  <c:v>3</c:v>
                </c:pt>
              </c:numCache>
            </c:numRef>
          </c:val>
        </c:ser>
        <c:dLbls>
          <c:showLegendKey val="0"/>
          <c:showVal val="0"/>
          <c:showCatName val="0"/>
          <c:showSerName val="0"/>
          <c:showPercent val="0"/>
          <c:showBubbleSize val="0"/>
        </c:dLbls>
        <c:gapWidth val="55"/>
        <c:overlap val="100"/>
        <c:axId val="62637952"/>
        <c:axId val="62639488"/>
      </c:barChart>
      <c:catAx>
        <c:axId val="62637952"/>
        <c:scaling>
          <c:orientation val="minMax"/>
        </c:scaling>
        <c:delete val="0"/>
        <c:axPos val="b"/>
        <c:majorTickMark val="none"/>
        <c:minorTickMark val="none"/>
        <c:tickLblPos val="nextTo"/>
        <c:crossAx val="62639488"/>
        <c:crosses val="autoZero"/>
        <c:auto val="1"/>
        <c:lblAlgn val="ctr"/>
        <c:lblOffset val="100"/>
        <c:noMultiLvlLbl val="0"/>
      </c:catAx>
      <c:valAx>
        <c:axId val="62639488"/>
        <c:scaling>
          <c:orientation val="minMax"/>
        </c:scaling>
        <c:delete val="0"/>
        <c:axPos val="l"/>
        <c:majorGridlines/>
        <c:numFmt formatCode="General" sourceLinked="1"/>
        <c:majorTickMark val="none"/>
        <c:minorTickMark val="none"/>
        <c:tickLblPos val="nextTo"/>
        <c:crossAx val="62637952"/>
        <c:crosses val="autoZero"/>
        <c:crossBetween val="between"/>
      </c:valAx>
    </c:plotArea>
    <c:legend>
      <c:legendPos val="r"/>
      <c:legendEntry>
        <c:idx val="1"/>
        <c:delete val="1"/>
      </c:legendEntry>
      <c:layout>
        <c:manualLayout>
          <c:xMode val="edge"/>
          <c:yMode val="edge"/>
          <c:x val="0.84261913967340907"/>
          <c:y val="0.46112520657140077"/>
          <c:w val="0.14780002200323761"/>
          <c:h val="0.14248711966559735"/>
        </c:manualLayout>
      </c:layout>
      <c:overlay val="0"/>
    </c:legend>
    <c:plotVisOnly val="1"/>
    <c:dispBlanksAs val="gap"/>
    <c:showDLblsOverMax val="0"/>
  </c:chart>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517015501267463E-2"/>
          <c:y val="0.147528749222952"/>
          <c:w val="0.65752319421610761"/>
          <c:h val="0.71937126307728816"/>
        </c:manualLayout>
      </c:layout>
      <c:lineChart>
        <c:grouping val="standard"/>
        <c:varyColors val="0"/>
        <c:ser>
          <c:idx val="0"/>
          <c:order val="0"/>
          <c:tx>
            <c:strRef>
              <c:f>'Problems Graph'!$B$1</c:f>
              <c:strCache>
                <c:ptCount val="1"/>
                <c:pt idx="0">
                  <c:v># Problems</c:v>
                </c:pt>
              </c:strCache>
            </c:strRef>
          </c:tx>
          <c:spPr>
            <a:ln>
              <a:solidFill>
                <a:srgbClr val="C00000"/>
              </a:solidFill>
            </a:ln>
          </c:spPr>
          <c:marker>
            <c:symbol val="none"/>
          </c:marker>
          <c:cat>
            <c:numRef>
              <c:f>'Problems Graph'!$A$2:$A$297</c:f>
              <c:numCache>
                <c:formatCode>m/d/yyyy</c:formatCode>
                <c:ptCount val="296"/>
                <c:pt idx="0">
                  <c:v>41426</c:v>
                </c:pt>
                <c:pt idx="1">
                  <c:v>41494</c:v>
                </c:pt>
                <c:pt idx="2">
                  <c:v>41501</c:v>
                </c:pt>
                <c:pt idx="3">
                  <c:v>41502</c:v>
                </c:pt>
                <c:pt idx="4">
                  <c:v>41505</c:v>
                </c:pt>
                <c:pt idx="5">
                  <c:v>41506</c:v>
                </c:pt>
                <c:pt idx="6">
                  <c:v>41507</c:v>
                </c:pt>
                <c:pt idx="7">
                  <c:v>41508</c:v>
                </c:pt>
                <c:pt idx="8">
                  <c:v>41509</c:v>
                </c:pt>
                <c:pt idx="9">
                  <c:v>41512</c:v>
                </c:pt>
                <c:pt idx="10">
                  <c:v>41513</c:v>
                </c:pt>
                <c:pt idx="11">
                  <c:v>41514</c:v>
                </c:pt>
                <c:pt idx="12">
                  <c:v>41515</c:v>
                </c:pt>
                <c:pt idx="13">
                  <c:v>41516</c:v>
                </c:pt>
                <c:pt idx="14">
                  <c:v>41520</c:v>
                </c:pt>
                <c:pt idx="15">
                  <c:v>41521</c:v>
                </c:pt>
                <c:pt idx="16">
                  <c:v>41522</c:v>
                </c:pt>
                <c:pt idx="17">
                  <c:v>41523</c:v>
                </c:pt>
                <c:pt idx="18">
                  <c:v>41526</c:v>
                </c:pt>
                <c:pt idx="19">
                  <c:v>41527</c:v>
                </c:pt>
                <c:pt idx="20">
                  <c:v>41528</c:v>
                </c:pt>
                <c:pt idx="21">
                  <c:v>41529</c:v>
                </c:pt>
                <c:pt idx="22">
                  <c:v>41530</c:v>
                </c:pt>
                <c:pt idx="23">
                  <c:v>41533</c:v>
                </c:pt>
                <c:pt idx="24">
                  <c:v>41534</c:v>
                </c:pt>
                <c:pt idx="25">
                  <c:v>41535</c:v>
                </c:pt>
                <c:pt idx="26">
                  <c:v>41536</c:v>
                </c:pt>
                <c:pt idx="27">
                  <c:v>41540</c:v>
                </c:pt>
                <c:pt idx="28">
                  <c:v>41541</c:v>
                </c:pt>
                <c:pt idx="29">
                  <c:v>41543</c:v>
                </c:pt>
                <c:pt idx="30">
                  <c:v>41544</c:v>
                </c:pt>
                <c:pt idx="31">
                  <c:v>41547</c:v>
                </c:pt>
                <c:pt idx="32">
                  <c:v>41548</c:v>
                </c:pt>
                <c:pt idx="33">
                  <c:v>41554</c:v>
                </c:pt>
                <c:pt idx="34">
                  <c:v>41555</c:v>
                </c:pt>
                <c:pt idx="35">
                  <c:v>41556</c:v>
                </c:pt>
                <c:pt idx="36">
                  <c:v>41557</c:v>
                </c:pt>
                <c:pt idx="37">
                  <c:v>41558</c:v>
                </c:pt>
                <c:pt idx="38">
                  <c:v>41561</c:v>
                </c:pt>
                <c:pt idx="39">
                  <c:v>41562</c:v>
                </c:pt>
                <c:pt idx="40">
                  <c:v>41563</c:v>
                </c:pt>
                <c:pt idx="41">
                  <c:v>41564</c:v>
                </c:pt>
                <c:pt idx="42">
                  <c:v>41565</c:v>
                </c:pt>
                <c:pt idx="43">
                  <c:v>41568</c:v>
                </c:pt>
                <c:pt idx="44">
                  <c:v>41569</c:v>
                </c:pt>
                <c:pt idx="45">
                  <c:v>41570</c:v>
                </c:pt>
                <c:pt idx="46">
                  <c:v>41571</c:v>
                </c:pt>
                <c:pt idx="47">
                  <c:v>41572</c:v>
                </c:pt>
                <c:pt idx="48">
                  <c:v>41575</c:v>
                </c:pt>
                <c:pt idx="49">
                  <c:v>41576</c:v>
                </c:pt>
                <c:pt idx="50">
                  <c:v>41577</c:v>
                </c:pt>
                <c:pt idx="51">
                  <c:v>41578</c:v>
                </c:pt>
                <c:pt idx="52">
                  <c:v>41579</c:v>
                </c:pt>
                <c:pt idx="53">
                  <c:v>41582</c:v>
                </c:pt>
                <c:pt idx="54">
                  <c:v>41583</c:v>
                </c:pt>
                <c:pt idx="55">
                  <c:v>41584</c:v>
                </c:pt>
                <c:pt idx="56">
                  <c:v>41585</c:v>
                </c:pt>
                <c:pt idx="57">
                  <c:v>41586</c:v>
                </c:pt>
                <c:pt idx="58">
                  <c:v>41589</c:v>
                </c:pt>
                <c:pt idx="59">
                  <c:v>41590</c:v>
                </c:pt>
                <c:pt idx="60">
                  <c:v>41591</c:v>
                </c:pt>
                <c:pt idx="61">
                  <c:v>41592</c:v>
                </c:pt>
                <c:pt idx="62">
                  <c:v>41593</c:v>
                </c:pt>
                <c:pt idx="63">
                  <c:v>41596</c:v>
                </c:pt>
                <c:pt idx="64">
                  <c:v>41597</c:v>
                </c:pt>
                <c:pt idx="65">
                  <c:v>41598</c:v>
                </c:pt>
                <c:pt idx="66">
                  <c:v>41599</c:v>
                </c:pt>
                <c:pt idx="67">
                  <c:v>41600</c:v>
                </c:pt>
                <c:pt idx="68">
                  <c:v>41603</c:v>
                </c:pt>
                <c:pt idx="69">
                  <c:v>41604</c:v>
                </c:pt>
                <c:pt idx="70">
                  <c:v>41605</c:v>
                </c:pt>
                <c:pt idx="71">
                  <c:v>41610</c:v>
                </c:pt>
                <c:pt idx="72">
                  <c:v>41611</c:v>
                </c:pt>
                <c:pt idx="73">
                  <c:v>41612</c:v>
                </c:pt>
                <c:pt idx="74">
                  <c:v>41613</c:v>
                </c:pt>
                <c:pt idx="75">
                  <c:v>41614</c:v>
                </c:pt>
                <c:pt idx="76">
                  <c:v>41617</c:v>
                </c:pt>
                <c:pt idx="77">
                  <c:v>41618</c:v>
                </c:pt>
                <c:pt idx="78">
                  <c:v>41619</c:v>
                </c:pt>
                <c:pt idx="79">
                  <c:v>41620</c:v>
                </c:pt>
                <c:pt idx="80">
                  <c:v>41621</c:v>
                </c:pt>
                <c:pt idx="81">
                  <c:v>41624</c:v>
                </c:pt>
                <c:pt idx="82">
                  <c:v>41625</c:v>
                </c:pt>
                <c:pt idx="83">
                  <c:v>41626</c:v>
                </c:pt>
                <c:pt idx="84">
                  <c:v>41627</c:v>
                </c:pt>
                <c:pt idx="85">
                  <c:v>41628</c:v>
                </c:pt>
                <c:pt idx="86">
                  <c:v>41631</c:v>
                </c:pt>
                <c:pt idx="87">
                  <c:v>41634</c:v>
                </c:pt>
                <c:pt idx="88">
                  <c:v>41635</c:v>
                </c:pt>
                <c:pt idx="89">
                  <c:v>41638</c:v>
                </c:pt>
                <c:pt idx="90">
                  <c:v>41641</c:v>
                </c:pt>
                <c:pt idx="91">
                  <c:v>41645</c:v>
                </c:pt>
                <c:pt idx="92">
                  <c:v>41646</c:v>
                </c:pt>
                <c:pt idx="93">
                  <c:v>41647</c:v>
                </c:pt>
                <c:pt idx="94">
                  <c:v>41648</c:v>
                </c:pt>
                <c:pt idx="95">
                  <c:v>41649</c:v>
                </c:pt>
                <c:pt idx="96">
                  <c:v>41652</c:v>
                </c:pt>
                <c:pt idx="97">
                  <c:v>41653</c:v>
                </c:pt>
                <c:pt idx="98">
                  <c:v>41654</c:v>
                </c:pt>
                <c:pt idx="99">
                  <c:v>41655</c:v>
                </c:pt>
                <c:pt idx="100">
                  <c:v>41656</c:v>
                </c:pt>
                <c:pt idx="101">
                  <c:v>41660</c:v>
                </c:pt>
                <c:pt idx="102">
                  <c:v>41661</c:v>
                </c:pt>
                <c:pt idx="103">
                  <c:v>41662</c:v>
                </c:pt>
                <c:pt idx="104">
                  <c:v>41663</c:v>
                </c:pt>
                <c:pt idx="105">
                  <c:v>41666</c:v>
                </c:pt>
                <c:pt idx="106">
                  <c:v>41667</c:v>
                </c:pt>
                <c:pt idx="107">
                  <c:v>41668</c:v>
                </c:pt>
                <c:pt idx="108">
                  <c:v>41669</c:v>
                </c:pt>
                <c:pt idx="109">
                  <c:v>41670</c:v>
                </c:pt>
                <c:pt idx="110">
                  <c:v>41673</c:v>
                </c:pt>
                <c:pt idx="111">
                  <c:v>41674</c:v>
                </c:pt>
                <c:pt idx="112">
                  <c:v>41675</c:v>
                </c:pt>
                <c:pt idx="113">
                  <c:v>41676</c:v>
                </c:pt>
                <c:pt idx="114">
                  <c:v>41677</c:v>
                </c:pt>
                <c:pt idx="115">
                  <c:v>41680</c:v>
                </c:pt>
                <c:pt idx="116">
                  <c:v>41681</c:v>
                </c:pt>
                <c:pt idx="117">
                  <c:v>41682</c:v>
                </c:pt>
                <c:pt idx="118">
                  <c:v>41683</c:v>
                </c:pt>
                <c:pt idx="119">
                  <c:v>41684</c:v>
                </c:pt>
                <c:pt idx="120">
                  <c:v>41687</c:v>
                </c:pt>
                <c:pt idx="121">
                  <c:v>41688</c:v>
                </c:pt>
                <c:pt idx="122">
                  <c:v>41689</c:v>
                </c:pt>
                <c:pt idx="123">
                  <c:v>41690</c:v>
                </c:pt>
                <c:pt idx="124">
                  <c:v>41694</c:v>
                </c:pt>
                <c:pt idx="125">
                  <c:v>41695</c:v>
                </c:pt>
                <c:pt idx="126">
                  <c:v>41696</c:v>
                </c:pt>
                <c:pt idx="127">
                  <c:v>41697</c:v>
                </c:pt>
                <c:pt idx="128">
                  <c:v>41698</c:v>
                </c:pt>
                <c:pt idx="129">
                  <c:v>41701</c:v>
                </c:pt>
                <c:pt idx="130">
                  <c:v>41702</c:v>
                </c:pt>
                <c:pt idx="131">
                  <c:v>41703</c:v>
                </c:pt>
                <c:pt idx="132">
                  <c:v>41704</c:v>
                </c:pt>
                <c:pt idx="133">
                  <c:v>41705</c:v>
                </c:pt>
                <c:pt idx="134">
                  <c:v>41708</c:v>
                </c:pt>
                <c:pt idx="135">
                  <c:v>41709</c:v>
                </c:pt>
                <c:pt idx="136">
                  <c:v>41710</c:v>
                </c:pt>
                <c:pt idx="137">
                  <c:v>41711</c:v>
                </c:pt>
                <c:pt idx="138">
                  <c:v>41712</c:v>
                </c:pt>
                <c:pt idx="139">
                  <c:v>41715</c:v>
                </c:pt>
                <c:pt idx="140">
                  <c:v>41716</c:v>
                </c:pt>
                <c:pt idx="141">
                  <c:v>41717</c:v>
                </c:pt>
                <c:pt idx="142">
                  <c:v>41718</c:v>
                </c:pt>
                <c:pt idx="143">
                  <c:v>41719</c:v>
                </c:pt>
                <c:pt idx="144">
                  <c:v>41722</c:v>
                </c:pt>
                <c:pt idx="145">
                  <c:v>41723</c:v>
                </c:pt>
                <c:pt idx="146">
                  <c:v>41724</c:v>
                </c:pt>
                <c:pt idx="147">
                  <c:v>41725</c:v>
                </c:pt>
                <c:pt idx="148">
                  <c:v>41729</c:v>
                </c:pt>
                <c:pt idx="149">
                  <c:v>41730</c:v>
                </c:pt>
                <c:pt idx="150">
                  <c:v>41731</c:v>
                </c:pt>
                <c:pt idx="151">
                  <c:v>41732</c:v>
                </c:pt>
                <c:pt idx="152">
                  <c:v>41736</c:v>
                </c:pt>
                <c:pt idx="153">
                  <c:v>41737</c:v>
                </c:pt>
                <c:pt idx="154">
                  <c:v>41738</c:v>
                </c:pt>
                <c:pt idx="155">
                  <c:v>41739</c:v>
                </c:pt>
                <c:pt idx="156">
                  <c:v>41740</c:v>
                </c:pt>
                <c:pt idx="157">
                  <c:v>41743</c:v>
                </c:pt>
                <c:pt idx="158">
                  <c:v>41744</c:v>
                </c:pt>
                <c:pt idx="159">
                  <c:v>41745</c:v>
                </c:pt>
                <c:pt idx="160">
                  <c:v>41746</c:v>
                </c:pt>
                <c:pt idx="161">
                  <c:v>41747</c:v>
                </c:pt>
                <c:pt idx="162">
                  <c:v>41750</c:v>
                </c:pt>
                <c:pt idx="163">
                  <c:v>41751</c:v>
                </c:pt>
                <c:pt idx="164">
                  <c:v>41752</c:v>
                </c:pt>
                <c:pt idx="165">
                  <c:v>41753</c:v>
                </c:pt>
                <c:pt idx="166">
                  <c:v>41754</c:v>
                </c:pt>
                <c:pt idx="167">
                  <c:v>41757</c:v>
                </c:pt>
                <c:pt idx="168">
                  <c:v>41758</c:v>
                </c:pt>
                <c:pt idx="169">
                  <c:v>41759</c:v>
                </c:pt>
                <c:pt idx="170">
                  <c:v>41760</c:v>
                </c:pt>
                <c:pt idx="171">
                  <c:v>41761</c:v>
                </c:pt>
                <c:pt idx="172">
                  <c:v>41764</c:v>
                </c:pt>
                <c:pt idx="173">
                  <c:v>41765</c:v>
                </c:pt>
                <c:pt idx="174">
                  <c:v>41766</c:v>
                </c:pt>
                <c:pt idx="175">
                  <c:v>41767</c:v>
                </c:pt>
                <c:pt idx="176">
                  <c:v>41768</c:v>
                </c:pt>
                <c:pt idx="177">
                  <c:v>41771</c:v>
                </c:pt>
                <c:pt idx="178">
                  <c:v>41772</c:v>
                </c:pt>
                <c:pt idx="179">
                  <c:v>41773</c:v>
                </c:pt>
                <c:pt idx="180">
                  <c:v>41774</c:v>
                </c:pt>
                <c:pt idx="181">
                  <c:v>41775</c:v>
                </c:pt>
                <c:pt idx="182">
                  <c:v>41778</c:v>
                </c:pt>
                <c:pt idx="183">
                  <c:v>41779</c:v>
                </c:pt>
                <c:pt idx="184">
                  <c:v>41780</c:v>
                </c:pt>
                <c:pt idx="185">
                  <c:v>41781</c:v>
                </c:pt>
                <c:pt idx="186">
                  <c:v>41782</c:v>
                </c:pt>
                <c:pt idx="187">
                  <c:v>41786</c:v>
                </c:pt>
                <c:pt idx="188">
                  <c:v>41787</c:v>
                </c:pt>
                <c:pt idx="189">
                  <c:v>41788</c:v>
                </c:pt>
                <c:pt idx="190">
                  <c:v>41789</c:v>
                </c:pt>
                <c:pt idx="191">
                  <c:v>41792</c:v>
                </c:pt>
                <c:pt idx="192">
                  <c:v>41793</c:v>
                </c:pt>
                <c:pt idx="193">
                  <c:v>41794</c:v>
                </c:pt>
                <c:pt idx="194">
                  <c:v>41795</c:v>
                </c:pt>
                <c:pt idx="195">
                  <c:v>41796</c:v>
                </c:pt>
                <c:pt idx="196">
                  <c:v>41799</c:v>
                </c:pt>
                <c:pt idx="197">
                  <c:v>41800</c:v>
                </c:pt>
                <c:pt idx="198">
                  <c:v>41801</c:v>
                </c:pt>
                <c:pt idx="199">
                  <c:v>41802</c:v>
                </c:pt>
                <c:pt idx="200">
                  <c:v>41803</c:v>
                </c:pt>
                <c:pt idx="201">
                  <c:v>41806</c:v>
                </c:pt>
                <c:pt idx="202">
                  <c:v>41807</c:v>
                </c:pt>
                <c:pt idx="203">
                  <c:v>41808</c:v>
                </c:pt>
                <c:pt idx="204">
                  <c:v>41809</c:v>
                </c:pt>
                <c:pt idx="205">
                  <c:v>41810</c:v>
                </c:pt>
                <c:pt idx="206">
                  <c:v>41813</c:v>
                </c:pt>
                <c:pt idx="207">
                  <c:v>41814</c:v>
                </c:pt>
                <c:pt idx="208">
                  <c:v>41815</c:v>
                </c:pt>
                <c:pt idx="209">
                  <c:v>41816</c:v>
                </c:pt>
                <c:pt idx="210">
                  <c:v>41817</c:v>
                </c:pt>
                <c:pt idx="211">
                  <c:v>41820</c:v>
                </c:pt>
                <c:pt idx="212">
                  <c:v>41821</c:v>
                </c:pt>
                <c:pt idx="213">
                  <c:v>41822</c:v>
                </c:pt>
                <c:pt idx="214">
                  <c:v>41823</c:v>
                </c:pt>
                <c:pt idx="215">
                  <c:v>41827</c:v>
                </c:pt>
                <c:pt idx="216">
                  <c:v>41828</c:v>
                </c:pt>
                <c:pt idx="217">
                  <c:v>41829</c:v>
                </c:pt>
                <c:pt idx="218">
                  <c:v>41830</c:v>
                </c:pt>
                <c:pt idx="219">
                  <c:v>41831</c:v>
                </c:pt>
                <c:pt idx="220">
                  <c:v>41834</c:v>
                </c:pt>
                <c:pt idx="221">
                  <c:v>41835</c:v>
                </c:pt>
                <c:pt idx="222">
                  <c:v>41836</c:v>
                </c:pt>
                <c:pt idx="223">
                  <c:v>41837</c:v>
                </c:pt>
                <c:pt idx="224">
                  <c:v>41838</c:v>
                </c:pt>
                <c:pt idx="225">
                  <c:v>41841</c:v>
                </c:pt>
                <c:pt idx="226">
                  <c:v>41842</c:v>
                </c:pt>
                <c:pt idx="227">
                  <c:v>41843</c:v>
                </c:pt>
                <c:pt idx="228">
                  <c:v>41844</c:v>
                </c:pt>
                <c:pt idx="229">
                  <c:v>41845</c:v>
                </c:pt>
                <c:pt idx="230">
                  <c:v>41848</c:v>
                </c:pt>
                <c:pt idx="231">
                  <c:v>41849</c:v>
                </c:pt>
                <c:pt idx="232">
                  <c:v>41850</c:v>
                </c:pt>
                <c:pt idx="233">
                  <c:v>41851</c:v>
                </c:pt>
                <c:pt idx="234">
                  <c:v>41852</c:v>
                </c:pt>
                <c:pt idx="235">
                  <c:v>41855</c:v>
                </c:pt>
                <c:pt idx="236">
                  <c:v>41856</c:v>
                </c:pt>
                <c:pt idx="237">
                  <c:v>41857</c:v>
                </c:pt>
                <c:pt idx="238">
                  <c:v>41858</c:v>
                </c:pt>
                <c:pt idx="239">
                  <c:v>41859</c:v>
                </c:pt>
                <c:pt idx="240">
                  <c:v>41862</c:v>
                </c:pt>
                <c:pt idx="241">
                  <c:v>41863</c:v>
                </c:pt>
                <c:pt idx="242">
                  <c:v>41864</c:v>
                </c:pt>
                <c:pt idx="243">
                  <c:v>41865</c:v>
                </c:pt>
                <c:pt idx="244">
                  <c:v>41866</c:v>
                </c:pt>
                <c:pt idx="245">
                  <c:v>41869</c:v>
                </c:pt>
                <c:pt idx="246">
                  <c:v>41870</c:v>
                </c:pt>
                <c:pt idx="247">
                  <c:v>41871</c:v>
                </c:pt>
                <c:pt idx="248">
                  <c:v>41872</c:v>
                </c:pt>
                <c:pt idx="249">
                  <c:v>41873</c:v>
                </c:pt>
                <c:pt idx="250">
                  <c:v>41876</c:v>
                </c:pt>
                <c:pt idx="251">
                  <c:v>41877</c:v>
                </c:pt>
                <c:pt idx="252">
                  <c:v>41878</c:v>
                </c:pt>
                <c:pt idx="253">
                  <c:v>41879</c:v>
                </c:pt>
                <c:pt idx="254">
                  <c:v>41880</c:v>
                </c:pt>
                <c:pt idx="255">
                  <c:v>41884</c:v>
                </c:pt>
                <c:pt idx="256">
                  <c:v>41885</c:v>
                </c:pt>
                <c:pt idx="257">
                  <c:v>41886</c:v>
                </c:pt>
                <c:pt idx="258">
                  <c:v>41887</c:v>
                </c:pt>
                <c:pt idx="259">
                  <c:v>41890</c:v>
                </c:pt>
                <c:pt idx="260">
                  <c:v>41891</c:v>
                </c:pt>
                <c:pt idx="261">
                  <c:v>41892</c:v>
                </c:pt>
                <c:pt idx="262">
                  <c:v>41893</c:v>
                </c:pt>
                <c:pt idx="263">
                  <c:v>41894</c:v>
                </c:pt>
                <c:pt idx="264">
                  <c:v>41897</c:v>
                </c:pt>
                <c:pt idx="265">
                  <c:v>41898</c:v>
                </c:pt>
                <c:pt idx="266">
                  <c:v>41899</c:v>
                </c:pt>
                <c:pt idx="267">
                  <c:v>41900</c:v>
                </c:pt>
                <c:pt idx="268">
                  <c:v>41901</c:v>
                </c:pt>
                <c:pt idx="269">
                  <c:v>41904</c:v>
                </c:pt>
                <c:pt idx="270">
                  <c:v>41905</c:v>
                </c:pt>
                <c:pt idx="271">
                  <c:v>41906</c:v>
                </c:pt>
                <c:pt idx="272">
                  <c:v>41907</c:v>
                </c:pt>
                <c:pt idx="273">
                  <c:v>41908</c:v>
                </c:pt>
                <c:pt idx="274">
                  <c:v>41911</c:v>
                </c:pt>
                <c:pt idx="275">
                  <c:v>41912</c:v>
                </c:pt>
                <c:pt idx="276">
                  <c:v>41913</c:v>
                </c:pt>
                <c:pt idx="277">
                  <c:v>41914</c:v>
                </c:pt>
                <c:pt idx="278">
                  <c:v>41915</c:v>
                </c:pt>
                <c:pt idx="279">
                  <c:v>41918</c:v>
                </c:pt>
                <c:pt idx="280">
                  <c:v>41919</c:v>
                </c:pt>
                <c:pt idx="281">
                  <c:v>41920</c:v>
                </c:pt>
                <c:pt idx="282">
                  <c:v>41921</c:v>
                </c:pt>
                <c:pt idx="283">
                  <c:v>41922</c:v>
                </c:pt>
                <c:pt idx="284">
                  <c:v>41925</c:v>
                </c:pt>
                <c:pt idx="285">
                  <c:v>41926</c:v>
                </c:pt>
                <c:pt idx="286">
                  <c:v>41927</c:v>
                </c:pt>
                <c:pt idx="287">
                  <c:v>41928</c:v>
                </c:pt>
                <c:pt idx="288">
                  <c:v>41929</c:v>
                </c:pt>
                <c:pt idx="289">
                  <c:v>41932</c:v>
                </c:pt>
                <c:pt idx="290">
                  <c:v>41933</c:v>
                </c:pt>
                <c:pt idx="291">
                  <c:v>41934</c:v>
                </c:pt>
                <c:pt idx="292">
                  <c:v>41935</c:v>
                </c:pt>
                <c:pt idx="293">
                  <c:v>41936</c:v>
                </c:pt>
                <c:pt idx="294">
                  <c:v>41940</c:v>
                </c:pt>
                <c:pt idx="295">
                  <c:v>41941</c:v>
                </c:pt>
              </c:numCache>
            </c:numRef>
          </c:cat>
          <c:val>
            <c:numRef>
              <c:f>'Problems Graph'!$B$2:$B$297</c:f>
              <c:numCache>
                <c:formatCode>General</c:formatCode>
                <c:ptCount val="296"/>
                <c:pt idx="0">
                  <c:v>410</c:v>
                </c:pt>
                <c:pt idx="1">
                  <c:v>363</c:v>
                </c:pt>
                <c:pt idx="2">
                  <c:v>330</c:v>
                </c:pt>
                <c:pt idx="3">
                  <c:v>329</c:v>
                </c:pt>
                <c:pt idx="4">
                  <c:v>325</c:v>
                </c:pt>
                <c:pt idx="5">
                  <c:v>320</c:v>
                </c:pt>
                <c:pt idx="6">
                  <c:v>324</c:v>
                </c:pt>
                <c:pt idx="7">
                  <c:v>321</c:v>
                </c:pt>
                <c:pt idx="8">
                  <c:v>321</c:v>
                </c:pt>
                <c:pt idx="9">
                  <c:v>329</c:v>
                </c:pt>
                <c:pt idx="10">
                  <c:v>329</c:v>
                </c:pt>
                <c:pt idx="11">
                  <c:v>329</c:v>
                </c:pt>
                <c:pt idx="12">
                  <c:v>326</c:v>
                </c:pt>
                <c:pt idx="13">
                  <c:v>314</c:v>
                </c:pt>
                <c:pt idx="14">
                  <c:v>315</c:v>
                </c:pt>
                <c:pt idx="15">
                  <c:v>307</c:v>
                </c:pt>
                <c:pt idx="16">
                  <c:v>307</c:v>
                </c:pt>
                <c:pt idx="17">
                  <c:v>308</c:v>
                </c:pt>
                <c:pt idx="18">
                  <c:v>311</c:v>
                </c:pt>
                <c:pt idx="19">
                  <c:v>317</c:v>
                </c:pt>
                <c:pt idx="20">
                  <c:v>317</c:v>
                </c:pt>
                <c:pt idx="21">
                  <c:v>325</c:v>
                </c:pt>
                <c:pt idx="22">
                  <c:v>324</c:v>
                </c:pt>
                <c:pt idx="23">
                  <c:v>313</c:v>
                </c:pt>
                <c:pt idx="24">
                  <c:v>314</c:v>
                </c:pt>
                <c:pt idx="25">
                  <c:v>314</c:v>
                </c:pt>
                <c:pt idx="26">
                  <c:v>312</c:v>
                </c:pt>
                <c:pt idx="27">
                  <c:v>315</c:v>
                </c:pt>
                <c:pt idx="28">
                  <c:v>302</c:v>
                </c:pt>
                <c:pt idx="29">
                  <c:v>300</c:v>
                </c:pt>
                <c:pt idx="30">
                  <c:v>281</c:v>
                </c:pt>
                <c:pt idx="31">
                  <c:v>279</c:v>
                </c:pt>
                <c:pt idx="32">
                  <c:v>287</c:v>
                </c:pt>
                <c:pt idx="33">
                  <c:v>304</c:v>
                </c:pt>
                <c:pt idx="34">
                  <c:v>303</c:v>
                </c:pt>
                <c:pt idx="35">
                  <c:v>314</c:v>
                </c:pt>
                <c:pt idx="36">
                  <c:v>311</c:v>
                </c:pt>
                <c:pt idx="37">
                  <c:v>312</c:v>
                </c:pt>
                <c:pt idx="38">
                  <c:v>313</c:v>
                </c:pt>
                <c:pt idx="39">
                  <c:v>312</c:v>
                </c:pt>
                <c:pt idx="40">
                  <c:v>309</c:v>
                </c:pt>
                <c:pt idx="41">
                  <c:v>308</c:v>
                </c:pt>
                <c:pt idx="42">
                  <c:v>311</c:v>
                </c:pt>
                <c:pt idx="43">
                  <c:v>306</c:v>
                </c:pt>
                <c:pt idx="44">
                  <c:v>305</c:v>
                </c:pt>
                <c:pt idx="45">
                  <c:v>304</c:v>
                </c:pt>
                <c:pt idx="46">
                  <c:v>302</c:v>
                </c:pt>
                <c:pt idx="47">
                  <c:v>300</c:v>
                </c:pt>
                <c:pt idx="48">
                  <c:v>300</c:v>
                </c:pt>
                <c:pt idx="49">
                  <c:v>303</c:v>
                </c:pt>
                <c:pt idx="50">
                  <c:v>306</c:v>
                </c:pt>
                <c:pt idx="51">
                  <c:v>305</c:v>
                </c:pt>
                <c:pt idx="52">
                  <c:v>305</c:v>
                </c:pt>
                <c:pt idx="53">
                  <c:v>306</c:v>
                </c:pt>
                <c:pt idx="54">
                  <c:v>301</c:v>
                </c:pt>
                <c:pt idx="55">
                  <c:v>304</c:v>
                </c:pt>
                <c:pt idx="56">
                  <c:v>312</c:v>
                </c:pt>
                <c:pt idx="57">
                  <c:v>326</c:v>
                </c:pt>
                <c:pt idx="58">
                  <c:v>334</c:v>
                </c:pt>
                <c:pt idx="59">
                  <c:v>338</c:v>
                </c:pt>
                <c:pt idx="60">
                  <c:v>326</c:v>
                </c:pt>
                <c:pt idx="61">
                  <c:v>324</c:v>
                </c:pt>
                <c:pt idx="62">
                  <c:v>352</c:v>
                </c:pt>
                <c:pt idx="63">
                  <c:v>461</c:v>
                </c:pt>
                <c:pt idx="64">
                  <c:v>414</c:v>
                </c:pt>
                <c:pt idx="65">
                  <c:v>375</c:v>
                </c:pt>
                <c:pt idx="66">
                  <c:v>346</c:v>
                </c:pt>
                <c:pt idx="67">
                  <c:v>336</c:v>
                </c:pt>
                <c:pt idx="68">
                  <c:v>321</c:v>
                </c:pt>
                <c:pt idx="69">
                  <c:v>289</c:v>
                </c:pt>
                <c:pt idx="70">
                  <c:v>278</c:v>
                </c:pt>
                <c:pt idx="71">
                  <c:v>277</c:v>
                </c:pt>
                <c:pt idx="72">
                  <c:v>272</c:v>
                </c:pt>
                <c:pt idx="73">
                  <c:v>271</c:v>
                </c:pt>
                <c:pt idx="74">
                  <c:v>270</c:v>
                </c:pt>
                <c:pt idx="75">
                  <c:v>268</c:v>
                </c:pt>
                <c:pt idx="76">
                  <c:v>271</c:v>
                </c:pt>
                <c:pt idx="77">
                  <c:v>259</c:v>
                </c:pt>
                <c:pt idx="78">
                  <c:v>253</c:v>
                </c:pt>
                <c:pt idx="79">
                  <c:v>248</c:v>
                </c:pt>
                <c:pt idx="80">
                  <c:v>250</c:v>
                </c:pt>
                <c:pt idx="81">
                  <c:v>239</c:v>
                </c:pt>
                <c:pt idx="82">
                  <c:v>233</c:v>
                </c:pt>
                <c:pt idx="83">
                  <c:v>232</c:v>
                </c:pt>
                <c:pt idx="84">
                  <c:v>232</c:v>
                </c:pt>
                <c:pt idx="85">
                  <c:v>233</c:v>
                </c:pt>
                <c:pt idx="86">
                  <c:v>226</c:v>
                </c:pt>
                <c:pt idx="87">
                  <c:v>222</c:v>
                </c:pt>
                <c:pt idx="88">
                  <c:v>225</c:v>
                </c:pt>
                <c:pt idx="89">
                  <c:v>223</c:v>
                </c:pt>
                <c:pt idx="90">
                  <c:v>226</c:v>
                </c:pt>
                <c:pt idx="91">
                  <c:v>231</c:v>
                </c:pt>
                <c:pt idx="92">
                  <c:v>230</c:v>
                </c:pt>
                <c:pt idx="93">
                  <c:v>234</c:v>
                </c:pt>
                <c:pt idx="94">
                  <c:v>232</c:v>
                </c:pt>
                <c:pt idx="95">
                  <c:v>233</c:v>
                </c:pt>
                <c:pt idx="96">
                  <c:v>235</c:v>
                </c:pt>
                <c:pt idx="97">
                  <c:v>241</c:v>
                </c:pt>
                <c:pt idx="98">
                  <c:v>243</c:v>
                </c:pt>
                <c:pt idx="99">
                  <c:v>244</c:v>
                </c:pt>
                <c:pt idx="100">
                  <c:v>248</c:v>
                </c:pt>
                <c:pt idx="101">
                  <c:v>247</c:v>
                </c:pt>
                <c:pt idx="102">
                  <c:v>246</c:v>
                </c:pt>
                <c:pt idx="103">
                  <c:v>245</c:v>
                </c:pt>
                <c:pt idx="104">
                  <c:v>243</c:v>
                </c:pt>
                <c:pt idx="105">
                  <c:v>246</c:v>
                </c:pt>
                <c:pt idx="106">
                  <c:v>248</c:v>
                </c:pt>
                <c:pt idx="107">
                  <c:v>251</c:v>
                </c:pt>
                <c:pt idx="108">
                  <c:v>250</c:v>
                </c:pt>
                <c:pt idx="109">
                  <c:v>251</c:v>
                </c:pt>
                <c:pt idx="110">
                  <c:v>251</c:v>
                </c:pt>
                <c:pt idx="111">
                  <c:v>254</c:v>
                </c:pt>
                <c:pt idx="112">
                  <c:v>254</c:v>
                </c:pt>
                <c:pt idx="113">
                  <c:v>258</c:v>
                </c:pt>
                <c:pt idx="114">
                  <c:v>258</c:v>
                </c:pt>
                <c:pt idx="115">
                  <c:v>256</c:v>
                </c:pt>
                <c:pt idx="116">
                  <c:v>255</c:v>
                </c:pt>
                <c:pt idx="117">
                  <c:v>249</c:v>
                </c:pt>
                <c:pt idx="118">
                  <c:v>249</c:v>
                </c:pt>
                <c:pt idx="119">
                  <c:v>249</c:v>
                </c:pt>
                <c:pt idx="120">
                  <c:v>247</c:v>
                </c:pt>
                <c:pt idx="121">
                  <c:v>246</c:v>
                </c:pt>
                <c:pt idx="122">
                  <c:v>248</c:v>
                </c:pt>
                <c:pt idx="123">
                  <c:v>247</c:v>
                </c:pt>
                <c:pt idx="124">
                  <c:v>250</c:v>
                </c:pt>
                <c:pt idx="125">
                  <c:v>248</c:v>
                </c:pt>
                <c:pt idx="126">
                  <c:v>249</c:v>
                </c:pt>
                <c:pt idx="127">
                  <c:v>248</c:v>
                </c:pt>
                <c:pt idx="128">
                  <c:v>253</c:v>
                </c:pt>
                <c:pt idx="129">
                  <c:v>248</c:v>
                </c:pt>
                <c:pt idx="130">
                  <c:v>250</c:v>
                </c:pt>
                <c:pt idx="131">
                  <c:v>252</c:v>
                </c:pt>
                <c:pt idx="132">
                  <c:v>247</c:v>
                </c:pt>
                <c:pt idx="133">
                  <c:v>247</c:v>
                </c:pt>
                <c:pt idx="134">
                  <c:v>245</c:v>
                </c:pt>
                <c:pt idx="135">
                  <c:v>242</c:v>
                </c:pt>
                <c:pt idx="136">
                  <c:v>243</c:v>
                </c:pt>
                <c:pt idx="137">
                  <c:v>245</c:v>
                </c:pt>
                <c:pt idx="138">
                  <c:v>250</c:v>
                </c:pt>
                <c:pt idx="139">
                  <c:v>228</c:v>
                </c:pt>
                <c:pt idx="140">
                  <c:v>226</c:v>
                </c:pt>
                <c:pt idx="141">
                  <c:v>227</c:v>
                </c:pt>
                <c:pt idx="142">
                  <c:v>229</c:v>
                </c:pt>
                <c:pt idx="143">
                  <c:v>233</c:v>
                </c:pt>
                <c:pt idx="144">
                  <c:v>232</c:v>
                </c:pt>
                <c:pt idx="145">
                  <c:v>226</c:v>
                </c:pt>
                <c:pt idx="146">
                  <c:v>228</c:v>
                </c:pt>
                <c:pt idx="147">
                  <c:v>221</c:v>
                </c:pt>
                <c:pt idx="148">
                  <c:v>220</c:v>
                </c:pt>
                <c:pt idx="149">
                  <c:v>223</c:v>
                </c:pt>
                <c:pt idx="150">
                  <c:v>220</c:v>
                </c:pt>
                <c:pt idx="151">
                  <c:v>219</c:v>
                </c:pt>
                <c:pt idx="152">
                  <c:v>221</c:v>
                </c:pt>
                <c:pt idx="153">
                  <c:v>222</c:v>
                </c:pt>
                <c:pt idx="154">
                  <c:v>223</c:v>
                </c:pt>
                <c:pt idx="155">
                  <c:v>227</c:v>
                </c:pt>
                <c:pt idx="156">
                  <c:v>226</c:v>
                </c:pt>
                <c:pt idx="157">
                  <c:v>228</c:v>
                </c:pt>
                <c:pt idx="158">
                  <c:v>226</c:v>
                </c:pt>
                <c:pt idx="159">
                  <c:v>229</c:v>
                </c:pt>
                <c:pt idx="160">
                  <c:v>234</c:v>
                </c:pt>
                <c:pt idx="161">
                  <c:v>234</c:v>
                </c:pt>
                <c:pt idx="162">
                  <c:v>235</c:v>
                </c:pt>
                <c:pt idx="163">
                  <c:v>231</c:v>
                </c:pt>
                <c:pt idx="164">
                  <c:v>227</c:v>
                </c:pt>
                <c:pt idx="165">
                  <c:v>224</c:v>
                </c:pt>
                <c:pt idx="166">
                  <c:v>224</c:v>
                </c:pt>
                <c:pt idx="167">
                  <c:v>225</c:v>
                </c:pt>
                <c:pt idx="168">
                  <c:v>226</c:v>
                </c:pt>
                <c:pt idx="169">
                  <c:v>223</c:v>
                </c:pt>
                <c:pt idx="170">
                  <c:v>214</c:v>
                </c:pt>
                <c:pt idx="171">
                  <c:v>213</c:v>
                </c:pt>
                <c:pt idx="172">
                  <c:v>212</c:v>
                </c:pt>
                <c:pt idx="173">
                  <c:v>207</c:v>
                </c:pt>
                <c:pt idx="174">
                  <c:v>206</c:v>
                </c:pt>
                <c:pt idx="175">
                  <c:v>211</c:v>
                </c:pt>
                <c:pt idx="176">
                  <c:v>214</c:v>
                </c:pt>
                <c:pt idx="177">
                  <c:v>208</c:v>
                </c:pt>
                <c:pt idx="178">
                  <c:v>208</c:v>
                </c:pt>
                <c:pt idx="179">
                  <c:v>203</c:v>
                </c:pt>
                <c:pt idx="180">
                  <c:v>197</c:v>
                </c:pt>
                <c:pt idx="181">
                  <c:v>197</c:v>
                </c:pt>
                <c:pt idx="182">
                  <c:v>217</c:v>
                </c:pt>
                <c:pt idx="183">
                  <c:v>223</c:v>
                </c:pt>
                <c:pt idx="184">
                  <c:v>224</c:v>
                </c:pt>
                <c:pt idx="185">
                  <c:v>212</c:v>
                </c:pt>
                <c:pt idx="186">
                  <c:v>208</c:v>
                </c:pt>
                <c:pt idx="187">
                  <c:v>193</c:v>
                </c:pt>
                <c:pt idx="188">
                  <c:v>185</c:v>
                </c:pt>
                <c:pt idx="189">
                  <c:v>183</c:v>
                </c:pt>
                <c:pt idx="190">
                  <c:v>180</c:v>
                </c:pt>
                <c:pt idx="191">
                  <c:v>172</c:v>
                </c:pt>
                <c:pt idx="192">
                  <c:v>169</c:v>
                </c:pt>
                <c:pt idx="193">
                  <c:v>169</c:v>
                </c:pt>
                <c:pt idx="194">
                  <c:v>169</c:v>
                </c:pt>
                <c:pt idx="195">
                  <c:v>169</c:v>
                </c:pt>
                <c:pt idx="196">
                  <c:v>154</c:v>
                </c:pt>
                <c:pt idx="197">
                  <c:v>153</c:v>
                </c:pt>
                <c:pt idx="198">
                  <c:v>152</c:v>
                </c:pt>
                <c:pt idx="199">
                  <c:v>150</c:v>
                </c:pt>
                <c:pt idx="200">
                  <c:v>160</c:v>
                </c:pt>
                <c:pt idx="201">
                  <c:v>155</c:v>
                </c:pt>
                <c:pt idx="202">
                  <c:v>157</c:v>
                </c:pt>
                <c:pt idx="203">
                  <c:v>153</c:v>
                </c:pt>
                <c:pt idx="204">
                  <c:v>150</c:v>
                </c:pt>
                <c:pt idx="205">
                  <c:v>148</c:v>
                </c:pt>
                <c:pt idx="206">
                  <c:v>148</c:v>
                </c:pt>
                <c:pt idx="207">
                  <c:v>144</c:v>
                </c:pt>
                <c:pt idx="208">
                  <c:v>141</c:v>
                </c:pt>
                <c:pt idx="209">
                  <c:v>138</c:v>
                </c:pt>
                <c:pt idx="210">
                  <c:v>138</c:v>
                </c:pt>
                <c:pt idx="211">
                  <c:v>141</c:v>
                </c:pt>
                <c:pt idx="212">
                  <c:v>153</c:v>
                </c:pt>
                <c:pt idx="213">
                  <c:v>148</c:v>
                </c:pt>
                <c:pt idx="214">
                  <c:v>136</c:v>
                </c:pt>
                <c:pt idx="215">
                  <c:v>134</c:v>
                </c:pt>
                <c:pt idx="216">
                  <c:v>129</c:v>
                </c:pt>
                <c:pt idx="217">
                  <c:v>133</c:v>
                </c:pt>
                <c:pt idx="218">
                  <c:v>138</c:v>
                </c:pt>
                <c:pt idx="219">
                  <c:v>138</c:v>
                </c:pt>
                <c:pt idx="220">
                  <c:v>137</c:v>
                </c:pt>
                <c:pt idx="221">
                  <c:v>133</c:v>
                </c:pt>
                <c:pt idx="222">
                  <c:v>136</c:v>
                </c:pt>
                <c:pt idx="223">
                  <c:v>134</c:v>
                </c:pt>
                <c:pt idx="224">
                  <c:v>132</c:v>
                </c:pt>
                <c:pt idx="225">
                  <c:v>132</c:v>
                </c:pt>
                <c:pt idx="226">
                  <c:v>134</c:v>
                </c:pt>
                <c:pt idx="227">
                  <c:v>135</c:v>
                </c:pt>
                <c:pt idx="228">
                  <c:v>142</c:v>
                </c:pt>
                <c:pt idx="229">
                  <c:v>141</c:v>
                </c:pt>
                <c:pt idx="230">
                  <c:v>133</c:v>
                </c:pt>
                <c:pt idx="231">
                  <c:v>133</c:v>
                </c:pt>
                <c:pt idx="232">
                  <c:v>132</c:v>
                </c:pt>
                <c:pt idx="233">
                  <c:v>124</c:v>
                </c:pt>
                <c:pt idx="234">
                  <c:v>119</c:v>
                </c:pt>
                <c:pt idx="235">
                  <c:v>119</c:v>
                </c:pt>
                <c:pt idx="236">
                  <c:v>123</c:v>
                </c:pt>
                <c:pt idx="237">
                  <c:v>123</c:v>
                </c:pt>
                <c:pt idx="238">
                  <c:v>123</c:v>
                </c:pt>
                <c:pt idx="239">
                  <c:v>123</c:v>
                </c:pt>
                <c:pt idx="240">
                  <c:v>123</c:v>
                </c:pt>
                <c:pt idx="241">
                  <c:v>122</c:v>
                </c:pt>
                <c:pt idx="242">
                  <c:v>121</c:v>
                </c:pt>
                <c:pt idx="243">
                  <c:v>122</c:v>
                </c:pt>
                <c:pt idx="244">
                  <c:v>128</c:v>
                </c:pt>
                <c:pt idx="245">
                  <c:v>128</c:v>
                </c:pt>
                <c:pt idx="246">
                  <c:v>125</c:v>
                </c:pt>
                <c:pt idx="247">
                  <c:v>125</c:v>
                </c:pt>
                <c:pt idx="248">
                  <c:v>124</c:v>
                </c:pt>
                <c:pt idx="249">
                  <c:v>124</c:v>
                </c:pt>
                <c:pt idx="250">
                  <c:v>128</c:v>
                </c:pt>
                <c:pt idx="251">
                  <c:v>126</c:v>
                </c:pt>
                <c:pt idx="252">
                  <c:v>126</c:v>
                </c:pt>
                <c:pt idx="253">
                  <c:v>121</c:v>
                </c:pt>
                <c:pt idx="254">
                  <c:v>119</c:v>
                </c:pt>
                <c:pt idx="255">
                  <c:v>115</c:v>
                </c:pt>
                <c:pt idx="256">
                  <c:v>116</c:v>
                </c:pt>
                <c:pt idx="257">
                  <c:v>114</c:v>
                </c:pt>
                <c:pt idx="258">
                  <c:v>114</c:v>
                </c:pt>
                <c:pt idx="259">
                  <c:v>108</c:v>
                </c:pt>
                <c:pt idx="260">
                  <c:v>103</c:v>
                </c:pt>
                <c:pt idx="261">
                  <c:v>113</c:v>
                </c:pt>
                <c:pt idx="262">
                  <c:v>109</c:v>
                </c:pt>
                <c:pt idx="263">
                  <c:v>108</c:v>
                </c:pt>
                <c:pt idx="264">
                  <c:v>104</c:v>
                </c:pt>
                <c:pt idx="265">
                  <c:v>108</c:v>
                </c:pt>
                <c:pt idx="266">
                  <c:v>102</c:v>
                </c:pt>
                <c:pt idx="267">
                  <c:v>104</c:v>
                </c:pt>
                <c:pt idx="268">
                  <c:v>105</c:v>
                </c:pt>
                <c:pt idx="269">
                  <c:v>100</c:v>
                </c:pt>
                <c:pt idx="270">
                  <c:v>98</c:v>
                </c:pt>
                <c:pt idx="271">
                  <c:v>95</c:v>
                </c:pt>
                <c:pt idx="272">
                  <c:v>97</c:v>
                </c:pt>
                <c:pt idx="273">
                  <c:v>100</c:v>
                </c:pt>
                <c:pt idx="274">
                  <c:v>98</c:v>
                </c:pt>
                <c:pt idx="275">
                  <c:v>98</c:v>
                </c:pt>
                <c:pt idx="276">
                  <c:v>102</c:v>
                </c:pt>
                <c:pt idx="277">
                  <c:v>105</c:v>
                </c:pt>
                <c:pt idx="278">
                  <c:v>102</c:v>
                </c:pt>
                <c:pt idx="279">
                  <c:v>100</c:v>
                </c:pt>
                <c:pt idx="280">
                  <c:v>98</c:v>
                </c:pt>
                <c:pt idx="281">
                  <c:v>99</c:v>
                </c:pt>
                <c:pt idx="282">
                  <c:v>94</c:v>
                </c:pt>
                <c:pt idx="283">
                  <c:v>90</c:v>
                </c:pt>
                <c:pt idx="284">
                  <c:v>90</c:v>
                </c:pt>
                <c:pt idx="285">
                  <c:v>91</c:v>
                </c:pt>
                <c:pt idx="286">
                  <c:v>95</c:v>
                </c:pt>
                <c:pt idx="287">
                  <c:v>90</c:v>
                </c:pt>
                <c:pt idx="288">
                  <c:v>99</c:v>
                </c:pt>
                <c:pt idx="289">
                  <c:v>92</c:v>
                </c:pt>
                <c:pt idx="290">
                  <c:v>94</c:v>
                </c:pt>
                <c:pt idx="291">
                  <c:v>94</c:v>
                </c:pt>
                <c:pt idx="292">
                  <c:v>89</c:v>
                </c:pt>
                <c:pt idx="293">
                  <c:v>87</c:v>
                </c:pt>
                <c:pt idx="294">
                  <c:v>98</c:v>
                </c:pt>
                <c:pt idx="295">
                  <c:v>99</c:v>
                </c:pt>
              </c:numCache>
            </c:numRef>
          </c:val>
          <c:smooth val="0"/>
        </c:ser>
        <c:ser>
          <c:idx val="1"/>
          <c:order val="1"/>
          <c:tx>
            <c:strRef>
              <c:f>'Problems Graph'!$C$1</c:f>
              <c:strCache>
                <c:ptCount val="1"/>
                <c:pt idx="0">
                  <c:v># of Studies with Problems</c:v>
                </c:pt>
              </c:strCache>
            </c:strRef>
          </c:tx>
          <c:spPr>
            <a:ln>
              <a:solidFill>
                <a:schemeClr val="accent4">
                  <a:lumMod val="75000"/>
                </a:schemeClr>
              </a:solidFill>
            </a:ln>
          </c:spPr>
          <c:marker>
            <c:symbol val="none"/>
          </c:marker>
          <c:cat>
            <c:numRef>
              <c:f>'Problems Graph'!$A$2:$A$297</c:f>
              <c:numCache>
                <c:formatCode>m/d/yyyy</c:formatCode>
                <c:ptCount val="296"/>
                <c:pt idx="0">
                  <c:v>41426</c:v>
                </c:pt>
                <c:pt idx="1">
                  <c:v>41494</c:v>
                </c:pt>
                <c:pt idx="2">
                  <c:v>41501</c:v>
                </c:pt>
                <c:pt idx="3">
                  <c:v>41502</c:v>
                </c:pt>
                <c:pt idx="4">
                  <c:v>41505</c:v>
                </c:pt>
                <c:pt idx="5">
                  <c:v>41506</c:v>
                </c:pt>
                <c:pt idx="6">
                  <c:v>41507</c:v>
                </c:pt>
                <c:pt idx="7">
                  <c:v>41508</c:v>
                </c:pt>
                <c:pt idx="8">
                  <c:v>41509</c:v>
                </c:pt>
                <c:pt idx="9">
                  <c:v>41512</c:v>
                </c:pt>
                <c:pt idx="10">
                  <c:v>41513</c:v>
                </c:pt>
                <c:pt idx="11">
                  <c:v>41514</c:v>
                </c:pt>
                <c:pt idx="12">
                  <c:v>41515</c:v>
                </c:pt>
                <c:pt idx="13">
                  <c:v>41516</c:v>
                </c:pt>
                <c:pt idx="14">
                  <c:v>41520</c:v>
                </c:pt>
                <c:pt idx="15">
                  <c:v>41521</c:v>
                </c:pt>
                <c:pt idx="16">
                  <c:v>41522</c:v>
                </c:pt>
                <c:pt idx="17">
                  <c:v>41523</c:v>
                </c:pt>
                <c:pt idx="18">
                  <c:v>41526</c:v>
                </c:pt>
                <c:pt idx="19">
                  <c:v>41527</c:v>
                </c:pt>
                <c:pt idx="20">
                  <c:v>41528</c:v>
                </c:pt>
                <c:pt idx="21">
                  <c:v>41529</c:v>
                </c:pt>
                <c:pt idx="22">
                  <c:v>41530</c:v>
                </c:pt>
                <c:pt idx="23">
                  <c:v>41533</c:v>
                </c:pt>
                <c:pt idx="24">
                  <c:v>41534</c:v>
                </c:pt>
                <c:pt idx="25">
                  <c:v>41535</c:v>
                </c:pt>
                <c:pt idx="26">
                  <c:v>41536</c:v>
                </c:pt>
                <c:pt idx="27">
                  <c:v>41540</c:v>
                </c:pt>
                <c:pt idx="28">
                  <c:v>41541</c:v>
                </c:pt>
                <c:pt idx="29">
                  <c:v>41543</c:v>
                </c:pt>
                <c:pt idx="30">
                  <c:v>41544</c:v>
                </c:pt>
                <c:pt idx="31">
                  <c:v>41547</c:v>
                </c:pt>
                <c:pt idx="32">
                  <c:v>41548</c:v>
                </c:pt>
                <c:pt idx="33">
                  <c:v>41554</c:v>
                </c:pt>
                <c:pt idx="34">
                  <c:v>41555</c:v>
                </c:pt>
                <c:pt idx="35">
                  <c:v>41556</c:v>
                </c:pt>
                <c:pt idx="36">
                  <c:v>41557</c:v>
                </c:pt>
                <c:pt idx="37">
                  <c:v>41558</c:v>
                </c:pt>
                <c:pt idx="38">
                  <c:v>41561</c:v>
                </c:pt>
                <c:pt idx="39">
                  <c:v>41562</c:v>
                </c:pt>
                <c:pt idx="40">
                  <c:v>41563</c:v>
                </c:pt>
                <c:pt idx="41">
                  <c:v>41564</c:v>
                </c:pt>
                <c:pt idx="42">
                  <c:v>41565</c:v>
                </c:pt>
                <c:pt idx="43">
                  <c:v>41568</c:v>
                </c:pt>
                <c:pt idx="44">
                  <c:v>41569</c:v>
                </c:pt>
                <c:pt idx="45">
                  <c:v>41570</c:v>
                </c:pt>
                <c:pt idx="46">
                  <c:v>41571</c:v>
                </c:pt>
                <c:pt idx="47">
                  <c:v>41572</c:v>
                </c:pt>
                <c:pt idx="48">
                  <c:v>41575</c:v>
                </c:pt>
                <c:pt idx="49">
                  <c:v>41576</c:v>
                </c:pt>
                <c:pt idx="50">
                  <c:v>41577</c:v>
                </c:pt>
                <c:pt idx="51">
                  <c:v>41578</c:v>
                </c:pt>
                <c:pt idx="52">
                  <c:v>41579</c:v>
                </c:pt>
                <c:pt idx="53">
                  <c:v>41582</c:v>
                </c:pt>
                <c:pt idx="54">
                  <c:v>41583</c:v>
                </c:pt>
                <c:pt idx="55">
                  <c:v>41584</c:v>
                </c:pt>
                <c:pt idx="56">
                  <c:v>41585</c:v>
                </c:pt>
                <c:pt idx="57">
                  <c:v>41586</c:v>
                </c:pt>
                <c:pt idx="58">
                  <c:v>41589</c:v>
                </c:pt>
                <c:pt idx="59">
                  <c:v>41590</c:v>
                </c:pt>
                <c:pt idx="60">
                  <c:v>41591</c:v>
                </c:pt>
                <c:pt idx="61">
                  <c:v>41592</c:v>
                </c:pt>
                <c:pt idx="62">
                  <c:v>41593</c:v>
                </c:pt>
                <c:pt idx="63">
                  <c:v>41596</c:v>
                </c:pt>
                <c:pt idx="64">
                  <c:v>41597</c:v>
                </c:pt>
                <c:pt idx="65">
                  <c:v>41598</c:v>
                </c:pt>
                <c:pt idx="66">
                  <c:v>41599</c:v>
                </c:pt>
                <c:pt idx="67">
                  <c:v>41600</c:v>
                </c:pt>
                <c:pt idx="68">
                  <c:v>41603</c:v>
                </c:pt>
                <c:pt idx="69">
                  <c:v>41604</c:v>
                </c:pt>
                <c:pt idx="70">
                  <c:v>41605</c:v>
                </c:pt>
                <c:pt idx="71">
                  <c:v>41610</c:v>
                </c:pt>
                <c:pt idx="72">
                  <c:v>41611</c:v>
                </c:pt>
                <c:pt idx="73">
                  <c:v>41612</c:v>
                </c:pt>
                <c:pt idx="74">
                  <c:v>41613</c:v>
                </c:pt>
                <c:pt idx="75">
                  <c:v>41614</c:v>
                </c:pt>
                <c:pt idx="76">
                  <c:v>41617</c:v>
                </c:pt>
                <c:pt idx="77">
                  <c:v>41618</c:v>
                </c:pt>
                <c:pt idx="78">
                  <c:v>41619</c:v>
                </c:pt>
                <c:pt idx="79">
                  <c:v>41620</c:v>
                </c:pt>
                <c:pt idx="80">
                  <c:v>41621</c:v>
                </c:pt>
                <c:pt idx="81">
                  <c:v>41624</c:v>
                </c:pt>
                <c:pt idx="82">
                  <c:v>41625</c:v>
                </c:pt>
                <c:pt idx="83">
                  <c:v>41626</c:v>
                </c:pt>
                <c:pt idx="84">
                  <c:v>41627</c:v>
                </c:pt>
                <c:pt idx="85">
                  <c:v>41628</c:v>
                </c:pt>
                <c:pt idx="86">
                  <c:v>41631</c:v>
                </c:pt>
                <c:pt idx="87">
                  <c:v>41634</c:v>
                </c:pt>
                <c:pt idx="88">
                  <c:v>41635</c:v>
                </c:pt>
                <c:pt idx="89">
                  <c:v>41638</c:v>
                </c:pt>
                <c:pt idx="90">
                  <c:v>41641</c:v>
                </c:pt>
                <c:pt idx="91">
                  <c:v>41645</c:v>
                </c:pt>
                <c:pt idx="92">
                  <c:v>41646</c:v>
                </c:pt>
                <c:pt idx="93">
                  <c:v>41647</c:v>
                </c:pt>
                <c:pt idx="94">
                  <c:v>41648</c:v>
                </c:pt>
                <c:pt idx="95">
                  <c:v>41649</c:v>
                </c:pt>
                <c:pt idx="96">
                  <c:v>41652</c:v>
                </c:pt>
                <c:pt idx="97">
                  <c:v>41653</c:v>
                </c:pt>
                <c:pt idx="98">
                  <c:v>41654</c:v>
                </c:pt>
                <c:pt idx="99">
                  <c:v>41655</c:v>
                </c:pt>
                <c:pt idx="100">
                  <c:v>41656</c:v>
                </c:pt>
                <c:pt idx="101">
                  <c:v>41660</c:v>
                </c:pt>
                <c:pt idx="102">
                  <c:v>41661</c:v>
                </c:pt>
                <c:pt idx="103">
                  <c:v>41662</c:v>
                </c:pt>
                <c:pt idx="104">
                  <c:v>41663</c:v>
                </c:pt>
                <c:pt idx="105">
                  <c:v>41666</c:v>
                </c:pt>
                <c:pt idx="106">
                  <c:v>41667</c:v>
                </c:pt>
                <c:pt idx="107">
                  <c:v>41668</c:v>
                </c:pt>
                <c:pt idx="108">
                  <c:v>41669</c:v>
                </c:pt>
                <c:pt idx="109">
                  <c:v>41670</c:v>
                </c:pt>
                <c:pt idx="110">
                  <c:v>41673</c:v>
                </c:pt>
                <c:pt idx="111">
                  <c:v>41674</c:v>
                </c:pt>
                <c:pt idx="112">
                  <c:v>41675</c:v>
                </c:pt>
                <c:pt idx="113">
                  <c:v>41676</c:v>
                </c:pt>
                <c:pt idx="114">
                  <c:v>41677</c:v>
                </c:pt>
                <c:pt idx="115">
                  <c:v>41680</c:v>
                </c:pt>
                <c:pt idx="116">
                  <c:v>41681</c:v>
                </c:pt>
                <c:pt idx="117">
                  <c:v>41682</c:v>
                </c:pt>
                <c:pt idx="118">
                  <c:v>41683</c:v>
                </c:pt>
                <c:pt idx="119">
                  <c:v>41684</c:v>
                </c:pt>
                <c:pt idx="120">
                  <c:v>41687</c:v>
                </c:pt>
                <c:pt idx="121">
                  <c:v>41688</c:v>
                </c:pt>
                <c:pt idx="122">
                  <c:v>41689</c:v>
                </c:pt>
                <c:pt idx="123">
                  <c:v>41690</c:v>
                </c:pt>
                <c:pt idx="124">
                  <c:v>41694</c:v>
                </c:pt>
                <c:pt idx="125">
                  <c:v>41695</c:v>
                </c:pt>
                <c:pt idx="126">
                  <c:v>41696</c:v>
                </c:pt>
                <c:pt idx="127">
                  <c:v>41697</c:v>
                </c:pt>
                <c:pt idx="128">
                  <c:v>41698</c:v>
                </c:pt>
                <c:pt idx="129">
                  <c:v>41701</c:v>
                </c:pt>
                <c:pt idx="130">
                  <c:v>41702</c:v>
                </c:pt>
                <c:pt idx="131">
                  <c:v>41703</c:v>
                </c:pt>
                <c:pt idx="132">
                  <c:v>41704</c:v>
                </c:pt>
                <c:pt idx="133">
                  <c:v>41705</c:v>
                </c:pt>
                <c:pt idx="134">
                  <c:v>41708</c:v>
                </c:pt>
                <c:pt idx="135">
                  <c:v>41709</c:v>
                </c:pt>
                <c:pt idx="136">
                  <c:v>41710</c:v>
                </c:pt>
                <c:pt idx="137">
                  <c:v>41711</c:v>
                </c:pt>
                <c:pt idx="138">
                  <c:v>41712</c:v>
                </c:pt>
                <c:pt idx="139">
                  <c:v>41715</c:v>
                </c:pt>
                <c:pt idx="140">
                  <c:v>41716</c:v>
                </c:pt>
                <c:pt idx="141">
                  <c:v>41717</c:v>
                </c:pt>
                <c:pt idx="142">
                  <c:v>41718</c:v>
                </c:pt>
                <c:pt idx="143">
                  <c:v>41719</c:v>
                </c:pt>
                <c:pt idx="144">
                  <c:v>41722</c:v>
                </c:pt>
                <c:pt idx="145">
                  <c:v>41723</c:v>
                </c:pt>
                <c:pt idx="146">
                  <c:v>41724</c:v>
                </c:pt>
                <c:pt idx="147">
                  <c:v>41725</c:v>
                </c:pt>
                <c:pt idx="148">
                  <c:v>41729</c:v>
                </c:pt>
                <c:pt idx="149">
                  <c:v>41730</c:v>
                </c:pt>
                <c:pt idx="150">
                  <c:v>41731</c:v>
                </c:pt>
                <c:pt idx="151">
                  <c:v>41732</c:v>
                </c:pt>
                <c:pt idx="152">
                  <c:v>41736</c:v>
                </c:pt>
                <c:pt idx="153">
                  <c:v>41737</c:v>
                </c:pt>
                <c:pt idx="154">
                  <c:v>41738</c:v>
                </c:pt>
                <c:pt idx="155">
                  <c:v>41739</c:v>
                </c:pt>
                <c:pt idx="156">
                  <c:v>41740</c:v>
                </c:pt>
                <c:pt idx="157">
                  <c:v>41743</c:v>
                </c:pt>
                <c:pt idx="158">
                  <c:v>41744</c:v>
                </c:pt>
                <c:pt idx="159">
                  <c:v>41745</c:v>
                </c:pt>
                <c:pt idx="160">
                  <c:v>41746</c:v>
                </c:pt>
                <c:pt idx="161">
                  <c:v>41747</c:v>
                </c:pt>
                <c:pt idx="162">
                  <c:v>41750</c:v>
                </c:pt>
                <c:pt idx="163">
                  <c:v>41751</c:v>
                </c:pt>
                <c:pt idx="164">
                  <c:v>41752</c:v>
                </c:pt>
                <c:pt idx="165">
                  <c:v>41753</c:v>
                </c:pt>
                <c:pt idx="166">
                  <c:v>41754</c:v>
                </c:pt>
                <c:pt idx="167">
                  <c:v>41757</c:v>
                </c:pt>
                <c:pt idx="168">
                  <c:v>41758</c:v>
                </c:pt>
                <c:pt idx="169">
                  <c:v>41759</c:v>
                </c:pt>
                <c:pt idx="170">
                  <c:v>41760</c:v>
                </c:pt>
                <c:pt idx="171">
                  <c:v>41761</c:v>
                </c:pt>
                <c:pt idx="172">
                  <c:v>41764</c:v>
                </c:pt>
                <c:pt idx="173">
                  <c:v>41765</c:v>
                </c:pt>
                <c:pt idx="174">
                  <c:v>41766</c:v>
                </c:pt>
                <c:pt idx="175">
                  <c:v>41767</c:v>
                </c:pt>
                <c:pt idx="176">
                  <c:v>41768</c:v>
                </c:pt>
                <c:pt idx="177">
                  <c:v>41771</c:v>
                </c:pt>
                <c:pt idx="178">
                  <c:v>41772</c:v>
                </c:pt>
                <c:pt idx="179">
                  <c:v>41773</c:v>
                </c:pt>
                <c:pt idx="180">
                  <c:v>41774</c:v>
                </c:pt>
                <c:pt idx="181">
                  <c:v>41775</c:v>
                </c:pt>
                <c:pt idx="182">
                  <c:v>41778</c:v>
                </c:pt>
                <c:pt idx="183">
                  <c:v>41779</c:v>
                </c:pt>
                <c:pt idx="184">
                  <c:v>41780</c:v>
                </c:pt>
                <c:pt idx="185">
                  <c:v>41781</c:v>
                </c:pt>
                <c:pt idx="186">
                  <c:v>41782</c:v>
                </c:pt>
                <c:pt idx="187">
                  <c:v>41786</c:v>
                </c:pt>
                <c:pt idx="188">
                  <c:v>41787</c:v>
                </c:pt>
                <c:pt idx="189">
                  <c:v>41788</c:v>
                </c:pt>
                <c:pt idx="190">
                  <c:v>41789</c:v>
                </c:pt>
                <c:pt idx="191">
                  <c:v>41792</c:v>
                </c:pt>
                <c:pt idx="192">
                  <c:v>41793</c:v>
                </c:pt>
                <c:pt idx="193">
                  <c:v>41794</c:v>
                </c:pt>
                <c:pt idx="194">
                  <c:v>41795</c:v>
                </c:pt>
                <c:pt idx="195">
                  <c:v>41796</c:v>
                </c:pt>
                <c:pt idx="196">
                  <c:v>41799</c:v>
                </c:pt>
                <c:pt idx="197">
                  <c:v>41800</c:v>
                </c:pt>
                <c:pt idx="198">
                  <c:v>41801</c:v>
                </c:pt>
                <c:pt idx="199">
                  <c:v>41802</c:v>
                </c:pt>
                <c:pt idx="200">
                  <c:v>41803</c:v>
                </c:pt>
                <c:pt idx="201">
                  <c:v>41806</c:v>
                </c:pt>
                <c:pt idx="202">
                  <c:v>41807</c:v>
                </c:pt>
                <c:pt idx="203">
                  <c:v>41808</c:v>
                </c:pt>
                <c:pt idx="204">
                  <c:v>41809</c:v>
                </c:pt>
                <c:pt idx="205">
                  <c:v>41810</c:v>
                </c:pt>
                <c:pt idx="206">
                  <c:v>41813</c:v>
                </c:pt>
                <c:pt idx="207">
                  <c:v>41814</c:v>
                </c:pt>
                <c:pt idx="208">
                  <c:v>41815</c:v>
                </c:pt>
                <c:pt idx="209">
                  <c:v>41816</c:v>
                </c:pt>
                <c:pt idx="210">
                  <c:v>41817</c:v>
                </c:pt>
                <c:pt idx="211">
                  <c:v>41820</c:v>
                </c:pt>
                <c:pt idx="212">
                  <c:v>41821</c:v>
                </c:pt>
                <c:pt idx="213">
                  <c:v>41822</c:v>
                </c:pt>
                <c:pt idx="214">
                  <c:v>41823</c:v>
                </c:pt>
                <c:pt idx="215">
                  <c:v>41827</c:v>
                </c:pt>
                <c:pt idx="216">
                  <c:v>41828</c:v>
                </c:pt>
                <c:pt idx="217">
                  <c:v>41829</c:v>
                </c:pt>
                <c:pt idx="218">
                  <c:v>41830</c:v>
                </c:pt>
                <c:pt idx="219">
                  <c:v>41831</c:v>
                </c:pt>
                <c:pt idx="220">
                  <c:v>41834</c:v>
                </c:pt>
                <c:pt idx="221">
                  <c:v>41835</c:v>
                </c:pt>
                <c:pt idx="222">
                  <c:v>41836</c:v>
                </c:pt>
                <c:pt idx="223">
                  <c:v>41837</c:v>
                </c:pt>
                <c:pt idx="224">
                  <c:v>41838</c:v>
                </c:pt>
                <c:pt idx="225">
                  <c:v>41841</c:v>
                </c:pt>
                <c:pt idx="226">
                  <c:v>41842</c:v>
                </c:pt>
                <c:pt idx="227">
                  <c:v>41843</c:v>
                </c:pt>
                <c:pt idx="228">
                  <c:v>41844</c:v>
                </c:pt>
                <c:pt idx="229">
                  <c:v>41845</c:v>
                </c:pt>
                <c:pt idx="230">
                  <c:v>41848</c:v>
                </c:pt>
                <c:pt idx="231">
                  <c:v>41849</c:v>
                </c:pt>
                <c:pt idx="232">
                  <c:v>41850</c:v>
                </c:pt>
                <c:pt idx="233">
                  <c:v>41851</c:v>
                </c:pt>
                <c:pt idx="234">
                  <c:v>41852</c:v>
                </c:pt>
                <c:pt idx="235">
                  <c:v>41855</c:v>
                </c:pt>
                <c:pt idx="236">
                  <c:v>41856</c:v>
                </c:pt>
                <c:pt idx="237">
                  <c:v>41857</c:v>
                </c:pt>
                <c:pt idx="238">
                  <c:v>41858</c:v>
                </c:pt>
                <c:pt idx="239">
                  <c:v>41859</c:v>
                </c:pt>
                <c:pt idx="240">
                  <c:v>41862</c:v>
                </c:pt>
                <c:pt idx="241">
                  <c:v>41863</c:v>
                </c:pt>
                <c:pt idx="242">
                  <c:v>41864</c:v>
                </c:pt>
                <c:pt idx="243">
                  <c:v>41865</c:v>
                </c:pt>
                <c:pt idx="244">
                  <c:v>41866</c:v>
                </c:pt>
                <c:pt idx="245">
                  <c:v>41869</c:v>
                </c:pt>
                <c:pt idx="246">
                  <c:v>41870</c:v>
                </c:pt>
                <c:pt idx="247">
                  <c:v>41871</c:v>
                </c:pt>
                <c:pt idx="248">
                  <c:v>41872</c:v>
                </c:pt>
                <c:pt idx="249">
                  <c:v>41873</c:v>
                </c:pt>
                <c:pt idx="250">
                  <c:v>41876</c:v>
                </c:pt>
                <c:pt idx="251">
                  <c:v>41877</c:v>
                </c:pt>
                <c:pt idx="252">
                  <c:v>41878</c:v>
                </c:pt>
                <c:pt idx="253">
                  <c:v>41879</c:v>
                </c:pt>
                <c:pt idx="254">
                  <c:v>41880</c:v>
                </c:pt>
                <c:pt idx="255">
                  <c:v>41884</c:v>
                </c:pt>
                <c:pt idx="256">
                  <c:v>41885</c:v>
                </c:pt>
                <c:pt idx="257">
                  <c:v>41886</c:v>
                </c:pt>
                <c:pt idx="258">
                  <c:v>41887</c:v>
                </c:pt>
                <c:pt idx="259">
                  <c:v>41890</c:v>
                </c:pt>
                <c:pt idx="260">
                  <c:v>41891</c:v>
                </c:pt>
                <c:pt idx="261">
                  <c:v>41892</c:v>
                </c:pt>
                <c:pt idx="262">
                  <c:v>41893</c:v>
                </c:pt>
                <c:pt idx="263">
                  <c:v>41894</c:v>
                </c:pt>
                <c:pt idx="264">
                  <c:v>41897</c:v>
                </c:pt>
                <c:pt idx="265">
                  <c:v>41898</c:v>
                </c:pt>
                <c:pt idx="266">
                  <c:v>41899</c:v>
                </c:pt>
                <c:pt idx="267">
                  <c:v>41900</c:v>
                </c:pt>
                <c:pt idx="268">
                  <c:v>41901</c:v>
                </c:pt>
                <c:pt idx="269">
                  <c:v>41904</c:v>
                </c:pt>
                <c:pt idx="270">
                  <c:v>41905</c:v>
                </c:pt>
                <c:pt idx="271">
                  <c:v>41906</c:v>
                </c:pt>
                <c:pt idx="272">
                  <c:v>41907</c:v>
                </c:pt>
                <c:pt idx="273">
                  <c:v>41908</c:v>
                </c:pt>
                <c:pt idx="274">
                  <c:v>41911</c:v>
                </c:pt>
                <c:pt idx="275">
                  <c:v>41912</c:v>
                </c:pt>
                <c:pt idx="276">
                  <c:v>41913</c:v>
                </c:pt>
                <c:pt idx="277">
                  <c:v>41914</c:v>
                </c:pt>
                <c:pt idx="278">
                  <c:v>41915</c:v>
                </c:pt>
                <c:pt idx="279">
                  <c:v>41918</c:v>
                </c:pt>
                <c:pt idx="280">
                  <c:v>41919</c:v>
                </c:pt>
                <c:pt idx="281">
                  <c:v>41920</c:v>
                </c:pt>
                <c:pt idx="282">
                  <c:v>41921</c:v>
                </c:pt>
                <c:pt idx="283">
                  <c:v>41922</c:v>
                </c:pt>
                <c:pt idx="284">
                  <c:v>41925</c:v>
                </c:pt>
                <c:pt idx="285">
                  <c:v>41926</c:v>
                </c:pt>
                <c:pt idx="286">
                  <c:v>41927</c:v>
                </c:pt>
                <c:pt idx="287">
                  <c:v>41928</c:v>
                </c:pt>
                <c:pt idx="288">
                  <c:v>41929</c:v>
                </c:pt>
                <c:pt idx="289">
                  <c:v>41932</c:v>
                </c:pt>
                <c:pt idx="290">
                  <c:v>41933</c:v>
                </c:pt>
                <c:pt idx="291">
                  <c:v>41934</c:v>
                </c:pt>
                <c:pt idx="292">
                  <c:v>41935</c:v>
                </c:pt>
                <c:pt idx="293">
                  <c:v>41936</c:v>
                </c:pt>
                <c:pt idx="294">
                  <c:v>41940</c:v>
                </c:pt>
                <c:pt idx="295">
                  <c:v>41941</c:v>
                </c:pt>
              </c:numCache>
            </c:numRef>
          </c:cat>
          <c:val>
            <c:numRef>
              <c:f>'Problems Graph'!$C$2:$C$297</c:f>
              <c:numCache>
                <c:formatCode>General</c:formatCode>
                <c:ptCount val="296"/>
                <c:pt idx="0">
                  <c:v>257</c:v>
                </c:pt>
                <c:pt idx="1">
                  <c:v>215</c:v>
                </c:pt>
                <c:pt idx="2">
                  <c:v>197</c:v>
                </c:pt>
                <c:pt idx="3">
                  <c:v>197</c:v>
                </c:pt>
                <c:pt idx="4">
                  <c:v>195</c:v>
                </c:pt>
                <c:pt idx="5">
                  <c:v>192</c:v>
                </c:pt>
                <c:pt idx="6">
                  <c:v>195</c:v>
                </c:pt>
                <c:pt idx="7">
                  <c:v>194</c:v>
                </c:pt>
                <c:pt idx="8">
                  <c:v>194</c:v>
                </c:pt>
                <c:pt idx="9">
                  <c:v>200</c:v>
                </c:pt>
                <c:pt idx="10">
                  <c:v>201</c:v>
                </c:pt>
                <c:pt idx="11">
                  <c:v>201</c:v>
                </c:pt>
                <c:pt idx="12">
                  <c:v>199</c:v>
                </c:pt>
                <c:pt idx="13">
                  <c:v>195</c:v>
                </c:pt>
                <c:pt idx="14">
                  <c:v>195</c:v>
                </c:pt>
                <c:pt idx="15">
                  <c:v>189</c:v>
                </c:pt>
                <c:pt idx="16">
                  <c:v>190</c:v>
                </c:pt>
                <c:pt idx="17">
                  <c:v>191</c:v>
                </c:pt>
                <c:pt idx="18">
                  <c:v>193</c:v>
                </c:pt>
                <c:pt idx="19">
                  <c:v>197</c:v>
                </c:pt>
                <c:pt idx="20">
                  <c:v>198</c:v>
                </c:pt>
                <c:pt idx="21">
                  <c:v>203</c:v>
                </c:pt>
                <c:pt idx="22">
                  <c:v>203</c:v>
                </c:pt>
                <c:pt idx="23">
                  <c:v>197</c:v>
                </c:pt>
                <c:pt idx="24">
                  <c:v>197</c:v>
                </c:pt>
                <c:pt idx="25">
                  <c:v>198</c:v>
                </c:pt>
                <c:pt idx="26">
                  <c:v>197</c:v>
                </c:pt>
                <c:pt idx="27">
                  <c:v>202</c:v>
                </c:pt>
                <c:pt idx="28">
                  <c:v>195</c:v>
                </c:pt>
                <c:pt idx="29">
                  <c:v>189</c:v>
                </c:pt>
                <c:pt idx="30">
                  <c:v>188</c:v>
                </c:pt>
                <c:pt idx="31">
                  <c:v>188</c:v>
                </c:pt>
                <c:pt idx="32">
                  <c:v>190</c:v>
                </c:pt>
                <c:pt idx="33">
                  <c:v>209</c:v>
                </c:pt>
                <c:pt idx="34">
                  <c:v>208</c:v>
                </c:pt>
                <c:pt idx="35">
                  <c:v>208</c:v>
                </c:pt>
                <c:pt idx="36">
                  <c:v>205</c:v>
                </c:pt>
                <c:pt idx="37">
                  <c:v>206</c:v>
                </c:pt>
                <c:pt idx="38">
                  <c:v>206</c:v>
                </c:pt>
                <c:pt idx="39">
                  <c:v>205</c:v>
                </c:pt>
                <c:pt idx="40">
                  <c:v>203</c:v>
                </c:pt>
                <c:pt idx="41">
                  <c:v>203</c:v>
                </c:pt>
                <c:pt idx="42">
                  <c:v>201</c:v>
                </c:pt>
                <c:pt idx="43">
                  <c:v>198</c:v>
                </c:pt>
                <c:pt idx="44">
                  <c:v>198</c:v>
                </c:pt>
                <c:pt idx="45">
                  <c:v>196</c:v>
                </c:pt>
                <c:pt idx="46">
                  <c:v>195</c:v>
                </c:pt>
                <c:pt idx="47">
                  <c:v>194</c:v>
                </c:pt>
                <c:pt idx="48">
                  <c:v>194</c:v>
                </c:pt>
                <c:pt idx="49">
                  <c:v>195</c:v>
                </c:pt>
                <c:pt idx="50">
                  <c:v>196</c:v>
                </c:pt>
                <c:pt idx="51">
                  <c:v>197</c:v>
                </c:pt>
                <c:pt idx="52">
                  <c:v>197</c:v>
                </c:pt>
                <c:pt idx="53">
                  <c:v>198</c:v>
                </c:pt>
                <c:pt idx="54">
                  <c:v>196</c:v>
                </c:pt>
                <c:pt idx="55">
                  <c:v>199</c:v>
                </c:pt>
                <c:pt idx="56">
                  <c:v>208</c:v>
                </c:pt>
                <c:pt idx="57">
                  <c:v>222</c:v>
                </c:pt>
                <c:pt idx="58">
                  <c:v>226</c:v>
                </c:pt>
                <c:pt idx="59">
                  <c:v>227</c:v>
                </c:pt>
                <c:pt idx="60">
                  <c:v>222</c:v>
                </c:pt>
                <c:pt idx="61">
                  <c:v>219</c:v>
                </c:pt>
                <c:pt idx="62">
                  <c:v>248</c:v>
                </c:pt>
                <c:pt idx="63">
                  <c:v>347</c:v>
                </c:pt>
                <c:pt idx="64">
                  <c:v>305</c:v>
                </c:pt>
                <c:pt idx="65">
                  <c:v>326</c:v>
                </c:pt>
                <c:pt idx="66">
                  <c:v>245</c:v>
                </c:pt>
                <c:pt idx="67">
                  <c:v>237</c:v>
                </c:pt>
                <c:pt idx="68">
                  <c:v>226</c:v>
                </c:pt>
                <c:pt idx="69">
                  <c:v>203</c:v>
                </c:pt>
                <c:pt idx="70">
                  <c:v>194</c:v>
                </c:pt>
                <c:pt idx="71">
                  <c:v>192</c:v>
                </c:pt>
                <c:pt idx="72">
                  <c:v>185</c:v>
                </c:pt>
                <c:pt idx="73">
                  <c:v>185</c:v>
                </c:pt>
                <c:pt idx="74">
                  <c:v>181</c:v>
                </c:pt>
                <c:pt idx="75">
                  <c:v>179</c:v>
                </c:pt>
                <c:pt idx="76">
                  <c:v>181</c:v>
                </c:pt>
                <c:pt idx="77">
                  <c:v>173</c:v>
                </c:pt>
                <c:pt idx="78">
                  <c:v>167</c:v>
                </c:pt>
                <c:pt idx="79">
                  <c:v>164</c:v>
                </c:pt>
                <c:pt idx="80">
                  <c:v>165</c:v>
                </c:pt>
                <c:pt idx="81">
                  <c:v>157</c:v>
                </c:pt>
                <c:pt idx="82">
                  <c:v>151</c:v>
                </c:pt>
                <c:pt idx="83">
                  <c:v>150</c:v>
                </c:pt>
                <c:pt idx="84">
                  <c:v>149</c:v>
                </c:pt>
                <c:pt idx="85">
                  <c:v>144</c:v>
                </c:pt>
                <c:pt idx="86">
                  <c:v>140</c:v>
                </c:pt>
                <c:pt idx="87">
                  <c:v>137</c:v>
                </c:pt>
                <c:pt idx="88">
                  <c:v>138</c:v>
                </c:pt>
                <c:pt idx="89">
                  <c:v>137</c:v>
                </c:pt>
                <c:pt idx="90">
                  <c:v>138</c:v>
                </c:pt>
                <c:pt idx="91">
                  <c:v>139</c:v>
                </c:pt>
                <c:pt idx="92">
                  <c:v>136</c:v>
                </c:pt>
                <c:pt idx="93">
                  <c:v>134</c:v>
                </c:pt>
                <c:pt idx="94">
                  <c:v>132</c:v>
                </c:pt>
                <c:pt idx="95">
                  <c:v>133</c:v>
                </c:pt>
                <c:pt idx="96">
                  <c:v>132</c:v>
                </c:pt>
                <c:pt idx="97">
                  <c:v>133</c:v>
                </c:pt>
                <c:pt idx="98">
                  <c:v>133</c:v>
                </c:pt>
                <c:pt idx="99">
                  <c:v>133</c:v>
                </c:pt>
                <c:pt idx="100">
                  <c:v>135</c:v>
                </c:pt>
                <c:pt idx="101">
                  <c:v>135</c:v>
                </c:pt>
                <c:pt idx="102">
                  <c:v>134</c:v>
                </c:pt>
                <c:pt idx="103">
                  <c:v>135</c:v>
                </c:pt>
                <c:pt idx="104">
                  <c:v>133</c:v>
                </c:pt>
                <c:pt idx="105">
                  <c:v>134</c:v>
                </c:pt>
                <c:pt idx="106">
                  <c:v>138</c:v>
                </c:pt>
                <c:pt idx="107">
                  <c:v>140</c:v>
                </c:pt>
                <c:pt idx="108">
                  <c:v>139</c:v>
                </c:pt>
                <c:pt idx="109">
                  <c:v>139</c:v>
                </c:pt>
                <c:pt idx="110">
                  <c:v>139</c:v>
                </c:pt>
                <c:pt idx="111">
                  <c:v>141</c:v>
                </c:pt>
                <c:pt idx="112">
                  <c:v>141</c:v>
                </c:pt>
                <c:pt idx="113">
                  <c:v>143</c:v>
                </c:pt>
                <c:pt idx="114">
                  <c:v>143</c:v>
                </c:pt>
                <c:pt idx="115">
                  <c:v>142</c:v>
                </c:pt>
                <c:pt idx="116">
                  <c:v>145</c:v>
                </c:pt>
                <c:pt idx="117">
                  <c:v>134</c:v>
                </c:pt>
                <c:pt idx="118">
                  <c:v>134</c:v>
                </c:pt>
                <c:pt idx="119">
                  <c:v>134</c:v>
                </c:pt>
                <c:pt idx="120">
                  <c:v>133</c:v>
                </c:pt>
                <c:pt idx="121">
                  <c:v>133</c:v>
                </c:pt>
                <c:pt idx="122">
                  <c:v>134</c:v>
                </c:pt>
                <c:pt idx="123">
                  <c:v>133</c:v>
                </c:pt>
                <c:pt idx="124">
                  <c:v>133</c:v>
                </c:pt>
                <c:pt idx="125">
                  <c:v>133</c:v>
                </c:pt>
                <c:pt idx="126">
                  <c:v>133</c:v>
                </c:pt>
                <c:pt idx="127">
                  <c:v>133</c:v>
                </c:pt>
                <c:pt idx="128">
                  <c:v>134</c:v>
                </c:pt>
                <c:pt idx="129">
                  <c:v>132</c:v>
                </c:pt>
                <c:pt idx="130">
                  <c:v>133</c:v>
                </c:pt>
                <c:pt idx="131">
                  <c:v>134</c:v>
                </c:pt>
                <c:pt idx="132">
                  <c:v>131</c:v>
                </c:pt>
                <c:pt idx="133">
                  <c:v>131</c:v>
                </c:pt>
                <c:pt idx="134">
                  <c:v>131</c:v>
                </c:pt>
                <c:pt idx="135">
                  <c:v>129</c:v>
                </c:pt>
                <c:pt idx="136">
                  <c:v>129</c:v>
                </c:pt>
                <c:pt idx="137">
                  <c:v>130</c:v>
                </c:pt>
                <c:pt idx="138">
                  <c:v>133</c:v>
                </c:pt>
                <c:pt idx="139">
                  <c:v>123</c:v>
                </c:pt>
                <c:pt idx="140">
                  <c:v>122</c:v>
                </c:pt>
                <c:pt idx="141">
                  <c:v>124</c:v>
                </c:pt>
                <c:pt idx="142">
                  <c:v>123</c:v>
                </c:pt>
                <c:pt idx="143">
                  <c:v>125</c:v>
                </c:pt>
                <c:pt idx="144">
                  <c:v>125</c:v>
                </c:pt>
                <c:pt idx="145">
                  <c:v>123</c:v>
                </c:pt>
                <c:pt idx="146">
                  <c:v>124</c:v>
                </c:pt>
                <c:pt idx="147">
                  <c:v>121</c:v>
                </c:pt>
                <c:pt idx="148">
                  <c:v>120</c:v>
                </c:pt>
                <c:pt idx="149">
                  <c:v>123</c:v>
                </c:pt>
                <c:pt idx="150">
                  <c:v>122</c:v>
                </c:pt>
                <c:pt idx="151">
                  <c:v>121</c:v>
                </c:pt>
                <c:pt idx="152">
                  <c:v>122</c:v>
                </c:pt>
                <c:pt idx="153">
                  <c:v>122</c:v>
                </c:pt>
                <c:pt idx="154">
                  <c:v>122</c:v>
                </c:pt>
                <c:pt idx="155">
                  <c:v>125</c:v>
                </c:pt>
                <c:pt idx="156">
                  <c:v>124</c:v>
                </c:pt>
                <c:pt idx="157">
                  <c:v>122</c:v>
                </c:pt>
                <c:pt idx="158">
                  <c:v>121</c:v>
                </c:pt>
                <c:pt idx="159">
                  <c:v>124</c:v>
                </c:pt>
                <c:pt idx="160">
                  <c:v>126</c:v>
                </c:pt>
                <c:pt idx="161">
                  <c:v>125</c:v>
                </c:pt>
                <c:pt idx="162">
                  <c:v>126</c:v>
                </c:pt>
                <c:pt idx="163">
                  <c:v>125</c:v>
                </c:pt>
                <c:pt idx="164">
                  <c:v>123</c:v>
                </c:pt>
                <c:pt idx="165">
                  <c:v>121</c:v>
                </c:pt>
                <c:pt idx="166">
                  <c:v>121</c:v>
                </c:pt>
                <c:pt idx="167">
                  <c:v>120</c:v>
                </c:pt>
                <c:pt idx="168">
                  <c:v>120</c:v>
                </c:pt>
                <c:pt idx="169">
                  <c:v>117</c:v>
                </c:pt>
                <c:pt idx="170">
                  <c:v>110</c:v>
                </c:pt>
                <c:pt idx="171">
                  <c:v>108</c:v>
                </c:pt>
                <c:pt idx="172">
                  <c:v>108</c:v>
                </c:pt>
                <c:pt idx="173">
                  <c:v>106</c:v>
                </c:pt>
                <c:pt idx="174">
                  <c:v>105</c:v>
                </c:pt>
                <c:pt idx="175">
                  <c:v>107</c:v>
                </c:pt>
                <c:pt idx="176">
                  <c:v>110</c:v>
                </c:pt>
                <c:pt idx="177">
                  <c:v>111</c:v>
                </c:pt>
                <c:pt idx="178">
                  <c:v>111</c:v>
                </c:pt>
                <c:pt idx="179">
                  <c:v>109</c:v>
                </c:pt>
                <c:pt idx="180">
                  <c:v>106</c:v>
                </c:pt>
                <c:pt idx="181">
                  <c:v>105</c:v>
                </c:pt>
                <c:pt idx="182">
                  <c:v>126</c:v>
                </c:pt>
                <c:pt idx="183">
                  <c:v>130</c:v>
                </c:pt>
                <c:pt idx="184">
                  <c:v>131</c:v>
                </c:pt>
                <c:pt idx="185">
                  <c:v>122</c:v>
                </c:pt>
                <c:pt idx="186">
                  <c:v>117</c:v>
                </c:pt>
                <c:pt idx="187">
                  <c:v>109</c:v>
                </c:pt>
                <c:pt idx="188">
                  <c:v>102</c:v>
                </c:pt>
                <c:pt idx="189">
                  <c:v>101</c:v>
                </c:pt>
                <c:pt idx="190">
                  <c:v>98</c:v>
                </c:pt>
                <c:pt idx="191">
                  <c:v>95</c:v>
                </c:pt>
                <c:pt idx="192">
                  <c:v>95</c:v>
                </c:pt>
                <c:pt idx="193">
                  <c:v>94</c:v>
                </c:pt>
                <c:pt idx="194">
                  <c:v>94</c:v>
                </c:pt>
                <c:pt idx="195">
                  <c:v>95</c:v>
                </c:pt>
                <c:pt idx="196">
                  <c:v>88</c:v>
                </c:pt>
                <c:pt idx="197">
                  <c:v>87</c:v>
                </c:pt>
                <c:pt idx="198">
                  <c:v>86</c:v>
                </c:pt>
                <c:pt idx="199">
                  <c:v>84</c:v>
                </c:pt>
                <c:pt idx="200">
                  <c:v>89</c:v>
                </c:pt>
                <c:pt idx="201">
                  <c:v>85</c:v>
                </c:pt>
                <c:pt idx="202">
                  <c:v>85</c:v>
                </c:pt>
                <c:pt idx="203">
                  <c:v>83</c:v>
                </c:pt>
                <c:pt idx="204">
                  <c:v>80</c:v>
                </c:pt>
                <c:pt idx="205">
                  <c:v>80</c:v>
                </c:pt>
                <c:pt idx="206">
                  <c:v>81</c:v>
                </c:pt>
                <c:pt idx="207">
                  <c:v>77</c:v>
                </c:pt>
                <c:pt idx="208">
                  <c:v>76</c:v>
                </c:pt>
                <c:pt idx="209">
                  <c:v>75</c:v>
                </c:pt>
                <c:pt idx="210">
                  <c:v>75</c:v>
                </c:pt>
                <c:pt idx="211">
                  <c:v>75</c:v>
                </c:pt>
                <c:pt idx="212">
                  <c:v>85</c:v>
                </c:pt>
                <c:pt idx="213">
                  <c:v>82</c:v>
                </c:pt>
                <c:pt idx="214">
                  <c:v>72</c:v>
                </c:pt>
                <c:pt idx="215">
                  <c:v>72</c:v>
                </c:pt>
                <c:pt idx="216">
                  <c:v>71</c:v>
                </c:pt>
                <c:pt idx="217">
                  <c:v>73</c:v>
                </c:pt>
                <c:pt idx="218">
                  <c:v>76</c:v>
                </c:pt>
                <c:pt idx="219">
                  <c:v>76</c:v>
                </c:pt>
                <c:pt idx="220">
                  <c:v>76</c:v>
                </c:pt>
                <c:pt idx="221">
                  <c:v>74</c:v>
                </c:pt>
                <c:pt idx="222">
                  <c:v>74</c:v>
                </c:pt>
                <c:pt idx="223">
                  <c:v>74</c:v>
                </c:pt>
                <c:pt idx="224">
                  <c:v>73</c:v>
                </c:pt>
                <c:pt idx="225">
                  <c:v>71</c:v>
                </c:pt>
                <c:pt idx="226">
                  <c:v>71</c:v>
                </c:pt>
                <c:pt idx="227">
                  <c:v>72</c:v>
                </c:pt>
                <c:pt idx="228">
                  <c:v>74</c:v>
                </c:pt>
                <c:pt idx="229">
                  <c:v>73</c:v>
                </c:pt>
                <c:pt idx="230">
                  <c:v>70</c:v>
                </c:pt>
                <c:pt idx="231">
                  <c:v>70</c:v>
                </c:pt>
                <c:pt idx="232">
                  <c:v>69</c:v>
                </c:pt>
                <c:pt idx="233">
                  <c:v>67</c:v>
                </c:pt>
                <c:pt idx="234">
                  <c:v>64</c:v>
                </c:pt>
                <c:pt idx="235">
                  <c:v>64</c:v>
                </c:pt>
                <c:pt idx="236">
                  <c:v>66</c:v>
                </c:pt>
                <c:pt idx="237">
                  <c:v>66</c:v>
                </c:pt>
                <c:pt idx="238">
                  <c:v>66</c:v>
                </c:pt>
                <c:pt idx="239">
                  <c:v>65</c:v>
                </c:pt>
                <c:pt idx="240">
                  <c:v>65</c:v>
                </c:pt>
                <c:pt idx="241">
                  <c:v>65</c:v>
                </c:pt>
                <c:pt idx="242">
                  <c:v>64</c:v>
                </c:pt>
                <c:pt idx="243">
                  <c:v>64</c:v>
                </c:pt>
                <c:pt idx="244">
                  <c:v>68</c:v>
                </c:pt>
                <c:pt idx="245">
                  <c:v>67</c:v>
                </c:pt>
                <c:pt idx="246">
                  <c:v>65</c:v>
                </c:pt>
                <c:pt idx="247">
                  <c:v>64</c:v>
                </c:pt>
                <c:pt idx="248">
                  <c:v>63</c:v>
                </c:pt>
                <c:pt idx="249">
                  <c:v>65</c:v>
                </c:pt>
                <c:pt idx="250">
                  <c:v>67</c:v>
                </c:pt>
                <c:pt idx="251">
                  <c:v>66</c:v>
                </c:pt>
                <c:pt idx="252">
                  <c:v>67</c:v>
                </c:pt>
                <c:pt idx="253">
                  <c:v>65</c:v>
                </c:pt>
                <c:pt idx="254">
                  <c:v>64</c:v>
                </c:pt>
                <c:pt idx="255">
                  <c:v>61</c:v>
                </c:pt>
                <c:pt idx="256">
                  <c:v>60</c:v>
                </c:pt>
                <c:pt idx="257">
                  <c:v>60</c:v>
                </c:pt>
                <c:pt idx="258">
                  <c:v>61</c:v>
                </c:pt>
                <c:pt idx="259">
                  <c:v>58</c:v>
                </c:pt>
                <c:pt idx="260">
                  <c:v>55</c:v>
                </c:pt>
                <c:pt idx="261">
                  <c:v>59</c:v>
                </c:pt>
                <c:pt idx="262">
                  <c:v>57</c:v>
                </c:pt>
                <c:pt idx="263">
                  <c:v>56</c:v>
                </c:pt>
                <c:pt idx="264">
                  <c:v>59</c:v>
                </c:pt>
                <c:pt idx="265">
                  <c:v>57</c:v>
                </c:pt>
                <c:pt idx="266">
                  <c:v>54</c:v>
                </c:pt>
                <c:pt idx="267">
                  <c:v>54</c:v>
                </c:pt>
                <c:pt idx="268">
                  <c:v>54</c:v>
                </c:pt>
                <c:pt idx="269">
                  <c:v>54</c:v>
                </c:pt>
                <c:pt idx="270">
                  <c:v>52</c:v>
                </c:pt>
                <c:pt idx="271">
                  <c:v>51</c:v>
                </c:pt>
                <c:pt idx="272">
                  <c:v>52</c:v>
                </c:pt>
                <c:pt idx="273">
                  <c:v>53</c:v>
                </c:pt>
                <c:pt idx="274">
                  <c:v>54</c:v>
                </c:pt>
                <c:pt idx="275">
                  <c:v>53</c:v>
                </c:pt>
                <c:pt idx="276">
                  <c:v>57</c:v>
                </c:pt>
                <c:pt idx="277">
                  <c:v>59</c:v>
                </c:pt>
                <c:pt idx="278">
                  <c:v>59</c:v>
                </c:pt>
                <c:pt idx="279">
                  <c:v>57</c:v>
                </c:pt>
                <c:pt idx="280">
                  <c:v>56</c:v>
                </c:pt>
                <c:pt idx="281">
                  <c:v>53</c:v>
                </c:pt>
                <c:pt idx="282">
                  <c:v>50</c:v>
                </c:pt>
                <c:pt idx="283">
                  <c:v>47</c:v>
                </c:pt>
                <c:pt idx="284">
                  <c:v>46</c:v>
                </c:pt>
                <c:pt idx="285">
                  <c:v>47</c:v>
                </c:pt>
                <c:pt idx="286">
                  <c:v>49</c:v>
                </c:pt>
                <c:pt idx="287">
                  <c:v>45</c:v>
                </c:pt>
                <c:pt idx="288">
                  <c:v>48</c:v>
                </c:pt>
                <c:pt idx="289">
                  <c:v>47</c:v>
                </c:pt>
                <c:pt idx="290">
                  <c:v>47</c:v>
                </c:pt>
                <c:pt idx="291">
                  <c:v>47</c:v>
                </c:pt>
                <c:pt idx="292">
                  <c:v>44</c:v>
                </c:pt>
                <c:pt idx="293">
                  <c:v>43</c:v>
                </c:pt>
                <c:pt idx="294">
                  <c:v>49</c:v>
                </c:pt>
                <c:pt idx="295">
                  <c:v>50</c:v>
                </c:pt>
              </c:numCache>
            </c:numRef>
          </c:val>
          <c:smooth val="0"/>
        </c:ser>
        <c:ser>
          <c:idx val="2"/>
          <c:order val="2"/>
          <c:tx>
            <c:strRef>
              <c:f>'Problems Graph'!$D$1</c:f>
              <c:strCache>
                <c:ptCount val="1"/>
                <c:pt idx="0">
                  <c:v># Studies in CT.gov (Total Records)</c:v>
                </c:pt>
              </c:strCache>
            </c:strRef>
          </c:tx>
          <c:marker>
            <c:symbol val="none"/>
          </c:marker>
          <c:cat>
            <c:numRef>
              <c:f>'Problems Graph'!$A$2:$A$297</c:f>
              <c:numCache>
                <c:formatCode>m/d/yyyy</c:formatCode>
                <c:ptCount val="296"/>
                <c:pt idx="0">
                  <c:v>41426</c:v>
                </c:pt>
                <c:pt idx="1">
                  <c:v>41494</c:v>
                </c:pt>
                <c:pt idx="2">
                  <c:v>41501</c:v>
                </c:pt>
                <c:pt idx="3">
                  <c:v>41502</c:v>
                </c:pt>
                <c:pt idx="4">
                  <c:v>41505</c:v>
                </c:pt>
                <c:pt idx="5">
                  <c:v>41506</c:v>
                </c:pt>
                <c:pt idx="6">
                  <c:v>41507</c:v>
                </c:pt>
                <c:pt idx="7">
                  <c:v>41508</c:v>
                </c:pt>
                <c:pt idx="8">
                  <c:v>41509</c:v>
                </c:pt>
                <c:pt idx="9">
                  <c:v>41512</c:v>
                </c:pt>
                <c:pt idx="10">
                  <c:v>41513</c:v>
                </c:pt>
                <c:pt idx="11">
                  <c:v>41514</c:v>
                </c:pt>
                <c:pt idx="12">
                  <c:v>41515</c:v>
                </c:pt>
                <c:pt idx="13">
                  <c:v>41516</c:v>
                </c:pt>
                <c:pt idx="14">
                  <c:v>41520</c:v>
                </c:pt>
                <c:pt idx="15">
                  <c:v>41521</c:v>
                </c:pt>
                <c:pt idx="16">
                  <c:v>41522</c:v>
                </c:pt>
                <c:pt idx="17">
                  <c:v>41523</c:v>
                </c:pt>
                <c:pt idx="18">
                  <c:v>41526</c:v>
                </c:pt>
                <c:pt idx="19">
                  <c:v>41527</c:v>
                </c:pt>
                <c:pt idx="20">
                  <c:v>41528</c:v>
                </c:pt>
                <c:pt idx="21">
                  <c:v>41529</c:v>
                </c:pt>
                <c:pt idx="22">
                  <c:v>41530</c:v>
                </c:pt>
                <c:pt idx="23">
                  <c:v>41533</c:v>
                </c:pt>
                <c:pt idx="24">
                  <c:v>41534</c:v>
                </c:pt>
                <c:pt idx="25">
                  <c:v>41535</c:v>
                </c:pt>
                <c:pt idx="26">
                  <c:v>41536</c:v>
                </c:pt>
                <c:pt idx="27">
                  <c:v>41540</c:v>
                </c:pt>
                <c:pt idx="28">
                  <c:v>41541</c:v>
                </c:pt>
                <c:pt idx="29">
                  <c:v>41543</c:v>
                </c:pt>
                <c:pt idx="30">
                  <c:v>41544</c:v>
                </c:pt>
                <c:pt idx="31">
                  <c:v>41547</c:v>
                </c:pt>
                <c:pt idx="32">
                  <c:v>41548</c:v>
                </c:pt>
                <c:pt idx="33">
                  <c:v>41554</c:v>
                </c:pt>
                <c:pt idx="34">
                  <c:v>41555</c:v>
                </c:pt>
                <c:pt idx="35">
                  <c:v>41556</c:v>
                </c:pt>
                <c:pt idx="36">
                  <c:v>41557</c:v>
                </c:pt>
                <c:pt idx="37">
                  <c:v>41558</c:v>
                </c:pt>
                <c:pt idx="38">
                  <c:v>41561</c:v>
                </c:pt>
                <c:pt idx="39">
                  <c:v>41562</c:v>
                </c:pt>
                <c:pt idx="40">
                  <c:v>41563</c:v>
                </c:pt>
                <c:pt idx="41">
                  <c:v>41564</c:v>
                </c:pt>
                <c:pt idx="42">
                  <c:v>41565</c:v>
                </c:pt>
                <c:pt idx="43">
                  <c:v>41568</c:v>
                </c:pt>
                <c:pt idx="44">
                  <c:v>41569</c:v>
                </c:pt>
                <c:pt idx="45">
                  <c:v>41570</c:v>
                </c:pt>
                <c:pt idx="46">
                  <c:v>41571</c:v>
                </c:pt>
                <c:pt idx="47">
                  <c:v>41572</c:v>
                </c:pt>
                <c:pt idx="48">
                  <c:v>41575</c:v>
                </c:pt>
                <c:pt idx="49">
                  <c:v>41576</c:v>
                </c:pt>
                <c:pt idx="50">
                  <c:v>41577</c:v>
                </c:pt>
                <c:pt idx="51">
                  <c:v>41578</c:v>
                </c:pt>
                <c:pt idx="52">
                  <c:v>41579</c:v>
                </c:pt>
                <c:pt idx="53">
                  <c:v>41582</c:v>
                </c:pt>
                <c:pt idx="54">
                  <c:v>41583</c:v>
                </c:pt>
                <c:pt idx="55">
                  <c:v>41584</c:v>
                </c:pt>
                <c:pt idx="56">
                  <c:v>41585</c:v>
                </c:pt>
                <c:pt idx="57">
                  <c:v>41586</c:v>
                </c:pt>
                <c:pt idx="58">
                  <c:v>41589</c:v>
                </c:pt>
                <c:pt idx="59">
                  <c:v>41590</c:v>
                </c:pt>
                <c:pt idx="60">
                  <c:v>41591</c:v>
                </c:pt>
                <c:pt idx="61">
                  <c:v>41592</c:v>
                </c:pt>
                <c:pt idx="62">
                  <c:v>41593</c:v>
                </c:pt>
                <c:pt idx="63">
                  <c:v>41596</c:v>
                </c:pt>
                <c:pt idx="64">
                  <c:v>41597</c:v>
                </c:pt>
                <c:pt idx="65">
                  <c:v>41598</c:v>
                </c:pt>
                <c:pt idx="66">
                  <c:v>41599</c:v>
                </c:pt>
                <c:pt idx="67">
                  <c:v>41600</c:v>
                </c:pt>
                <c:pt idx="68">
                  <c:v>41603</c:v>
                </c:pt>
                <c:pt idx="69">
                  <c:v>41604</c:v>
                </c:pt>
                <c:pt idx="70">
                  <c:v>41605</c:v>
                </c:pt>
                <c:pt idx="71">
                  <c:v>41610</c:v>
                </c:pt>
                <c:pt idx="72">
                  <c:v>41611</c:v>
                </c:pt>
                <c:pt idx="73">
                  <c:v>41612</c:v>
                </c:pt>
                <c:pt idx="74">
                  <c:v>41613</c:v>
                </c:pt>
                <c:pt idx="75">
                  <c:v>41614</c:v>
                </c:pt>
                <c:pt idx="76">
                  <c:v>41617</c:v>
                </c:pt>
                <c:pt idx="77">
                  <c:v>41618</c:v>
                </c:pt>
                <c:pt idx="78">
                  <c:v>41619</c:v>
                </c:pt>
                <c:pt idx="79">
                  <c:v>41620</c:v>
                </c:pt>
                <c:pt idx="80">
                  <c:v>41621</c:v>
                </c:pt>
                <c:pt idx="81">
                  <c:v>41624</c:v>
                </c:pt>
                <c:pt idx="82">
                  <c:v>41625</c:v>
                </c:pt>
                <c:pt idx="83">
                  <c:v>41626</c:v>
                </c:pt>
                <c:pt idx="84">
                  <c:v>41627</c:v>
                </c:pt>
                <c:pt idx="85">
                  <c:v>41628</c:v>
                </c:pt>
                <c:pt idx="86">
                  <c:v>41631</c:v>
                </c:pt>
                <c:pt idx="87">
                  <c:v>41634</c:v>
                </c:pt>
                <c:pt idx="88">
                  <c:v>41635</c:v>
                </c:pt>
                <c:pt idx="89">
                  <c:v>41638</c:v>
                </c:pt>
                <c:pt idx="90">
                  <c:v>41641</c:v>
                </c:pt>
                <c:pt idx="91">
                  <c:v>41645</c:v>
                </c:pt>
                <c:pt idx="92">
                  <c:v>41646</c:v>
                </c:pt>
                <c:pt idx="93">
                  <c:v>41647</c:v>
                </c:pt>
                <c:pt idx="94">
                  <c:v>41648</c:v>
                </c:pt>
                <c:pt idx="95">
                  <c:v>41649</c:v>
                </c:pt>
                <c:pt idx="96">
                  <c:v>41652</c:v>
                </c:pt>
                <c:pt idx="97">
                  <c:v>41653</c:v>
                </c:pt>
                <c:pt idx="98">
                  <c:v>41654</c:v>
                </c:pt>
                <c:pt idx="99">
                  <c:v>41655</c:v>
                </c:pt>
                <c:pt idx="100">
                  <c:v>41656</c:v>
                </c:pt>
                <c:pt idx="101">
                  <c:v>41660</c:v>
                </c:pt>
                <c:pt idx="102">
                  <c:v>41661</c:v>
                </c:pt>
                <c:pt idx="103">
                  <c:v>41662</c:v>
                </c:pt>
                <c:pt idx="104">
                  <c:v>41663</c:v>
                </c:pt>
                <c:pt idx="105">
                  <c:v>41666</c:v>
                </c:pt>
                <c:pt idx="106">
                  <c:v>41667</c:v>
                </c:pt>
                <c:pt idx="107">
                  <c:v>41668</c:v>
                </c:pt>
                <c:pt idx="108">
                  <c:v>41669</c:v>
                </c:pt>
                <c:pt idx="109">
                  <c:v>41670</c:v>
                </c:pt>
                <c:pt idx="110">
                  <c:v>41673</c:v>
                </c:pt>
                <c:pt idx="111">
                  <c:v>41674</c:v>
                </c:pt>
                <c:pt idx="112">
                  <c:v>41675</c:v>
                </c:pt>
                <c:pt idx="113">
                  <c:v>41676</c:v>
                </c:pt>
                <c:pt idx="114">
                  <c:v>41677</c:v>
                </c:pt>
                <c:pt idx="115">
                  <c:v>41680</c:v>
                </c:pt>
                <c:pt idx="116">
                  <c:v>41681</c:v>
                </c:pt>
                <c:pt idx="117">
                  <c:v>41682</c:v>
                </c:pt>
                <c:pt idx="118">
                  <c:v>41683</c:v>
                </c:pt>
                <c:pt idx="119">
                  <c:v>41684</c:v>
                </c:pt>
                <c:pt idx="120">
                  <c:v>41687</c:v>
                </c:pt>
                <c:pt idx="121">
                  <c:v>41688</c:v>
                </c:pt>
                <c:pt idx="122">
                  <c:v>41689</c:v>
                </c:pt>
                <c:pt idx="123">
                  <c:v>41690</c:v>
                </c:pt>
                <c:pt idx="124">
                  <c:v>41694</c:v>
                </c:pt>
                <c:pt idx="125">
                  <c:v>41695</c:v>
                </c:pt>
                <c:pt idx="126">
                  <c:v>41696</c:v>
                </c:pt>
                <c:pt idx="127">
                  <c:v>41697</c:v>
                </c:pt>
                <c:pt idx="128">
                  <c:v>41698</c:v>
                </c:pt>
                <c:pt idx="129">
                  <c:v>41701</c:v>
                </c:pt>
                <c:pt idx="130">
                  <c:v>41702</c:v>
                </c:pt>
                <c:pt idx="131">
                  <c:v>41703</c:v>
                </c:pt>
                <c:pt idx="132">
                  <c:v>41704</c:v>
                </c:pt>
                <c:pt idx="133">
                  <c:v>41705</c:v>
                </c:pt>
                <c:pt idx="134">
                  <c:v>41708</c:v>
                </c:pt>
                <c:pt idx="135">
                  <c:v>41709</c:v>
                </c:pt>
                <c:pt idx="136">
                  <c:v>41710</c:v>
                </c:pt>
                <c:pt idx="137">
                  <c:v>41711</c:v>
                </c:pt>
                <c:pt idx="138">
                  <c:v>41712</c:v>
                </c:pt>
                <c:pt idx="139">
                  <c:v>41715</c:v>
                </c:pt>
                <c:pt idx="140">
                  <c:v>41716</c:v>
                </c:pt>
                <c:pt idx="141">
                  <c:v>41717</c:v>
                </c:pt>
                <c:pt idx="142">
                  <c:v>41718</c:v>
                </c:pt>
                <c:pt idx="143">
                  <c:v>41719</c:v>
                </c:pt>
                <c:pt idx="144">
                  <c:v>41722</c:v>
                </c:pt>
                <c:pt idx="145">
                  <c:v>41723</c:v>
                </c:pt>
                <c:pt idx="146">
                  <c:v>41724</c:v>
                </c:pt>
                <c:pt idx="147">
                  <c:v>41725</c:v>
                </c:pt>
                <c:pt idx="148">
                  <c:v>41729</c:v>
                </c:pt>
                <c:pt idx="149">
                  <c:v>41730</c:v>
                </c:pt>
                <c:pt idx="150">
                  <c:v>41731</c:v>
                </c:pt>
                <c:pt idx="151">
                  <c:v>41732</c:v>
                </c:pt>
                <c:pt idx="152">
                  <c:v>41736</c:v>
                </c:pt>
                <c:pt idx="153">
                  <c:v>41737</c:v>
                </c:pt>
                <c:pt idx="154">
                  <c:v>41738</c:v>
                </c:pt>
                <c:pt idx="155">
                  <c:v>41739</c:v>
                </c:pt>
                <c:pt idx="156">
                  <c:v>41740</c:v>
                </c:pt>
                <c:pt idx="157">
                  <c:v>41743</c:v>
                </c:pt>
                <c:pt idx="158">
                  <c:v>41744</c:v>
                </c:pt>
                <c:pt idx="159">
                  <c:v>41745</c:v>
                </c:pt>
                <c:pt idx="160">
                  <c:v>41746</c:v>
                </c:pt>
                <c:pt idx="161">
                  <c:v>41747</c:v>
                </c:pt>
                <c:pt idx="162">
                  <c:v>41750</c:v>
                </c:pt>
                <c:pt idx="163">
                  <c:v>41751</c:v>
                </c:pt>
                <c:pt idx="164">
                  <c:v>41752</c:v>
                </c:pt>
                <c:pt idx="165">
                  <c:v>41753</c:v>
                </c:pt>
                <c:pt idx="166">
                  <c:v>41754</c:v>
                </c:pt>
                <c:pt idx="167">
                  <c:v>41757</c:v>
                </c:pt>
                <c:pt idx="168">
                  <c:v>41758</c:v>
                </c:pt>
                <c:pt idx="169">
                  <c:v>41759</c:v>
                </c:pt>
                <c:pt idx="170">
                  <c:v>41760</c:v>
                </c:pt>
                <c:pt idx="171">
                  <c:v>41761</c:v>
                </c:pt>
                <c:pt idx="172">
                  <c:v>41764</c:v>
                </c:pt>
                <c:pt idx="173">
                  <c:v>41765</c:v>
                </c:pt>
                <c:pt idx="174">
                  <c:v>41766</c:v>
                </c:pt>
                <c:pt idx="175">
                  <c:v>41767</c:v>
                </c:pt>
                <c:pt idx="176">
                  <c:v>41768</c:v>
                </c:pt>
                <c:pt idx="177">
                  <c:v>41771</c:v>
                </c:pt>
                <c:pt idx="178">
                  <c:v>41772</c:v>
                </c:pt>
                <c:pt idx="179">
                  <c:v>41773</c:v>
                </c:pt>
                <c:pt idx="180">
                  <c:v>41774</c:v>
                </c:pt>
                <c:pt idx="181">
                  <c:v>41775</c:v>
                </c:pt>
                <c:pt idx="182">
                  <c:v>41778</c:v>
                </c:pt>
                <c:pt idx="183">
                  <c:v>41779</c:v>
                </c:pt>
                <c:pt idx="184">
                  <c:v>41780</c:v>
                </c:pt>
                <c:pt idx="185">
                  <c:v>41781</c:v>
                </c:pt>
                <c:pt idx="186">
                  <c:v>41782</c:v>
                </c:pt>
                <c:pt idx="187">
                  <c:v>41786</c:v>
                </c:pt>
                <c:pt idx="188">
                  <c:v>41787</c:v>
                </c:pt>
                <c:pt idx="189">
                  <c:v>41788</c:v>
                </c:pt>
                <c:pt idx="190">
                  <c:v>41789</c:v>
                </c:pt>
                <c:pt idx="191">
                  <c:v>41792</c:v>
                </c:pt>
                <c:pt idx="192">
                  <c:v>41793</c:v>
                </c:pt>
                <c:pt idx="193">
                  <c:v>41794</c:v>
                </c:pt>
                <c:pt idx="194">
                  <c:v>41795</c:v>
                </c:pt>
                <c:pt idx="195">
                  <c:v>41796</c:v>
                </c:pt>
                <c:pt idx="196">
                  <c:v>41799</c:v>
                </c:pt>
                <c:pt idx="197">
                  <c:v>41800</c:v>
                </c:pt>
                <c:pt idx="198">
                  <c:v>41801</c:v>
                </c:pt>
                <c:pt idx="199">
                  <c:v>41802</c:v>
                </c:pt>
                <c:pt idx="200">
                  <c:v>41803</c:v>
                </c:pt>
                <c:pt idx="201">
                  <c:v>41806</c:v>
                </c:pt>
                <c:pt idx="202">
                  <c:v>41807</c:v>
                </c:pt>
                <c:pt idx="203">
                  <c:v>41808</c:v>
                </c:pt>
                <c:pt idx="204">
                  <c:v>41809</c:v>
                </c:pt>
                <c:pt idx="205">
                  <c:v>41810</c:v>
                </c:pt>
                <c:pt idx="206">
                  <c:v>41813</c:v>
                </c:pt>
                <c:pt idx="207">
                  <c:v>41814</c:v>
                </c:pt>
                <c:pt idx="208">
                  <c:v>41815</c:v>
                </c:pt>
                <c:pt idx="209">
                  <c:v>41816</c:v>
                </c:pt>
                <c:pt idx="210">
                  <c:v>41817</c:v>
                </c:pt>
                <c:pt idx="211">
                  <c:v>41820</c:v>
                </c:pt>
                <c:pt idx="212">
                  <c:v>41821</c:v>
                </c:pt>
                <c:pt idx="213">
                  <c:v>41822</c:v>
                </c:pt>
                <c:pt idx="214">
                  <c:v>41823</c:v>
                </c:pt>
                <c:pt idx="215">
                  <c:v>41827</c:v>
                </c:pt>
                <c:pt idx="216">
                  <c:v>41828</c:v>
                </c:pt>
                <c:pt idx="217">
                  <c:v>41829</c:v>
                </c:pt>
                <c:pt idx="218">
                  <c:v>41830</c:v>
                </c:pt>
                <c:pt idx="219">
                  <c:v>41831</c:v>
                </c:pt>
                <c:pt idx="220">
                  <c:v>41834</c:v>
                </c:pt>
                <c:pt idx="221">
                  <c:v>41835</c:v>
                </c:pt>
                <c:pt idx="222">
                  <c:v>41836</c:v>
                </c:pt>
                <c:pt idx="223">
                  <c:v>41837</c:v>
                </c:pt>
                <c:pt idx="224">
                  <c:v>41838</c:v>
                </c:pt>
                <c:pt idx="225">
                  <c:v>41841</c:v>
                </c:pt>
                <c:pt idx="226">
                  <c:v>41842</c:v>
                </c:pt>
                <c:pt idx="227">
                  <c:v>41843</c:v>
                </c:pt>
                <c:pt idx="228">
                  <c:v>41844</c:v>
                </c:pt>
                <c:pt idx="229">
                  <c:v>41845</c:v>
                </c:pt>
                <c:pt idx="230">
                  <c:v>41848</c:v>
                </c:pt>
                <c:pt idx="231">
                  <c:v>41849</c:v>
                </c:pt>
                <c:pt idx="232">
                  <c:v>41850</c:v>
                </c:pt>
                <c:pt idx="233">
                  <c:v>41851</c:v>
                </c:pt>
                <c:pt idx="234">
                  <c:v>41852</c:v>
                </c:pt>
                <c:pt idx="235">
                  <c:v>41855</c:v>
                </c:pt>
                <c:pt idx="236">
                  <c:v>41856</c:v>
                </c:pt>
                <c:pt idx="237">
                  <c:v>41857</c:v>
                </c:pt>
                <c:pt idx="238">
                  <c:v>41858</c:v>
                </c:pt>
                <c:pt idx="239">
                  <c:v>41859</c:v>
                </c:pt>
                <c:pt idx="240">
                  <c:v>41862</c:v>
                </c:pt>
                <c:pt idx="241">
                  <c:v>41863</c:v>
                </c:pt>
                <c:pt idx="242">
                  <c:v>41864</c:v>
                </c:pt>
                <c:pt idx="243">
                  <c:v>41865</c:v>
                </c:pt>
                <c:pt idx="244">
                  <c:v>41866</c:v>
                </c:pt>
                <c:pt idx="245">
                  <c:v>41869</c:v>
                </c:pt>
                <c:pt idx="246">
                  <c:v>41870</c:v>
                </c:pt>
                <c:pt idx="247">
                  <c:v>41871</c:v>
                </c:pt>
                <c:pt idx="248">
                  <c:v>41872</c:v>
                </c:pt>
                <c:pt idx="249">
                  <c:v>41873</c:v>
                </c:pt>
                <c:pt idx="250">
                  <c:v>41876</c:v>
                </c:pt>
                <c:pt idx="251">
                  <c:v>41877</c:v>
                </c:pt>
                <c:pt idx="252">
                  <c:v>41878</c:v>
                </c:pt>
                <c:pt idx="253">
                  <c:v>41879</c:v>
                </c:pt>
                <c:pt idx="254">
                  <c:v>41880</c:v>
                </c:pt>
                <c:pt idx="255">
                  <c:v>41884</c:v>
                </c:pt>
                <c:pt idx="256">
                  <c:v>41885</c:v>
                </c:pt>
                <c:pt idx="257">
                  <c:v>41886</c:v>
                </c:pt>
                <c:pt idx="258">
                  <c:v>41887</c:v>
                </c:pt>
                <c:pt idx="259">
                  <c:v>41890</c:v>
                </c:pt>
                <c:pt idx="260">
                  <c:v>41891</c:v>
                </c:pt>
                <c:pt idx="261">
                  <c:v>41892</c:v>
                </c:pt>
                <c:pt idx="262">
                  <c:v>41893</c:v>
                </c:pt>
                <c:pt idx="263">
                  <c:v>41894</c:v>
                </c:pt>
                <c:pt idx="264">
                  <c:v>41897</c:v>
                </c:pt>
                <c:pt idx="265">
                  <c:v>41898</c:v>
                </c:pt>
                <c:pt idx="266">
                  <c:v>41899</c:v>
                </c:pt>
                <c:pt idx="267">
                  <c:v>41900</c:v>
                </c:pt>
                <c:pt idx="268">
                  <c:v>41901</c:v>
                </c:pt>
                <c:pt idx="269">
                  <c:v>41904</c:v>
                </c:pt>
                <c:pt idx="270">
                  <c:v>41905</c:v>
                </c:pt>
                <c:pt idx="271">
                  <c:v>41906</c:v>
                </c:pt>
                <c:pt idx="272">
                  <c:v>41907</c:v>
                </c:pt>
                <c:pt idx="273">
                  <c:v>41908</c:v>
                </c:pt>
                <c:pt idx="274">
                  <c:v>41911</c:v>
                </c:pt>
                <c:pt idx="275">
                  <c:v>41912</c:v>
                </c:pt>
                <c:pt idx="276">
                  <c:v>41913</c:v>
                </c:pt>
                <c:pt idx="277">
                  <c:v>41914</c:v>
                </c:pt>
                <c:pt idx="278">
                  <c:v>41915</c:v>
                </c:pt>
                <c:pt idx="279">
                  <c:v>41918</c:v>
                </c:pt>
                <c:pt idx="280">
                  <c:v>41919</c:v>
                </c:pt>
                <c:pt idx="281">
                  <c:v>41920</c:v>
                </c:pt>
                <c:pt idx="282">
                  <c:v>41921</c:v>
                </c:pt>
                <c:pt idx="283">
                  <c:v>41922</c:v>
                </c:pt>
                <c:pt idx="284">
                  <c:v>41925</c:v>
                </c:pt>
                <c:pt idx="285">
                  <c:v>41926</c:v>
                </c:pt>
                <c:pt idx="286">
                  <c:v>41927</c:v>
                </c:pt>
                <c:pt idx="287">
                  <c:v>41928</c:v>
                </c:pt>
                <c:pt idx="288">
                  <c:v>41929</c:v>
                </c:pt>
                <c:pt idx="289">
                  <c:v>41932</c:v>
                </c:pt>
                <c:pt idx="290">
                  <c:v>41933</c:v>
                </c:pt>
                <c:pt idx="291">
                  <c:v>41934</c:v>
                </c:pt>
                <c:pt idx="292">
                  <c:v>41935</c:v>
                </c:pt>
                <c:pt idx="293">
                  <c:v>41936</c:v>
                </c:pt>
                <c:pt idx="294">
                  <c:v>41940</c:v>
                </c:pt>
                <c:pt idx="295">
                  <c:v>41941</c:v>
                </c:pt>
              </c:numCache>
            </c:numRef>
          </c:cat>
          <c:val>
            <c:numRef>
              <c:f>'Problems Graph'!$D$2:$D$297</c:f>
              <c:numCache>
                <c:formatCode>General</c:formatCode>
                <c:ptCount val="296"/>
                <c:pt idx="0">
                  <c:v>553</c:v>
                </c:pt>
                <c:pt idx="1">
                  <c:v>575</c:v>
                </c:pt>
                <c:pt idx="2">
                  <c:v>576</c:v>
                </c:pt>
                <c:pt idx="3">
                  <c:v>577</c:v>
                </c:pt>
                <c:pt idx="4">
                  <c:v>579</c:v>
                </c:pt>
                <c:pt idx="5">
                  <c:v>579</c:v>
                </c:pt>
                <c:pt idx="6">
                  <c:v>579</c:v>
                </c:pt>
                <c:pt idx="7">
                  <c:v>578</c:v>
                </c:pt>
                <c:pt idx="8">
                  <c:v>578</c:v>
                </c:pt>
                <c:pt idx="9">
                  <c:v>579</c:v>
                </c:pt>
                <c:pt idx="10">
                  <c:v>579</c:v>
                </c:pt>
                <c:pt idx="11">
                  <c:v>579</c:v>
                </c:pt>
                <c:pt idx="12">
                  <c:v>579</c:v>
                </c:pt>
                <c:pt idx="13">
                  <c:v>578</c:v>
                </c:pt>
                <c:pt idx="14">
                  <c:v>578</c:v>
                </c:pt>
                <c:pt idx="15">
                  <c:v>577</c:v>
                </c:pt>
                <c:pt idx="16">
                  <c:v>577</c:v>
                </c:pt>
                <c:pt idx="17">
                  <c:v>577</c:v>
                </c:pt>
                <c:pt idx="18">
                  <c:v>579</c:v>
                </c:pt>
                <c:pt idx="19">
                  <c:v>580</c:v>
                </c:pt>
                <c:pt idx="20">
                  <c:v>580</c:v>
                </c:pt>
                <c:pt idx="21">
                  <c:v>581</c:v>
                </c:pt>
                <c:pt idx="22">
                  <c:v>581</c:v>
                </c:pt>
                <c:pt idx="23">
                  <c:v>581</c:v>
                </c:pt>
                <c:pt idx="24">
                  <c:v>581</c:v>
                </c:pt>
                <c:pt idx="25">
                  <c:v>581</c:v>
                </c:pt>
                <c:pt idx="26">
                  <c:v>581</c:v>
                </c:pt>
                <c:pt idx="27">
                  <c:v>580</c:v>
                </c:pt>
                <c:pt idx="28">
                  <c:v>580</c:v>
                </c:pt>
                <c:pt idx="29">
                  <c:v>579</c:v>
                </c:pt>
                <c:pt idx="30">
                  <c:v>577</c:v>
                </c:pt>
                <c:pt idx="31">
                  <c:v>577</c:v>
                </c:pt>
                <c:pt idx="32">
                  <c:v>578</c:v>
                </c:pt>
                <c:pt idx="33">
                  <c:v>578</c:v>
                </c:pt>
                <c:pt idx="34">
                  <c:v>578</c:v>
                </c:pt>
                <c:pt idx="35">
                  <c:v>578</c:v>
                </c:pt>
                <c:pt idx="36">
                  <c:v>578</c:v>
                </c:pt>
                <c:pt idx="37">
                  <c:v>578</c:v>
                </c:pt>
                <c:pt idx="38">
                  <c:v>578</c:v>
                </c:pt>
                <c:pt idx="39">
                  <c:v>578</c:v>
                </c:pt>
                <c:pt idx="40">
                  <c:v>578</c:v>
                </c:pt>
                <c:pt idx="41">
                  <c:v>578</c:v>
                </c:pt>
                <c:pt idx="42">
                  <c:v>578</c:v>
                </c:pt>
                <c:pt idx="43">
                  <c:v>578</c:v>
                </c:pt>
                <c:pt idx="44">
                  <c:v>578</c:v>
                </c:pt>
                <c:pt idx="45">
                  <c:v>578</c:v>
                </c:pt>
                <c:pt idx="46">
                  <c:v>578</c:v>
                </c:pt>
                <c:pt idx="47">
                  <c:v>578</c:v>
                </c:pt>
                <c:pt idx="48">
                  <c:v>578</c:v>
                </c:pt>
                <c:pt idx="49">
                  <c:v>578</c:v>
                </c:pt>
                <c:pt idx="50">
                  <c:v>579</c:v>
                </c:pt>
                <c:pt idx="51">
                  <c:v>579</c:v>
                </c:pt>
                <c:pt idx="52">
                  <c:v>579</c:v>
                </c:pt>
                <c:pt idx="53">
                  <c:v>579</c:v>
                </c:pt>
                <c:pt idx="54">
                  <c:v>578</c:v>
                </c:pt>
                <c:pt idx="55">
                  <c:v>577</c:v>
                </c:pt>
                <c:pt idx="56">
                  <c:v>577</c:v>
                </c:pt>
                <c:pt idx="57">
                  <c:v>576</c:v>
                </c:pt>
                <c:pt idx="58">
                  <c:v>576</c:v>
                </c:pt>
                <c:pt idx="59">
                  <c:v>575</c:v>
                </c:pt>
                <c:pt idx="60">
                  <c:v>575</c:v>
                </c:pt>
                <c:pt idx="61">
                  <c:v>575</c:v>
                </c:pt>
                <c:pt idx="62">
                  <c:v>576</c:v>
                </c:pt>
                <c:pt idx="63">
                  <c:v>577</c:v>
                </c:pt>
                <c:pt idx="64">
                  <c:v>577</c:v>
                </c:pt>
                <c:pt idx="65">
                  <c:v>578</c:v>
                </c:pt>
                <c:pt idx="66">
                  <c:v>578</c:v>
                </c:pt>
                <c:pt idx="67">
                  <c:v>578</c:v>
                </c:pt>
                <c:pt idx="68">
                  <c:v>579</c:v>
                </c:pt>
                <c:pt idx="69">
                  <c:v>579</c:v>
                </c:pt>
                <c:pt idx="70">
                  <c:v>579</c:v>
                </c:pt>
                <c:pt idx="71">
                  <c:v>579</c:v>
                </c:pt>
                <c:pt idx="72">
                  <c:v>580</c:v>
                </c:pt>
                <c:pt idx="73">
                  <c:v>581</c:v>
                </c:pt>
                <c:pt idx="74">
                  <c:v>583</c:v>
                </c:pt>
                <c:pt idx="75">
                  <c:v>583</c:v>
                </c:pt>
                <c:pt idx="76">
                  <c:v>584</c:v>
                </c:pt>
                <c:pt idx="77">
                  <c:v>587</c:v>
                </c:pt>
                <c:pt idx="78">
                  <c:v>587</c:v>
                </c:pt>
                <c:pt idx="79">
                  <c:v>587</c:v>
                </c:pt>
                <c:pt idx="80">
                  <c:v>587</c:v>
                </c:pt>
                <c:pt idx="81">
                  <c:v>588</c:v>
                </c:pt>
                <c:pt idx="82">
                  <c:v>588</c:v>
                </c:pt>
                <c:pt idx="83">
                  <c:v>588</c:v>
                </c:pt>
                <c:pt idx="84">
                  <c:v>588</c:v>
                </c:pt>
                <c:pt idx="85">
                  <c:v>589</c:v>
                </c:pt>
                <c:pt idx="86">
                  <c:v>587</c:v>
                </c:pt>
                <c:pt idx="87">
                  <c:v>587</c:v>
                </c:pt>
                <c:pt idx="88">
                  <c:v>587</c:v>
                </c:pt>
                <c:pt idx="89">
                  <c:v>587</c:v>
                </c:pt>
                <c:pt idx="90">
                  <c:v>587</c:v>
                </c:pt>
                <c:pt idx="91">
                  <c:v>588</c:v>
                </c:pt>
                <c:pt idx="92">
                  <c:v>588</c:v>
                </c:pt>
                <c:pt idx="93">
                  <c:v>588</c:v>
                </c:pt>
                <c:pt idx="94">
                  <c:v>588</c:v>
                </c:pt>
                <c:pt idx="95">
                  <c:v>588</c:v>
                </c:pt>
                <c:pt idx="96">
                  <c:v>588</c:v>
                </c:pt>
                <c:pt idx="97">
                  <c:v>589</c:v>
                </c:pt>
                <c:pt idx="98">
                  <c:v>589</c:v>
                </c:pt>
                <c:pt idx="99">
                  <c:v>589</c:v>
                </c:pt>
                <c:pt idx="100">
                  <c:v>591</c:v>
                </c:pt>
                <c:pt idx="101">
                  <c:v>591</c:v>
                </c:pt>
                <c:pt idx="102">
                  <c:v>591</c:v>
                </c:pt>
                <c:pt idx="103">
                  <c:v>591</c:v>
                </c:pt>
                <c:pt idx="104">
                  <c:v>591</c:v>
                </c:pt>
                <c:pt idx="105">
                  <c:v>591</c:v>
                </c:pt>
                <c:pt idx="106">
                  <c:v>591</c:v>
                </c:pt>
                <c:pt idx="107">
                  <c:v>592</c:v>
                </c:pt>
                <c:pt idx="108">
                  <c:v>592</c:v>
                </c:pt>
                <c:pt idx="109">
                  <c:v>592</c:v>
                </c:pt>
                <c:pt idx="110">
                  <c:v>592</c:v>
                </c:pt>
                <c:pt idx="111">
                  <c:v>592</c:v>
                </c:pt>
                <c:pt idx="112">
                  <c:v>592</c:v>
                </c:pt>
                <c:pt idx="113">
                  <c:v>592</c:v>
                </c:pt>
                <c:pt idx="114">
                  <c:v>592</c:v>
                </c:pt>
                <c:pt idx="115">
                  <c:v>594</c:v>
                </c:pt>
                <c:pt idx="116">
                  <c:v>594</c:v>
                </c:pt>
                <c:pt idx="117">
                  <c:v>595</c:v>
                </c:pt>
                <c:pt idx="118">
                  <c:v>595</c:v>
                </c:pt>
                <c:pt idx="119">
                  <c:v>595</c:v>
                </c:pt>
                <c:pt idx="120">
                  <c:v>597</c:v>
                </c:pt>
                <c:pt idx="121">
                  <c:v>597</c:v>
                </c:pt>
                <c:pt idx="122">
                  <c:v>597</c:v>
                </c:pt>
                <c:pt idx="123">
                  <c:v>597</c:v>
                </c:pt>
                <c:pt idx="124">
                  <c:v>597</c:v>
                </c:pt>
                <c:pt idx="125">
                  <c:v>597</c:v>
                </c:pt>
                <c:pt idx="126">
                  <c:v>597</c:v>
                </c:pt>
                <c:pt idx="127">
                  <c:v>599</c:v>
                </c:pt>
                <c:pt idx="128">
                  <c:v>600</c:v>
                </c:pt>
                <c:pt idx="129">
                  <c:v>600</c:v>
                </c:pt>
                <c:pt idx="130">
                  <c:v>601</c:v>
                </c:pt>
                <c:pt idx="131">
                  <c:v>602</c:v>
                </c:pt>
                <c:pt idx="132">
                  <c:v>602</c:v>
                </c:pt>
                <c:pt idx="133">
                  <c:v>602</c:v>
                </c:pt>
                <c:pt idx="134">
                  <c:v>602</c:v>
                </c:pt>
                <c:pt idx="135">
                  <c:v>602</c:v>
                </c:pt>
                <c:pt idx="136">
                  <c:v>602</c:v>
                </c:pt>
                <c:pt idx="137">
                  <c:v>603</c:v>
                </c:pt>
                <c:pt idx="138">
                  <c:v>604</c:v>
                </c:pt>
                <c:pt idx="139">
                  <c:v>603</c:v>
                </c:pt>
                <c:pt idx="140">
                  <c:v>603</c:v>
                </c:pt>
                <c:pt idx="141">
                  <c:v>603</c:v>
                </c:pt>
                <c:pt idx="142">
                  <c:v>603</c:v>
                </c:pt>
                <c:pt idx="143">
                  <c:v>603</c:v>
                </c:pt>
                <c:pt idx="144">
                  <c:v>603</c:v>
                </c:pt>
                <c:pt idx="145">
                  <c:v>604</c:v>
                </c:pt>
                <c:pt idx="146">
                  <c:v>604</c:v>
                </c:pt>
                <c:pt idx="147">
                  <c:v>603</c:v>
                </c:pt>
                <c:pt idx="148">
                  <c:v>603</c:v>
                </c:pt>
                <c:pt idx="149">
                  <c:v>603</c:v>
                </c:pt>
                <c:pt idx="150">
                  <c:v>603</c:v>
                </c:pt>
                <c:pt idx="151">
                  <c:v>603</c:v>
                </c:pt>
                <c:pt idx="152">
                  <c:v>604</c:v>
                </c:pt>
                <c:pt idx="153">
                  <c:v>604</c:v>
                </c:pt>
                <c:pt idx="154">
                  <c:v>605</c:v>
                </c:pt>
                <c:pt idx="155">
                  <c:v>606</c:v>
                </c:pt>
                <c:pt idx="156">
                  <c:v>606</c:v>
                </c:pt>
                <c:pt idx="157">
                  <c:v>606</c:v>
                </c:pt>
                <c:pt idx="158">
                  <c:v>606</c:v>
                </c:pt>
                <c:pt idx="159">
                  <c:v>606</c:v>
                </c:pt>
                <c:pt idx="160">
                  <c:v>606</c:v>
                </c:pt>
                <c:pt idx="161">
                  <c:v>607</c:v>
                </c:pt>
                <c:pt idx="162">
                  <c:v>607</c:v>
                </c:pt>
                <c:pt idx="163">
                  <c:v>607</c:v>
                </c:pt>
                <c:pt idx="164">
                  <c:v>607</c:v>
                </c:pt>
                <c:pt idx="165">
                  <c:v>608</c:v>
                </c:pt>
                <c:pt idx="166">
                  <c:v>608</c:v>
                </c:pt>
                <c:pt idx="167">
                  <c:v>609</c:v>
                </c:pt>
                <c:pt idx="168">
                  <c:v>609</c:v>
                </c:pt>
                <c:pt idx="169">
                  <c:v>609</c:v>
                </c:pt>
                <c:pt idx="170">
                  <c:v>609</c:v>
                </c:pt>
                <c:pt idx="171">
                  <c:v>609</c:v>
                </c:pt>
                <c:pt idx="172">
                  <c:v>609</c:v>
                </c:pt>
                <c:pt idx="173">
                  <c:v>609</c:v>
                </c:pt>
                <c:pt idx="174">
                  <c:v>609</c:v>
                </c:pt>
                <c:pt idx="175">
                  <c:v>610</c:v>
                </c:pt>
                <c:pt idx="176">
                  <c:v>610</c:v>
                </c:pt>
                <c:pt idx="177">
                  <c:v>611</c:v>
                </c:pt>
                <c:pt idx="178">
                  <c:v>611</c:v>
                </c:pt>
                <c:pt idx="179">
                  <c:v>611</c:v>
                </c:pt>
                <c:pt idx="180">
                  <c:v>611</c:v>
                </c:pt>
                <c:pt idx="181">
                  <c:v>610</c:v>
                </c:pt>
                <c:pt idx="182">
                  <c:v>610</c:v>
                </c:pt>
                <c:pt idx="183">
                  <c:v>610</c:v>
                </c:pt>
                <c:pt idx="184">
                  <c:v>610</c:v>
                </c:pt>
                <c:pt idx="185">
                  <c:v>610</c:v>
                </c:pt>
                <c:pt idx="186">
                  <c:v>610</c:v>
                </c:pt>
                <c:pt idx="187">
                  <c:v>610</c:v>
                </c:pt>
                <c:pt idx="188">
                  <c:v>611</c:v>
                </c:pt>
                <c:pt idx="189">
                  <c:v>611</c:v>
                </c:pt>
                <c:pt idx="190">
                  <c:v>611</c:v>
                </c:pt>
                <c:pt idx="191">
                  <c:v>611</c:v>
                </c:pt>
                <c:pt idx="192">
                  <c:v>611</c:v>
                </c:pt>
                <c:pt idx="193">
                  <c:v>611</c:v>
                </c:pt>
                <c:pt idx="194">
                  <c:v>610</c:v>
                </c:pt>
                <c:pt idx="195">
                  <c:v>610</c:v>
                </c:pt>
                <c:pt idx="196">
                  <c:v>610</c:v>
                </c:pt>
                <c:pt idx="197">
                  <c:v>610</c:v>
                </c:pt>
                <c:pt idx="198">
                  <c:v>610</c:v>
                </c:pt>
                <c:pt idx="199">
                  <c:v>611</c:v>
                </c:pt>
                <c:pt idx="200">
                  <c:v>613</c:v>
                </c:pt>
                <c:pt idx="201">
                  <c:v>613</c:v>
                </c:pt>
                <c:pt idx="202">
                  <c:v>613</c:v>
                </c:pt>
                <c:pt idx="203">
                  <c:v>612</c:v>
                </c:pt>
                <c:pt idx="204">
                  <c:v>612</c:v>
                </c:pt>
                <c:pt idx="205">
                  <c:v>612</c:v>
                </c:pt>
                <c:pt idx="206">
                  <c:v>612</c:v>
                </c:pt>
                <c:pt idx="207">
                  <c:v>612</c:v>
                </c:pt>
                <c:pt idx="208">
                  <c:v>612</c:v>
                </c:pt>
                <c:pt idx="209">
                  <c:v>612</c:v>
                </c:pt>
                <c:pt idx="210">
                  <c:v>612</c:v>
                </c:pt>
                <c:pt idx="211">
                  <c:v>613</c:v>
                </c:pt>
                <c:pt idx="212">
                  <c:v>613</c:v>
                </c:pt>
                <c:pt idx="213">
                  <c:v>612</c:v>
                </c:pt>
                <c:pt idx="214">
                  <c:v>609</c:v>
                </c:pt>
                <c:pt idx="215">
                  <c:v>609</c:v>
                </c:pt>
                <c:pt idx="216">
                  <c:v>611</c:v>
                </c:pt>
                <c:pt idx="217">
                  <c:v>612</c:v>
                </c:pt>
                <c:pt idx="218">
                  <c:v>613</c:v>
                </c:pt>
                <c:pt idx="219">
                  <c:v>613</c:v>
                </c:pt>
                <c:pt idx="220">
                  <c:v>614</c:v>
                </c:pt>
                <c:pt idx="221">
                  <c:v>614</c:v>
                </c:pt>
                <c:pt idx="222">
                  <c:v>614</c:v>
                </c:pt>
                <c:pt idx="223">
                  <c:v>614</c:v>
                </c:pt>
                <c:pt idx="224">
                  <c:v>614</c:v>
                </c:pt>
                <c:pt idx="225">
                  <c:v>614</c:v>
                </c:pt>
                <c:pt idx="226">
                  <c:v>614</c:v>
                </c:pt>
                <c:pt idx="227">
                  <c:v>614</c:v>
                </c:pt>
                <c:pt idx="228">
                  <c:v>616</c:v>
                </c:pt>
                <c:pt idx="229">
                  <c:v>615</c:v>
                </c:pt>
                <c:pt idx="230">
                  <c:v>615</c:v>
                </c:pt>
                <c:pt idx="231">
                  <c:v>615</c:v>
                </c:pt>
                <c:pt idx="232">
                  <c:v>615</c:v>
                </c:pt>
                <c:pt idx="233">
                  <c:v>615</c:v>
                </c:pt>
                <c:pt idx="234">
                  <c:v>615</c:v>
                </c:pt>
                <c:pt idx="235">
                  <c:v>616</c:v>
                </c:pt>
                <c:pt idx="236">
                  <c:v>617</c:v>
                </c:pt>
                <c:pt idx="237">
                  <c:v>617</c:v>
                </c:pt>
                <c:pt idx="238">
                  <c:v>617</c:v>
                </c:pt>
                <c:pt idx="239">
                  <c:v>618</c:v>
                </c:pt>
                <c:pt idx="240">
                  <c:v>618</c:v>
                </c:pt>
                <c:pt idx="241">
                  <c:v>618</c:v>
                </c:pt>
                <c:pt idx="242">
                  <c:v>618</c:v>
                </c:pt>
                <c:pt idx="243">
                  <c:v>619</c:v>
                </c:pt>
                <c:pt idx="244">
                  <c:v>620</c:v>
                </c:pt>
                <c:pt idx="245">
                  <c:v>620</c:v>
                </c:pt>
                <c:pt idx="246">
                  <c:v>620</c:v>
                </c:pt>
                <c:pt idx="247">
                  <c:v>620</c:v>
                </c:pt>
                <c:pt idx="248">
                  <c:v>620</c:v>
                </c:pt>
                <c:pt idx="249">
                  <c:v>622</c:v>
                </c:pt>
                <c:pt idx="250">
                  <c:v>623</c:v>
                </c:pt>
                <c:pt idx="251">
                  <c:v>623</c:v>
                </c:pt>
                <c:pt idx="252">
                  <c:v>624</c:v>
                </c:pt>
                <c:pt idx="253">
                  <c:v>625</c:v>
                </c:pt>
                <c:pt idx="254">
                  <c:v>625</c:v>
                </c:pt>
                <c:pt idx="255">
                  <c:v>625</c:v>
                </c:pt>
                <c:pt idx="256">
                  <c:v>625</c:v>
                </c:pt>
                <c:pt idx="257">
                  <c:v>625</c:v>
                </c:pt>
                <c:pt idx="258">
                  <c:v>625</c:v>
                </c:pt>
                <c:pt idx="259">
                  <c:v>626</c:v>
                </c:pt>
                <c:pt idx="260">
                  <c:v>626</c:v>
                </c:pt>
                <c:pt idx="261">
                  <c:v>627</c:v>
                </c:pt>
                <c:pt idx="262">
                  <c:v>627</c:v>
                </c:pt>
                <c:pt idx="263">
                  <c:v>627</c:v>
                </c:pt>
                <c:pt idx="264">
                  <c:v>627</c:v>
                </c:pt>
                <c:pt idx="265">
                  <c:v>627</c:v>
                </c:pt>
                <c:pt idx="266">
                  <c:v>628</c:v>
                </c:pt>
                <c:pt idx="267">
                  <c:v>628</c:v>
                </c:pt>
                <c:pt idx="268">
                  <c:v>628</c:v>
                </c:pt>
                <c:pt idx="269">
                  <c:v>628</c:v>
                </c:pt>
                <c:pt idx="270">
                  <c:v>628</c:v>
                </c:pt>
                <c:pt idx="271">
                  <c:v>628</c:v>
                </c:pt>
                <c:pt idx="272">
                  <c:v>629</c:v>
                </c:pt>
                <c:pt idx="273">
                  <c:v>629</c:v>
                </c:pt>
                <c:pt idx="274">
                  <c:v>629</c:v>
                </c:pt>
                <c:pt idx="275">
                  <c:v>629</c:v>
                </c:pt>
                <c:pt idx="276">
                  <c:v>629</c:v>
                </c:pt>
                <c:pt idx="277">
                  <c:v>630</c:v>
                </c:pt>
                <c:pt idx="278">
                  <c:v>630</c:v>
                </c:pt>
                <c:pt idx="279">
                  <c:v>630</c:v>
                </c:pt>
                <c:pt idx="280">
                  <c:v>629</c:v>
                </c:pt>
                <c:pt idx="281">
                  <c:v>629</c:v>
                </c:pt>
                <c:pt idx="282">
                  <c:v>629</c:v>
                </c:pt>
                <c:pt idx="283">
                  <c:v>629</c:v>
                </c:pt>
                <c:pt idx="284">
                  <c:v>629</c:v>
                </c:pt>
                <c:pt idx="285">
                  <c:v>629</c:v>
                </c:pt>
                <c:pt idx="286">
                  <c:v>629</c:v>
                </c:pt>
                <c:pt idx="287">
                  <c:v>629</c:v>
                </c:pt>
                <c:pt idx="288">
                  <c:v>631</c:v>
                </c:pt>
                <c:pt idx="289">
                  <c:v>631</c:v>
                </c:pt>
                <c:pt idx="290">
                  <c:v>632</c:v>
                </c:pt>
                <c:pt idx="291">
                  <c:v>633</c:v>
                </c:pt>
                <c:pt idx="292">
                  <c:v>633</c:v>
                </c:pt>
                <c:pt idx="293">
                  <c:v>633</c:v>
                </c:pt>
                <c:pt idx="294">
                  <c:v>635</c:v>
                </c:pt>
                <c:pt idx="295">
                  <c:v>635</c:v>
                </c:pt>
              </c:numCache>
            </c:numRef>
          </c:val>
          <c:smooth val="0"/>
        </c:ser>
        <c:dLbls>
          <c:showLegendKey val="0"/>
          <c:showVal val="0"/>
          <c:showCatName val="0"/>
          <c:showSerName val="0"/>
          <c:showPercent val="0"/>
          <c:showBubbleSize val="0"/>
        </c:dLbls>
        <c:marker val="1"/>
        <c:smooth val="0"/>
        <c:axId val="63336832"/>
        <c:axId val="63338368"/>
      </c:lineChart>
      <c:dateAx>
        <c:axId val="63336832"/>
        <c:scaling>
          <c:orientation val="minMax"/>
        </c:scaling>
        <c:delete val="0"/>
        <c:axPos val="b"/>
        <c:numFmt formatCode="m/d/yyyy" sourceLinked="1"/>
        <c:majorTickMark val="out"/>
        <c:minorTickMark val="none"/>
        <c:tickLblPos val="nextTo"/>
        <c:crossAx val="63338368"/>
        <c:crosses val="autoZero"/>
        <c:auto val="1"/>
        <c:lblOffset val="100"/>
        <c:baseTimeUnit val="days"/>
      </c:dateAx>
      <c:valAx>
        <c:axId val="63338368"/>
        <c:scaling>
          <c:orientation val="minMax"/>
        </c:scaling>
        <c:delete val="0"/>
        <c:axPos val="l"/>
        <c:majorGridlines/>
        <c:numFmt formatCode="General" sourceLinked="1"/>
        <c:majorTickMark val="out"/>
        <c:minorTickMark val="none"/>
        <c:tickLblPos val="nextTo"/>
        <c:crossAx val="63336832"/>
        <c:crosses val="autoZero"/>
        <c:crossBetween val="between"/>
      </c:valAx>
    </c:plotArea>
    <c:legend>
      <c:legendPos val="r"/>
      <c:layout>
        <c:manualLayout>
          <c:xMode val="edge"/>
          <c:yMode val="edge"/>
          <c:x val="0.7836455058502303"/>
          <c:y val="0.42866689003129727"/>
          <c:w val="0.20658648438175997"/>
          <c:h val="0.30571667121540869"/>
        </c:manualLayout>
      </c:layout>
      <c:overlay val="0"/>
      <c:spPr>
        <a:ln>
          <a:solidFill>
            <a:schemeClr val="accent1"/>
          </a:solidFill>
        </a:ln>
      </c:spPr>
    </c:legend>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0.15249</cdr:x>
      <cdr:y>0.01102</cdr:y>
    </cdr:from>
    <cdr:to>
      <cdr:x>0.739</cdr:x>
      <cdr:y>0.13223</cdr:y>
    </cdr:to>
    <cdr:sp macro="" textlink="">
      <cdr:nvSpPr>
        <cdr:cNvPr id="3" name="TextBox 2"/>
        <cdr:cNvSpPr txBox="1"/>
      </cdr:nvSpPr>
      <cdr:spPr>
        <a:xfrm xmlns:a="http://schemas.openxmlformats.org/drawingml/2006/main">
          <a:off x="990600" y="38101"/>
          <a:ext cx="3810000" cy="4191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cdr:x>
      <cdr:y>1.8597E-7</cdr:y>
    </cdr:from>
    <cdr:to>
      <cdr:x>1</cdr:x>
      <cdr:y>0.17292</cdr:y>
    </cdr:to>
    <cdr:sp macro="" textlink="">
      <cdr:nvSpPr>
        <cdr:cNvPr id="4" name="TextBox 3"/>
        <cdr:cNvSpPr txBox="1"/>
      </cdr:nvSpPr>
      <cdr:spPr>
        <a:xfrm xmlns:a="http://schemas.openxmlformats.org/drawingml/2006/main">
          <a:off x="0" y="1"/>
          <a:ext cx="8693624" cy="9298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800" dirty="0">
              <a:solidFill>
                <a:schemeClr val="tx2"/>
              </a:solidFill>
            </a:rPr>
            <a:t>ClinicalTrials.gov</a:t>
          </a:r>
          <a:r>
            <a:rPr lang="en-US" sz="2800" baseline="0" dirty="0">
              <a:solidFill>
                <a:schemeClr val="tx2"/>
              </a:solidFill>
            </a:rPr>
            <a:t> Records with Anticipated Results Entry</a:t>
          </a:r>
          <a:endParaRPr lang="en-US" sz="2800" dirty="0">
            <a:solidFill>
              <a:schemeClr val="tx2"/>
            </a:solidFill>
          </a:endParaRPr>
        </a:p>
      </cdr:txBody>
    </cdr:sp>
  </cdr:relSizeAnchor>
  <cdr:relSizeAnchor xmlns:cdr="http://schemas.openxmlformats.org/drawingml/2006/chartDrawing">
    <cdr:from>
      <cdr:x>0.10634</cdr:x>
      <cdr:y>0.86142</cdr:y>
    </cdr:from>
    <cdr:to>
      <cdr:x>0.7536</cdr:x>
      <cdr:y>0.86411</cdr:y>
    </cdr:to>
    <cdr:cxnSp macro="">
      <cdr:nvCxnSpPr>
        <cdr:cNvPr id="7" name="Straight Connector 6"/>
        <cdr:cNvCxnSpPr/>
      </cdr:nvCxnSpPr>
      <cdr:spPr>
        <a:xfrm xmlns:a="http://schemas.openxmlformats.org/drawingml/2006/main" flipH="1" flipV="1">
          <a:off x="924450" y="4788194"/>
          <a:ext cx="5627075" cy="14918"/>
        </a:xfrm>
        <a:prstGeom xmlns:a="http://schemas.openxmlformats.org/drawingml/2006/main" prst="line">
          <a:avLst/>
        </a:prstGeom>
        <a:ln xmlns:a="http://schemas.openxmlformats.org/drawingml/2006/main">
          <a:solidFill>
            <a:srgbClr val="00B05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0.66974</cdr:x>
      <cdr:y>0.55303</cdr:y>
    </cdr:from>
    <cdr:to>
      <cdr:x>0.98899</cdr:x>
      <cdr:y>0.61505</cdr:y>
    </cdr:to>
    <cdr:sp macro="" textlink="">
      <cdr:nvSpPr>
        <cdr:cNvPr id="11" name="TextBox 10"/>
        <cdr:cNvSpPr txBox="1"/>
      </cdr:nvSpPr>
      <cdr:spPr>
        <a:xfrm xmlns:a="http://schemas.openxmlformats.org/drawingml/2006/main">
          <a:off x="5822456" y="2973766"/>
          <a:ext cx="2775473" cy="33348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0.77556</cdr:x>
      <cdr:y>0.62167</cdr:y>
    </cdr:from>
    <cdr:to>
      <cdr:x>0.9813</cdr:x>
      <cdr:y>0.68368</cdr:y>
    </cdr:to>
    <cdr:sp macro="" textlink="">
      <cdr:nvSpPr>
        <cdr:cNvPr id="12" name="TextBox 11"/>
        <cdr:cNvSpPr txBox="1"/>
      </cdr:nvSpPr>
      <cdr:spPr>
        <a:xfrm xmlns:a="http://schemas.openxmlformats.org/drawingml/2006/main">
          <a:off x="6742443" y="3455530"/>
          <a:ext cx="1788608" cy="34468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dirty="0" smtClean="0">
              <a:solidFill>
                <a:srgbClr val="00B050"/>
              </a:solidFill>
            </a:rPr>
            <a:t>- - - - </a:t>
          </a:r>
          <a:r>
            <a:rPr lang="en-US" sz="1000" dirty="0" smtClean="0"/>
            <a:t>95% Reliability </a:t>
          </a:r>
          <a:r>
            <a:rPr lang="en-US" sz="1000" dirty="0"/>
            <a:t>L</a:t>
          </a:r>
          <a:r>
            <a:rPr lang="en-US" sz="1000" dirty="0" smtClean="0"/>
            <a:t>ine  </a:t>
          </a:r>
          <a:endParaRPr lang="en-US" sz="1000" dirty="0"/>
        </a:p>
      </cdr:txBody>
    </cdr:sp>
  </cdr:relSizeAnchor>
</c:userShapes>
</file>

<file path=ppt/drawings/drawing2.xml><?xml version="1.0" encoding="utf-8"?>
<c:userShapes xmlns:c="http://schemas.openxmlformats.org/drawingml/2006/chart">
  <cdr:relSizeAnchor xmlns:cdr="http://schemas.openxmlformats.org/drawingml/2006/chartDrawing">
    <cdr:from>
      <cdr:x>0.18242</cdr:x>
      <cdr:y>0.28624</cdr:y>
    </cdr:from>
    <cdr:to>
      <cdr:x>0.28616</cdr:x>
      <cdr:y>0.55105</cdr:y>
    </cdr:to>
    <cdr:sp macro="" textlink="">
      <cdr:nvSpPr>
        <cdr:cNvPr id="2" name="Oval 1"/>
        <cdr:cNvSpPr/>
      </cdr:nvSpPr>
      <cdr:spPr>
        <a:xfrm xmlns:a="http://schemas.openxmlformats.org/drawingml/2006/main">
          <a:off x="1668027" y="1314462"/>
          <a:ext cx="948598" cy="1215996"/>
        </a:xfrm>
        <a:prstGeom xmlns:a="http://schemas.openxmlformats.org/drawingml/2006/main" prst="ellipse">
          <a:avLst/>
        </a:prstGeom>
        <a:noFill xmlns:a="http://schemas.openxmlformats.org/drawingml/2006/main"/>
        <a:ln xmlns:a="http://schemas.openxmlformats.org/drawingml/2006/main">
          <a:solidFill>
            <a:srgbClr val="00B05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solidFill>
              <a:srgbClr val="00B050"/>
            </a:solidFill>
          </a:endParaRPr>
        </a:p>
      </cdr:txBody>
    </cdr:sp>
  </cdr:relSizeAnchor>
  <cdr:relSizeAnchor xmlns:cdr="http://schemas.openxmlformats.org/drawingml/2006/chartDrawing">
    <cdr:from>
      <cdr:x>0.15249</cdr:x>
      <cdr:y>0.01102</cdr:y>
    </cdr:from>
    <cdr:to>
      <cdr:x>0.739</cdr:x>
      <cdr:y>0.13223</cdr:y>
    </cdr:to>
    <cdr:sp macro="" textlink="">
      <cdr:nvSpPr>
        <cdr:cNvPr id="3" name="TextBox 2"/>
        <cdr:cNvSpPr txBox="1"/>
      </cdr:nvSpPr>
      <cdr:spPr>
        <a:xfrm xmlns:a="http://schemas.openxmlformats.org/drawingml/2006/main">
          <a:off x="990600" y="38101"/>
          <a:ext cx="3810000" cy="4191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0.11868</cdr:x>
      <cdr:y>0.35192</cdr:y>
    </cdr:from>
    <cdr:to>
      <cdr:x>0.19451</cdr:x>
      <cdr:y>0.52154</cdr:y>
    </cdr:to>
    <cdr:sp macro="" textlink="">
      <cdr:nvSpPr>
        <cdr:cNvPr id="5" name="TextBox 4"/>
        <cdr:cNvSpPr txBox="1"/>
      </cdr:nvSpPr>
      <cdr:spPr>
        <a:xfrm xmlns:a="http://schemas.openxmlformats.org/drawingml/2006/main">
          <a:off x="1085221" y="1616058"/>
          <a:ext cx="693338" cy="77889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900" dirty="0"/>
            <a:t>Test of Change</a:t>
          </a:r>
        </a:p>
      </cdr:txBody>
    </cdr:sp>
  </cdr:relSizeAnchor>
</c:userShapes>
</file>

<file path=ppt/drawings/drawing3.xml><?xml version="1.0" encoding="utf-8"?>
<c:userShapes xmlns:c="http://schemas.openxmlformats.org/drawingml/2006/chart">
  <cdr:relSizeAnchor xmlns:cdr="http://schemas.openxmlformats.org/drawingml/2006/chartDrawing">
    <cdr:from>
      <cdr:x>0.37605</cdr:x>
      <cdr:y>0.26852</cdr:y>
    </cdr:from>
    <cdr:to>
      <cdr:x>0.52455</cdr:x>
      <cdr:y>0.38426</cdr:y>
    </cdr:to>
    <cdr:sp macro="" textlink="">
      <cdr:nvSpPr>
        <cdr:cNvPr id="2" name="TextBox 1"/>
        <cdr:cNvSpPr txBox="1"/>
      </cdr:nvSpPr>
      <cdr:spPr>
        <a:xfrm xmlns:a="http://schemas.openxmlformats.org/drawingml/2006/main">
          <a:off x="2990850" y="1104900"/>
          <a:ext cx="1181100" cy="4762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0.24671</cdr:x>
      <cdr:y>0.13194</cdr:y>
    </cdr:from>
    <cdr:to>
      <cdr:x>0.40838</cdr:x>
      <cdr:y>0.24537</cdr:y>
    </cdr:to>
    <cdr:sp macro="" textlink="">
      <cdr:nvSpPr>
        <cdr:cNvPr id="3" name="TextBox 2"/>
        <cdr:cNvSpPr txBox="1"/>
      </cdr:nvSpPr>
      <cdr:spPr>
        <a:xfrm xmlns:a="http://schemas.openxmlformats.org/drawingml/2006/main">
          <a:off x="1962150" y="542926"/>
          <a:ext cx="1285875" cy="4667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a:t>Pending statistical analysis</a:t>
          </a:r>
          <a:r>
            <a:rPr lang="en-US" sz="1000" baseline="0"/>
            <a:t> </a:t>
          </a:r>
          <a:endParaRPr lang="en-US" sz="1000"/>
        </a:p>
      </cdr:txBody>
    </cdr:sp>
  </cdr:relSizeAnchor>
  <cdr:relSizeAnchor xmlns:cdr="http://schemas.openxmlformats.org/drawingml/2006/chartDrawing">
    <cdr:from>
      <cdr:x>0.14132</cdr:x>
      <cdr:y>0.38657</cdr:y>
    </cdr:from>
    <cdr:to>
      <cdr:x>0.26826</cdr:x>
      <cdr:y>0.48611</cdr:y>
    </cdr:to>
    <cdr:sp macro="" textlink="">
      <cdr:nvSpPr>
        <cdr:cNvPr id="5" name="TextBox 4"/>
        <cdr:cNvSpPr txBox="1"/>
      </cdr:nvSpPr>
      <cdr:spPr>
        <a:xfrm xmlns:a="http://schemas.openxmlformats.org/drawingml/2006/main">
          <a:off x="1123951" y="1590675"/>
          <a:ext cx="1009650" cy="4095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0.15569</cdr:x>
      <cdr:y>0.40278</cdr:y>
    </cdr:from>
    <cdr:to>
      <cdr:x>0.27904</cdr:x>
      <cdr:y>0.50694</cdr:y>
    </cdr:to>
    <cdr:sp macro="" textlink="">
      <cdr:nvSpPr>
        <cdr:cNvPr id="6" name="TextBox 5"/>
        <cdr:cNvSpPr txBox="1"/>
      </cdr:nvSpPr>
      <cdr:spPr>
        <a:xfrm xmlns:a="http://schemas.openxmlformats.org/drawingml/2006/main">
          <a:off x="1238250" y="1657350"/>
          <a:ext cx="981075" cy="4286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0.1485</cdr:x>
      <cdr:y>0.29861</cdr:y>
    </cdr:from>
    <cdr:to>
      <cdr:x>0.27305</cdr:x>
      <cdr:y>0.45833</cdr:y>
    </cdr:to>
    <cdr:sp macro="" textlink="">
      <cdr:nvSpPr>
        <cdr:cNvPr id="7" name="TextBox 6"/>
        <cdr:cNvSpPr txBox="1"/>
      </cdr:nvSpPr>
      <cdr:spPr>
        <a:xfrm xmlns:a="http://schemas.openxmlformats.org/drawingml/2006/main">
          <a:off x="1181100" y="1228725"/>
          <a:ext cx="990600" cy="6572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sz="1000">
              <a:effectLst/>
              <a:latin typeface="+mn-lt"/>
              <a:ea typeface="+mn-ea"/>
              <a:cs typeface="+mn-cs"/>
            </a:rPr>
            <a:t>Pending statistical analysis</a:t>
          </a:r>
          <a:r>
            <a:rPr lang="en-US" sz="1000" baseline="0">
              <a:effectLst/>
              <a:latin typeface="+mn-lt"/>
              <a:ea typeface="+mn-ea"/>
              <a:cs typeface="+mn-cs"/>
            </a:rPr>
            <a:t> </a:t>
          </a:r>
          <a:endParaRPr lang="en-US" sz="1000">
            <a:effectLst/>
          </a:endParaRPr>
        </a:p>
        <a:p xmlns:a="http://schemas.openxmlformats.org/drawingml/2006/main">
          <a:endParaRPr lang="en-US" sz="1100"/>
        </a:p>
      </cdr:txBody>
    </cdr:sp>
  </cdr:relSizeAnchor>
  <cdr:relSizeAnchor xmlns:cdr="http://schemas.openxmlformats.org/drawingml/2006/chartDrawing">
    <cdr:from>
      <cdr:x>0.19641</cdr:x>
      <cdr:y>0.46065</cdr:y>
    </cdr:from>
    <cdr:to>
      <cdr:x>0.21916</cdr:x>
      <cdr:y>0.51852</cdr:y>
    </cdr:to>
    <cdr:sp macro="" textlink="">
      <cdr:nvSpPr>
        <cdr:cNvPr id="8" name="Down Arrow 7"/>
        <cdr:cNvSpPr/>
      </cdr:nvSpPr>
      <cdr:spPr>
        <a:xfrm xmlns:a="http://schemas.openxmlformats.org/drawingml/2006/main">
          <a:off x="1562100" y="1895475"/>
          <a:ext cx="180975" cy="238125"/>
        </a:xfrm>
        <a:prstGeom xmlns:a="http://schemas.openxmlformats.org/drawingml/2006/main" prst="downArrow">
          <a:avLst/>
        </a:prstGeom>
      </cdr:spPr>
      <cdr:style>
        <a:lnRef xmlns:a="http://schemas.openxmlformats.org/drawingml/2006/main" idx="2">
          <a:schemeClr val="accent2">
            <a:shade val="50000"/>
          </a:schemeClr>
        </a:lnRef>
        <a:fillRef xmlns:a="http://schemas.openxmlformats.org/drawingml/2006/main" idx="1">
          <a:schemeClr val="accent2"/>
        </a:fillRef>
        <a:effectRef xmlns:a="http://schemas.openxmlformats.org/drawingml/2006/main" idx="0">
          <a:schemeClr val="accent2"/>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0.31257</cdr:x>
      <cdr:y>0.22454</cdr:y>
    </cdr:from>
    <cdr:to>
      <cdr:x>0.33533</cdr:x>
      <cdr:y>0.28241</cdr:y>
    </cdr:to>
    <cdr:sp macro="" textlink="">
      <cdr:nvSpPr>
        <cdr:cNvPr id="9" name="Down Arrow 8"/>
        <cdr:cNvSpPr/>
      </cdr:nvSpPr>
      <cdr:spPr>
        <a:xfrm xmlns:a="http://schemas.openxmlformats.org/drawingml/2006/main">
          <a:off x="2486025" y="923924"/>
          <a:ext cx="180975" cy="238125"/>
        </a:xfrm>
        <a:prstGeom xmlns:a="http://schemas.openxmlformats.org/drawingml/2006/main" prst="downArrow">
          <a:avLst/>
        </a:prstGeom>
      </cdr:spPr>
      <cdr:style>
        <a:lnRef xmlns:a="http://schemas.openxmlformats.org/drawingml/2006/main" idx="2">
          <a:schemeClr val="accent2">
            <a:shade val="50000"/>
          </a:schemeClr>
        </a:lnRef>
        <a:fillRef xmlns:a="http://schemas.openxmlformats.org/drawingml/2006/main" idx="1">
          <a:schemeClr val="accent2"/>
        </a:fillRef>
        <a:effectRef xmlns:a="http://schemas.openxmlformats.org/drawingml/2006/main" idx="0">
          <a:schemeClr val="accent2"/>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4.xml><?xml version="1.0" encoding="utf-8"?>
<c:userShapes xmlns:c="http://schemas.openxmlformats.org/drawingml/2006/chart">
  <cdr:relSizeAnchor xmlns:cdr="http://schemas.openxmlformats.org/drawingml/2006/chartDrawing">
    <cdr:from>
      <cdr:x>0.26496</cdr:x>
      <cdr:y>0.01972</cdr:y>
    </cdr:from>
    <cdr:to>
      <cdr:x>0.7094</cdr:x>
      <cdr:y>0.08876</cdr:y>
    </cdr:to>
    <cdr:sp macro="" textlink="">
      <cdr:nvSpPr>
        <cdr:cNvPr id="2" name="TextBox 1"/>
        <cdr:cNvSpPr txBox="1"/>
      </cdr:nvSpPr>
      <cdr:spPr>
        <a:xfrm xmlns:a="http://schemas.openxmlformats.org/drawingml/2006/main">
          <a:off x="2066926" y="95249"/>
          <a:ext cx="3467100" cy="3333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0.06142</cdr:x>
      <cdr:y>0</cdr:y>
    </cdr:from>
    <cdr:to>
      <cdr:x>0.97207</cdr:x>
      <cdr:y>0.10059</cdr:y>
    </cdr:to>
    <cdr:sp macro="" textlink="">
      <cdr:nvSpPr>
        <cdr:cNvPr id="3" name="TextBox 2"/>
        <cdr:cNvSpPr txBox="1"/>
      </cdr:nvSpPr>
      <cdr:spPr>
        <a:xfrm xmlns:a="http://schemas.openxmlformats.org/drawingml/2006/main">
          <a:off x="528891" y="0"/>
          <a:ext cx="7842324" cy="54226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000" dirty="0" smtClean="0"/>
            <a:t>Ongoing Process Improvement Projects with ClinicalTrials.gov in OCR</a:t>
          </a:r>
          <a:endParaRPr lang="en-US" sz="2000" b="0" dirty="0"/>
        </a:p>
      </cdr:txBody>
    </cdr:sp>
  </cdr:relSizeAnchor>
  <cdr:relSizeAnchor xmlns:cdr="http://schemas.openxmlformats.org/drawingml/2006/chartDrawing">
    <cdr:from>
      <cdr:x>0.14382</cdr:x>
      <cdr:y>0.31427</cdr:y>
    </cdr:from>
    <cdr:to>
      <cdr:x>0.28733</cdr:x>
      <cdr:y>0.45759</cdr:y>
    </cdr:to>
    <cdr:sp macro="" textlink="">
      <cdr:nvSpPr>
        <cdr:cNvPr id="5" name="TextBox 1"/>
        <cdr:cNvSpPr txBox="1"/>
      </cdr:nvSpPr>
      <cdr:spPr>
        <a:xfrm xmlns:a="http://schemas.openxmlformats.org/drawingml/2006/main">
          <a:off x="1238530" y="1694187"/>
          <a:ext cx="1235870" cy="772619"/>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r"/>
          <a:r>
            <a:rPr lang="en-US" sz="1000" dirty="0"/>
            <a:t>OCR &amp; ClinicalTrials.gov </a:t>
          </a:r>
          <a:r>
            <a:rPr lang="en-US" sz="1000" baseline="0" dirty="0"/>
            <a:t>Record  Alignment Project</a:t>
          </a:r>
          <a:endParaRPr lang="en-US" sz="1000" dirty="0"/>
        </a:p>
      </cdr:txBody>
    </cdr:sp>
  </cdr:relSizeAnchor>
  <cdr:relSizeAnchor xmlns:cdr="http://schemas.openxmlformats.org/drawingml/2006/chartDrawing">
    <cdr:from>
      <cdr:x>0.32967</cdr:x>
      <cdr:y>0.41848</cdr:y>
    </cdr:from>
    <cdr:to>
      <cdr:x>0.47276</cdr:x>
      <cdr:y>0.51837</cdr:y>
    </cdr:to>
    <cdr:sp macro="" textlink="">
      <cdr:nvSpPr>
        <cdr:cNvPr id="7" name="TextBox 1"/>
        <cdr:cNvSpPr txBox="1"/>
      </cdr:nvSpPr>
      <cdr:spPr>
        <a:xfrm xmlns:a="http://schemas.openxmlformats.org/drawingml/2006/main">
          <a:off x="2839012" y="2255980"/>
          <a:ext cx="1232253" cy="53849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dirty="0"/>
            <a:t>End Initial</a:t>
          </a:r>
          <a:r>
            <a:rPr lang="en-US" sz="1000" baseline="0" dirty="0"/>
            <a:t>  OCR </a:t>
          </a:r>
        </a:p>
        <a:p xmlns:a="http://schemas.openxmlformats.org/drawingml/2006/main">
          <a:r>
            <a:rPr lang="en-US" sz="1000" baseline="0" dirty="0"/>
            <a:t>Clean-Up Project</a:t>
          </a:r>
          <a:endParaRPr lang="en-US" sz="1000" dirty="0"/>
        </a:p>
      </cdr:txBody>
    </cdr:sp>
  </cdr:relSizeAnchor>
  <cdr:relSizeAnchor xmlns:cdr="http://schemas.openxmlformats.org/drawingml/2006/chartDrawing">
    <cdr:from>
      <cdr:x>0.3606</cdr:x>
      <cdr:y>0.56476</cdr:y>
    </cdr:from>
    <cdr:to>
      <cdr:x>0.38088</cdr:x>
      <cdr:y>0.61572</cdr:y>
    </cdr:to>
    <cdr:sp macro="" textlink="">
      <cdr:nvSpPr>
        <cdr:cNvPr id="8" name="Down Arrow 7"/>
        <cdr:cNvSpPr/>
      </cdr:nvSpPr>
      <cdr:spPr>
        <a:xfrm xmlns:a="http://schemas.openxmlformats.org/drawingml/2006/main">
          <a:off x="2813050" y="2727325"/>
          <a:ext cx="158152" cy="246111"/>
        </a:xfrm>
        <a:prstGeom xmlns:a="http://schemas.openxmlformats.org/drawingml/2006/main" prst="downArrow">
          <a:avLst/>
        </a:prstGeom>
        <a:solidFill xmlns:a="http://schemas.openxmlformats.org/drawingml/2006/main">
          <a:schemeClr val="tx1"/>
        </a:solidFill>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0.47416</cdr:x>
      <cdr:y>0.58646</cdr:y>
    </cdr:from>
    <cdr:to>
      <cdr:x>0.49324</cdr:x>
      <cdr:y>0.63335</cdr:y>
    </cdr:to>
    <cdr:sp macro="" textlink="">
      <cdr:nvSpPr>
        <cdr:cNvPr id="9" name="Down Arrow 8"/>
        <cdr:cNvSpPr/>
      </cdr:nvSpPr>
      <cdr:spPr>
        <a:xfrm xmlns:a="http://schemas.openxmlformats.org/drawingml/2006/main">
          <a:off x="3698875" y="2832100"/>
          <a:ext cx="148858" cy="226446"/>
        </a:xfrm>
        <a:prstGeom xmlns:a="http://schemas.openxmlformats.org/drawingml/2006/main" prst="downArrow">
          <a:avLst/>
        </a:prstGeom>
        <a:solidFill xmlns:a="http://schemas.openxmlformats.org/drawingml/2006/main">
          <a:schemeClr val="tx1"/>
        </a:solidFill>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0.48446</cdr:x>
      <cdr:y>0.45168</cdr:y>
    </cdr:from>
    <cdr:to>
      <cdr:x>0.63912</cdr:x>
      <cdr:y>0.56361</cdr:y>
    </cdr:to>
    <cdr:sp macro="" textlink="">
      <cdr:nvSpPr>
        <cdr:cNvPr id="10" name="TextBox 1"/>
        <cdr:cNvSpPr txBox="1"/>
      </cdr:nvSpPr>
      <cdr:spPr>
        <a:xfrm xmlns:a="http://schemas.openxmlformats.org/drawingml/2006/main">
          <a:off x="4172057" y="2434946"/>
          <a:ext cx="1331891" cy="603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dirty="0"/>
            <a:t>Begin 2nd Phase </a:t>
          </a:r>
        </a:p>
        <a:p xmlns:a="http://schemas.openxmlformats.org/drawingml/2006/main">
          <a:r>
            <a:rPr lang="en-US" sz="1000" dirty="0"/>
            <a:t>of OCR Clean-Up Project</a:t>
          </a:r>
        </a:p>
      </cdr:txBody>
    </cdr:sp>
  </cdr:relSizeAnchor>
  <cdr:relSizeAnchor xmlns:cdr="http://schemas.openxmlformats.org/drawingml/2006/chartDrawing">
    <cdr:from>
      <cdr:x>0.6985</cdr:x>
      <cdr:y>0.71235</cdr:y>
    </cdr:from>
    <cdr:to>
      <cdr:x>0.72098</cdr:x>
      <cdr:y>0.75625</cdr:y>
    </cdr:to>
    <cdr:sp macro="" textlink="">
      <cdr:nvSpPr>
        <cdr:cNvPr id="6" name="Down Arrow 5"/>
        <cdr:cNvSpPr/>
      </cdr:nvSpPr>
      <cdr:spPr>
        <a:xfrm xmlns:a="http://schemas.openxmlformats.org/drawingml/2006/main">
          <a:off x="6015291" y="3840159"/>
          <a:ext cx="193637" cy="236669"/>
        </a:xfrm>
        <a:prstGeom xmlns:a="http://schemas.openxmlformats.org/drawingml/2006/main" prst="downArrow">
          <a:avLst/>
        </a:prstGeom>
      </cdr:spPr>
      <cdr:style>
        <a:lnRef xmlns:a="http://schemas.openxmlformats.org/drawingml/2006/main" idx="2">
          <a:schemeClr val="dk1">
            <a:shade val="50000"/>
          </a:schemeClr>
        </a:lnRef>
        <a:fillRef xmlns:a="http://schemas.openxmlformats.org/drawingml/2006/main" idx="1">
          <a:schemeClr val="dk1"/>
        </a:fillRef>
        <a:effectRef xmlns:a="http://schemas.openxmlformats.org/drawingml/2006/main" idx="0">
          <a:schemeClr val="dk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0.67102</cdr:x>
      <cdr:y>0.60259</cdr:y>
    </cdr:from>
    <cdr:to>
      <cdr:x>0.74597</cdr:x>
      <cdr:y>0.65647</cdr:y>
    </cdr:to>
    <cdr:sp macro="" textlink="">
      <cdr:nvSpPr>
        <cdr:cNvPr id="11" name="TextBox 10"/>
        <cdr:cNvSpPr txBox="1"/>
      </cdr:nvSpPr>
      <cdr:spPr>
        <a:xfrm xmlns:a="http://schemas.openxmlformats.org/drawingml/2006/main">
          <a:off x="5778622" y="3248489"/>
          <a:ext cx="645459" cy="2904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0.66503</cdr:x>
      <cdr:y>0.58836</cdr:y>
    </cdr:from>
    <cdr:to>
      <cdr:x>0.79495</cdr:x>
      <cdr:y>0.71208</cdr:y>
    </cdr:to>
    <cdr:sp macro="" textlink="">
      <cdr:nvSpPr>
        <cdr:cNvPr id="12" name="TextBox 11"/>
        <cdr:cNvSpPr txBox="1"/>
      </cdr:nvSpPr>
      <cdr:spPr>
        <a:xfrm xmlns:a="http://schemas.openxmlformats.org/drawingml/2006/main">
          <a:off x="5727079" y="3171759"/>
          <a:ext cx="1118837" cy="66695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dirty="0" smtClean="0"/>
            <a:t>Quality Academy project</a:t>
          </a:r>
          <a:endParaRPr lang="en-US" sz="1100" dirty="0"/>
        </a:p>
      </cdr:txBody>
    </cdr:sp>
  </cdr:relSizeAnchor>
  <cdr:relSizeAnchor xmlns:cdr="http://schemas.openxmlformats.org/drawingml/2006/chartDrawing">
    <cdr:from>
      <cdr:x>0.29657</cdr:x>
      <cdr:y>0.3382</cdr:y>
    </cdr:from>
    <cdr:to>
      <cdr:x>0.31905</cdr:x>
      <cdr:y>0.3821</cdr:y>
    </cdr:to>
    <cdr:sp macro="" textlink="">
      <cdr:nvSpPr>
        <cdr:cNvPr id="13" name="Down Arrow 12"/>
        <cdr:cNvSpPr/>
      </cdr:nvSpPr>
      <cdr:spPr>
        <a:xfrm xmlns:a="http://schemas.openxmlformats.org/drawingml/2006/main">
          <a:off x="2553965" y="1823168"/>
          <a:ext cx="193637" cy="236669"/>
        </a:xfrm>
        <a:prstGeom xmlns:a="http://schemas.openxmlformats.org/drawingml/2006/main" prst="downArrow">
          <a:avLst/>
        </a:prstGeom>
      </cdr:spPr>
      <cdr:style>
        <a:lnRef xmlns:a="http://schemas.openxmlformats.org/drawingml/2006/main" idx="2">
          <a:schemeClr val="dk1">
            <a:shade val="50000"/>
          </a:schemeClr>
        </a:lnRef>
        <a:fillRef xmlns:a="http://schemas.openxmlformats.org/drawingml/2006/main" idx="1">
          <a:schemeClr val="dk1"/>
        </a:fillRef>
        <a:effectRef xmlns:a="http://schemas.openxmlformats.org/drawingml/2006/main" idx="0">
          <a:schemeClr val="dk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1540D46-E051-4035-A765-5DF0D7657A1A}" type="datetimeFigureOut">
              <a:rPr lang="en-US" smtClean="0"/>
              <a:t>12/5/2014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Source: http://clinicaltrials.gov/ct2/about-site/history</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9750379-15E3-4189-97B9-4EAA1B883F93}" type="slidenum">
              <a:rPr lang="en-US" smtClean="0"/>
              <a:t>‹#›</a:t>
            </a:fld>
            <a:endParaRPr lang="en-US"/>
          </a:p>
        </p:txBody>
      </p:sp>
    </p:spTree>
    <p:extLst>
      <p:ext uri="{BB962C8B-B14F-4D97-AF65-F5344CB8AC3E}">
        <p14:creationId xmlns:p14="http://schemas.microsoft.com/office/powerpoint/2010/main" val="3504192504"/>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5F719E-02B3-334B-A581-77471D9337CF}" type="datetimeFigureOut">
              <a:rPr lang="en-US" smtClean="0"/>
              <a:t>12/5/2014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Source: http://clinicaltrials.gov/ct2/about-site/history</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4DA94B-E24B-5C4D-9023-69063EB820B4}" type="slidenum">
              <a:rPr lang="en-US" smtClean="0"/>
              <a:t>‹#›</a:t>
            </a:fld>
            <a:endParaRPr lang="en-US"/>
          </a:p>
        </p:txBody>
      </p:sp>
    </p:spTree>
    <p:extLst>
      <p:ext uri="{BB962C8B-B14F-4D97-AF65-F5344CB8AC3E}">
        <p14:creationId xmlns:p14="http://schemas.microsoft.com/office/powerpoint/2010/main" val="1932111708"/>
      </p:ext>
    </p:extLst>
  </p:cSld>
  <p:clrMap bg1="lt1" tx1="dk1" bg2="lt2" tx2="dk2" accent1="accent1" accent2="accent2" accent3="accent3" accent4="accent4" accent5="accent5" accent6="accent6" hlink="hlink" folHlink="folHlink"/>
  <p:hf sldNum="0"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We’re</a:t>
            </a:r>
            <a:r>
              <a:rPr lang="en-US" baseline="0" dirty="0" smtClean="0"/>
              <a:t> in the Office for Clinical Research and we handle different aspects of research compliance, such as clinical research billing, invoicing, and other research activities.</a:t>
            </a:r>
            <a:endParaRPr lang="en-US" dirty="0" smtClean="0"/>
          </a:p>
          <a:p>
            <a:endParaRPr lang="en-US" dirty="0" smtClean="0"/>
          </a:p>
          <a:p>
            <a:r>
              <a:rPr lang="en-US" dirty="0" smtClean="0"/>
              <a:t>Our</a:t>
            </a:r>
            <a:r>
              <a:rPr lang="en-US" baseline="0" dirty="0" smtClean="0"/>
              <a:t> project encompassed the web-based registry, ClinicalTrials.gov. The purpose of the project was to </a:t>
            </a:r>
            <a:r>
              <a:rPr lang="en-US" sz="1200" kern="1200" baseline="0" dirty="0" smtClean="0">
                <a:solidFill>
                  <a:schemeClr val="tx1"/>
                </a:solidFill>
                <a:effectLst/>
                <a:latin typeface="+mn-lt"/>
                <a:ea typeface="+mn-ea"/>
                <a:cs typeface="+mn-cs"/>
              </a:rPr>
              <a:t>p</a:t>
            </a:r>
            <a:r>
              <a:rPr lang="en-US" sz="1200" kern="1200" dirty="0" smtClean="0">
                <a:solidFill>
                  <a:schemeClr val="tx1"/>
                </a:solidFill>
                <a:effectLst/>
                <a:latin typeface="+mn-lt"/>
                <a:ea typeface="+mn-ea"/>
                <a:cs typeface="+mn-cs"/>
              </a:rPr>
              <a:t>roactively gather study results for study records in ClinicalTrials.gov before they become overdue/”problem” and we hope to ensure compliance with federal regulations and journal publication requirements</a:t>
            </a:r>
            <a:r>
              <a:rPr lang="en-US" sz="1200" kern="1200" baseline="0" dirty="0" smtClean="0">
                <a:solidFill>
                  <a:schemeClr val="tx1"/>
                </a:solidFill>
                <a:effectLst/>
                <a:latin typeface="+mn-lt"/>
                <a:ea typeface="+mn-ea"/>
                <a:cs typeface="+mn-cs"/>
              </a:rPr>
              <a:t> with this project.</a:t>
            </a:r>
            <a:endParaRPr lang="en-US" dirty="0"/>
          </a:p>
        </p:txBody>
      </p:sp>
      <p:sp>
        <p:nvSpPr>
          <p:cNvPr id="4" name="Footer Placeholder 3"/>
          <p:cNvSpPr>
            <a:spLocks noGrp="1"/>
          </p:cNvSpPr>
          <p:nvPr>
            <p:ph type="ftr" sz="quarter" idx="10"/>
          </p:nvPr>
        </p:nvSpPr>
        <p:spPr/>
        <p:txBody>
          <a:bodyPr/>
          <a:lstStyle/>
          <a:p>
            <a:r>
              <a:rPr lang="en-US" smtClean="0"/>
              <a:t>Source: http://clinicaltrials.gov/ct2/about-site/history</a:t>
            </a:r>
            <a:endParaRPr lang="en-US"/>
          </a:p>
        </p:txBody>
      </p:sp>
    </p:spTree>
    <p:extLst>
      <p:ext uri="{BB962C8B-B14F-4D97-AF65-F5344CB8AC3E}">
        <p14:creationId xmlns:p14="http://schemas.microsoft.com/office/powerpoint/2010/main" val="3320968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eaLnBrk="1" hangingPunct="1">
              <a:spcBef>
                <a:spcPct val="0"/>
              </a:spcBef>
            </a:pPr>
            <a:r>
              <a:rPr lang="en-US" dirty="0" smtClean="0"/>
              <a:t>ClinicalTrials.gov</a:t>
            </a:r>
            <a:r>
              <a:rPr lang="en-US" baseline="0" dirty="0" smtClean="0"/>
              <a:t> describes “problems” as items that need to be addressed to maintain compliance. </a:t>
            </a:r>
            <a:r>
              <a:rPr lang="en-US" dirty="0" smtClean="0"/>
              <a:t>The</a:t>
            </a:r>
            <a:r>
              <a:rPr lang="en-US" baseline="0" dirty="0" smtClean="0"/>
              <a:t> NIH actively monitors the information entered in ClinicalTrials.gov and they flag studies as “problems,” per their requirements and regulations needed to meet FDAAA.</a:t>
            </a:r>
          </a:p>
        </p:txBody>
      </p:sp>
      <p:sp>
        <p:nvSpPr>
          <p:cNvPr id="4" name="Footer Placeholder 3"/>
          <p:cNvSpPr>
            <a:spLocks noGrp="1"/>
          </p:cNvSpPr>
          <p:nvPr>
            <p:ph type="ftr" sz="quarter" idx="10"/>
          </p:nvPr>
        </p:nvSpPr>
        <p:spPr/>
        <p:txBody>
          <a:bodyPr/>
          <a:lstStyle/>
          <a:p>
            <a:r>
              <a:rPr lang="en-US" smtClean="0"/>
              <a:t>Source: http://clinicaltrials.gov/ct2/about-site/history</a:t>
            </a:r>
            <a:endParaRPr lang="en-US"/>
          </a:p>
        </p:txBody>
      </p:sp>
    </p:spTree>
    <p:extLst>
      <p:ext uri="{BB962C8B-B14F-4D97-AF65-F5344CB8AC3E}">
        <p14:creationId xmlns:p14="http://schemas.microsoft.com/office/powerpoint/2010/main" val="29772965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This is the current breakdown of the 635 studies within ClinicalTrials.gov with Emory listed as the sponsor (institution) delineated by problem type. </a:t>
            </a:r>
            <a:r>
              <a:rPr lang="en-US" sz="1200" kern="1200" dirty="0" smtClean="0">
                <a:solidFill>
                  <a:schemeClr val="tx1"/>
                </a:solidFill>
                <a:effectLst/>
                <a:latin typeface="+mn-lt"/>
                <a:ea typeface="+mn-ea"/>
                <a:cs typeface="+mn-cs"/>
              </a:rPr>
              <a:t>It is important to note that the list changes daily and resolution of one problem frequently creates another or resolves</a:t>
            </a:r>
            <a:r>
              <a:rPr lang="en-US" sz="1200" kern="1200" baseline="0" dirty="0" smtClean="0">
                <a:solidFill>
                  <a:schemeClr val="tx1"/>
                </a:solidFill>
                <a:effectLst/>
                <a:latin typeface="+mn-lt"/>
                <a:ea typeface="+mn-ea"/>
                <a:cs typeface="+mn-cs"/>
              </a:rPr>
              <a:t> another</a:t>
            </a:r>
            <a:r>
              <a:rPr lang="en-US" sz="1200" kern="1200" dirty="0" smtClean="0">
                <a:solidFill>
                  <a:schemeClr val="tx1"/>
                </a:solidFill>
                <a:effectLst/>
                <a:latin typeface="+mn-lt"/>
                <a:ea typeface="+mn-ea"/>
                <a:cs typeface="+mn-cs"/>
              </a:rPr>
              <a:t>.</a:t>
            </a:r>
          </a:p>
        </p:txBody>
      </p:sp>
      <p:sp>
        <p:nvSpPr>
          <p:cNvPr id="4" name="Footer Placeholder 3"/>
          <p:cNvSpPr>
            <a:spLocks noGrp="1"/>
          </p:cNvSpPr>
          <p:nvPr>
            <p:ph type="ftr" sz="quarter" idx="10"/>
          </p:nvPr>
        </p:nvSpPr>
        <p:spPr/>
        <p:txBody>
          <a:bodyPr/>
          <a:lstStyle/>
          <a:p>
            <a:r>
              <a:rPr lang="en-US" smtClean="0"/>
              <a:t>Source: http://clinicaltrials.gov/ct2/about-site/history</a:t>
            </a:r>
            <a:endParaRPr lang="en-US"/>
          </a:p>
        </p:txBody>
      </p:sp>
    </p:spTree>
    <p:extLst>
      <p:ext uri="{BB962C8B-B14F-4D97-AF65-F5344CB8AC3E}">
        <p14:creationId xmlns:p14="http://schemas.microsoft.com/office/powerpoint/2010/main" val="1935121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eaLnBrk="1" hangingPunct="1">
              <a:spcBef>
                <a:spcPct val="0"/>
              </a:spcBef>
            </a:pPr>
            <a:r>
              <a:rPr lang="en-US" baseline="0" dirty="0" smtClean="0"/>
              <a:t>The scope of ClinicalTrials.gov requirements vary. ICMJE has a less stringent definition of a clinical trial and the FDA mainly defines “applicable clinical trials” as involving devices and drugs. Since devices and drugs are of a higher safety risk, the reporting requirements differ and more details are required in the record.</a:t>
            </a:r>
          </a:p>
          <a:p>
            <a:pPr eaLnBrk="1" hangingPunct="1">
              <a:spcBef>
                <a:spcPct val="0"/>
              </a:spcBef>
            </a:pPr>
            <a:endParaRPr lang="en-US" baseline="0" dirty="0" smtClean="0"/>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For the purpose</a:t>
            </a:r>
            <a:r>
              <a:rPr lang="en-US" baseline="0" dirty="0" smtClean="0"/>
              <a:t> of this project, we are solely focusing on studies that will require results (device and drug) and they are the ones the most important – their potential noncompliance is of greater concern.</a:t>
            </a:r>
          </a:p>
        </p:txBody>
      </p:sp>
      <p:sp>
        <p:nvSpPr>
          <p:cNvPr id="4" name="Footer Placeholder 3"/>
          <p:cNvSpPr>
            <a:spLocks noGrp="1"/>
          </p:cNvSpPr>
          <p:nvPr>
            <p:ph type="ftr" sz="quarter" idx="10"/>
          </p:nvPr>
        </p:nvSpPr>
        <p:spPr/>
        <p:txBody>
          <a:bodyPr/>
          <a:lstStyle/>
          <a:p>
            <a:r>
              <a:rPr lang="en-US" smtClean="0"/>
              <a:t>Source: http://clinicaltrials.gov/ct2/about-site/history</a:t>
            </a:r>
            <a:endParaRPr lang="en-US"/>
          </a:p>
        </p:txBody>
      </p:sp>
    </p:spTree>
    <p:extLst>
      <p:ext uri="{BB962C8B-B14F-4D97-AF65-F5344CB8AC3E}">
        <p14:creationId xmlns:p14="http://schemas.microsoft.com/office/powerpoint/2010/main" val="29772965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 </a:t>
            </a:r>
          </a:p>
          <a:p>
            <a:endParaRPr lang="en-US" dirty="0" smtClean="0"/>
          </a:p>
        </p:txBody>
      </p:sp>
      <p:sp>
        <p:nvSpPr>
          <p:cNvPr id="4" name="Footer Placeholder 3"/>
          <p:cNvSpPr>
            <a:spLocks noGrp="1"/>
          </p:cNvSpPr>
          <p:nvPr>
            <p:ph type="ftr" sz="quarter" idx="10"/>
          </p:nvPr>
        </p:nvSpPr>
        <p:spPr/>
        <p:txBody>
          <a:bodyPr/>
          <a:lstStyle/>
          <a:p>
            <a:r>
              <a:rPr lang="en-US" smtClean="0"/>
              <a:t>Source: http://clinicaltrials.gov/ct2/about-site/history</a:t>
            </a:r>
            <a:endParaRPr lang="en-US"/>
          </a:p>
        </p:txBody>
      </p:sp>
    </p:spTree>
    <p:extLst>
      <p:ext uri="{BB962C8B-B14F-4D97-AF65-F5344CB8AC3E}">
        <p14:creationId xmlns:p14="http://schemas.microsoft.com/office/powerpoint/2010/main" val="811363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we addressed the “problems” in ClinicalTrials.gov, the items in the fishbone reflect some of our challenges with resolving FDAAA “problems,” as these are the ones that have government sanctions associated with them. </a:t>
            </a:r>
          </a:p>
          <a:p>
            <a:endParaRPr lang="en-US" baseline="0" dirty="0" smtClean="0"/>
          </a:p>
          <a:p>
            <a:r>
              <a:rPr lang="en-US" baseline="0" dirty="0" smtClean="0"/>
              <a:t>We </a:t>
            </a:r>
            <a:r>
              <a:rPr lang="en-US" baseline="0" dirty="0" err="1" smtClean="0"/>
              <a:t>subcatergoized</a:t>
            </a:r>
            <a:r>
              <a:rPr lang="en-US" baseline="0" dirty="0" smtClean="0"/>
              <a:t> challenges as potential barriers to preventing FDAAA problems on ClinicalTrials.gov,  such as people, technology, process, and communication.</a:t>
            </a:r>
          </a:p>
          <a:p>
            <a:endParaRPr lang="en-US" baseline="0" dirty="0" smtClean="0"/>
          </a:p>
          <a:p>
            <a:r>
              <a:rPr lang="en-US" baseline="0" dirty="0" smtClean="0"/>
              <a:t>i.e. – FDAAA late results</a:t>
            </a:r>
          </a:p>
          <a:p>
            <a:endParaRPr lang="en-US" dirty="0"/>
          </a:p>
        </p:txBody>
      </p:sp>
      <p:sp>
        <p:nvSpPr>
          <p:cNvPr id="4" name="Footer Placeholder 3"/>
          <p:cNvSpPr>
            <a:spLocks noGrp="1"/>
          </p:cNvSpPr>
          <p:nvPr>
            <p:ph type="ftr" sz="quarter" idx="10"/>
          </p:nvPr>
        </p:nvSpPr>
        <p:spPr/>
        <p:txBody>
          <a:bodyPr/>
          <a:lstStyle/>
          <a:p>
            <a:r>
              <a:rPr lang="en-US" smtClean="0"/>
              <a:t>Source: http://clinicaltrials.gov/ct2/about-site/history</a:t>
            </a:r>
            <a:endParaRPr lang="en-US"/>
          </a:p>
        </p:txBody>
      </p:sp>
    </p:spTree>
    <p:extLst>
      <p:ext uri="{BB962C8B-B14F-4D97-AF65-F5344CB8AC3E}">
        <p14:creationId xmlns:p14="http://schemas.microsoft.com/office/powerpoint/2010/main" val="224619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eaLnBrk="1" hangingPunct="1">
              <a:spcBef>
                <a:spcPct val="0"/>
              </a:spcBef>
            </a:pPr>
            <a:r>
              <a:rPr lang="en-US" dirty="0" smtClean="0"/>
              <a:t>Process</a:t>
            </a:r>
            <a:r>
              <a:rPr lang="en-US" baseline="0" dirty="0" smtClean="0"/>
              <a:t> Mapping for old process vs. the new process. </a:t>
            </a:r>
          </a:p>
          <a:p>
            <a:pPr eaLnBrk="1" hangingPunct="1">
              <a:spcBef>
                <a:spcPct val="0"/>
              </a:spcBef>
            </a:pPr>
            <a:endParaRPr lang="en-US" baseline="0" dirty="0" smtClean="0"/>
          </a:p>
          <a:p>
            <a:pPr eaLnBrk="1" hangingPunct="1">
              <a:spcBef>
                <a:spcPct val="0"/>
              </a:spcBef>
            </a:pPr>
            <a:r>
              <a:rPr lang="en-US" baseline="0" dirty="0" smtClean="0"/>
              <a:t>OCR has only recently taken on assisting with compliance of and resolution of “problems” in ClinicalTrials.gov.</a:t>
            </a:r>
            <a:endParaRPr lang="en-US" dirty="0" smtClean="0"/>
          </a:p>
        </p:txBody>
      </p:sp>
      <p:sp>
        <p:nvSpPr>
          <p:cNvPr id="4" name="Footer Placeholder 3"/>
          <p:cNvSpPr>
            <a:spLocks noGrp="1"/>
          </p:cNvSpPr>
          <p:nvPr>
            <p:ph type="ftr" sz="quarter" idx="10"/>
          </p:nvPr>
        </p:nvSpPr>
        <p:spPr/>
        <p:txBody>
          <a:bodyPr/>
          <a:lstStyle/>
          <a:p>
            <a:r>
              <a:rPr lang="en-US" smtClean="0"/>
              <a:t>Source: http://clinicaltrials.gov/ct2/about-site/history</a:t>
            </a:r>
            <a:endParaRPr lang="en-US"/>
          </a:p>
        </p:txBody>
      </p:sp>
    </p:spTree>
    <p:extLst>
      <p:ext uri="{BB962C8B-B14F-4D97-AF65-F5344CB8AC3E}">
        <p14:creationId xmlns:p14="http://schemas.microsoft.com/office/powerpoint/2010/main" val="29772965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t>OCR reviewed</a:t>
            </a:r>
            <a:r>
              <a:rPr lang="en-US" baseline="0" dirty="0" smtClean="0"/>
              <a:t> 629 study records for results reporting. The breakdown in the pie chart demonstrates the study record designation. Studies that required study results for the purpose of our project are shown in orange.</a:t>
            </a:r>
          </a:p>
          <a:p>
            <a:pPr eaLnBrk="1" hangingPunct="1">
              <a:spcBef>
                <a:spcPct val="0"/>
              </a:spcBef>
            </a:pPr>
            <a:endParaRPr lang="en-US" baseline="0" dirty="0" smtClean="0"/>
          </a:p>
          <a:p>
            <a:pPr eaLnBrk="1" hangingPunct="1">
              <a:spcBef>
                <a:spcPct val="0"/>
              </a:spcBef>
            </a:pPr>
            <a:r>
              <a:rPr lang="en-US" baseline="0" dirty="0" smtClean="0"/>
              <a:t>10 clinical trials were identified as completed (meaning last subject’s last visit has occurred) and are considered Applicable Clinical Trials (ACTs), therefore they will require results within the next year beginning Oct. 1</a:t>
            </a:r>
            <a:r>
              <a:rPr lang="en-US" baseline="30000" dirty="0" smtClean="0"/>
              <a:t>st</a:t>
            </a:r>
            <a:r>
              <a:rPr lang="en-US" baseline="0" dirty="0" smtClean="0"/>
              <a:t> 2014.</a:t>
            </a:r>
            <a:endParaRPr lang="en-US" dirty="0" smtClean="0"/>
          </a:p>
          <a:p>
            <a:endParaRPr lang="en-US" dirty="0"/>
          </a:p>
        </p:txBody>
      </p:sp>
      <p:sp>
        <p:nvSpPr>
          <p:cNvPr id="4" name="Footer Placeholder 3"/>
          <p:cNvSpPr>
            <a:spLocks noGrp="1"/>
          </p:cNvSpPr>
          <p:nvPr>
            <p:ph type="ftr" sz="quarter" idx="10"/>
          </p:nvPr>
        </p:nvSpPr>
        <p:spPr/>
        <p:txBody>
          <a:bodyPr/>
          <a:lstStyle/>
          <a:p>
            <a:r>
              <a:rPr lang="en-US" smtClean="0"/>
              <a:t>Source: http://clinicaltrials.gov/ct2/about-site/history</a:t>
            </a:r>
            <a:endParaRPr lang="en-US"/>
          </a:p>
        </p:txBody>
      </p:sp>
    </p:spTree>
    <p:extLst>
      <p:ext uri="{BB962C8B-B14F-4D97-AF65-F5344CB8AC3E}">
        <p14:creationId xmlns:p14="http://schemas.microsoft.com/office/powerpoint/2010/main" val="18134516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run chart indicates the incorporation of our</a:t>
            </a:r>
            <a:r>
              <a:rPr lang="en-US" baseline="0" dirty="0" smtClean="0"/>
              <a:t> test of change starting Oct 1</a:t>
            </a:r>
            <a:r>
              <a:rPr lang="en-US" baseline="30000" dirty="0" smtClean="0"/>
              <a:t>st</a:t>
            </a:r>
            <a:r>
              <a:rPr lang="en-US" baseline="0" dirty="0" smtClean="0"/>
              <a:t>, 2014 and our projected resolution of the 10 identified clinical trials that require results in red. The blue line is indicative of what would occur if we were not proactively addressing these studies. </a:t>
            </a:r>
            <a:endParaRPr lang="en-US" dirty="0"/>
          </a:p>
        </p:txBody>
      </p:sp>
      <p:sp>
        <p:nvSpPr>
          <p:cNvPr id="4" name="Footer Placeholder 3"/>
          <p:cNvSpPr>
            <a:spLocks noGrp="1"/>
          </p:cNvSpPr>
          <p:nvPr>
            <p:ph type="ftr" sz="quarter" idx="10"/>
          </p:nvPr>
        </p:nvSpPr>
        <p:spPr/>
        <p:txBody>
          <a:bodyPr/>
          <a:lstStyle/>
          <a:p>
            <a:r>
              <a:rPr lang="en-US" smtClean="0"/>
              <a:t>Source: http://clinicaltrials.gov/ct2/about-site/history</a:t>
            </a:r>
            <a:endParaRPr lang="en-US"/>
          </a:p>
        </p:txBody>
      </p:sp>
    </p:spTree>
    <p:extLst>
      <p:ext uri="{BB962C8B-B14F-4D97-AF65-F5344CB8AC3E}">
        <p14:creationId xmlns:p14="http://schemas.microsoft.com/office/powerpoint/2010/main" val="18125614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Source: http://clinicaltrials.gov/ct2/about-site/history</a:t>
            </a:r>
            <a:endParaRPr lang="en-US"/>
          </a:p>
        </p:txBody>
      </p:sp>
    </p:spTree>
    <p:extLst>
      <p:ext uri="{BB962C8B-B14F-4D97-AF65-F5344CB8AC3E}">
        <p14:creationId xmlns:p14="http://schemas.microsoft.com/office/powerpoint/2010/main" val="23164794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 copy of the email</a:t>
            </a:r>
            <a:r>
              <a:rPr lang="en-US" baseline="0" dirty="0" smtClean="0"/>
              <a:t> template used. Which is standardized for the all studies, to ensure consistency. We are aware that it contains a lot of information.</a:t>
            </a:r>
            <a:endParaRPr lang="en-US" dirty="0"/>
          </a:p>
        </p:txBody>
      </p:sp>
      <p:sp>
        <p:nvSpPr>
          <p:cNvPr id="4" name="Footer Placeholder 3"/>
          <p:cNvSpPr>
            <a:spLocks noGrp="1"/>
          </p:cNvSpPr>
          <p:nvPr>
            <p:ph type="ftr" sz="quarter" idx="10"/>
          </p:nvPr>
        </p:nvSpPr>
        <p:spPr/>
        <p:txBody>
          <a:bodyPr/>
          <a:lstStyle/>
          <a:p>
            <a:r>
              <a:rPr lang="en-US" smtClean="0"/>
              <a:t>Source: http://clinicaltrials.gov/ct2/about-site/history</a:t>
            </a:r>
            <a:endParaRPr lang="en-US"/>
          </a:p>
        </p:txBody>
      </p:sp>
    </p:spTree>
    <p:extLst>
      <p:ext uri="{BB962C8B-B14F-4D97-AF65-F5344CB8AC3E}">
        <p14:creationId xmlns:p14="http://schemas.microsoft.com/office/powerpoint/2010/main" val="3624980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project could not have been completed without help from others, and we acknowledged them here.</a:t>
            </a:r>
            <a:endParaRPr lang="en-US" dirty="0"/>
          </a:p>
        </p:txBody>
      </p:sp>
      <p:sp>
        <p:nvSpPr>
          <p:cNvPr id="4" name="Footer Placeholder 3"/>
          <p:cNvSpPr>
            <a:spLocks noGrp="1"/>
          </p:cNvSpPr>
          <p:nvPr>
            <p:ph type="ftr" sz="quarter" idx="10"/>
          </p:nvPr>
        </p:nvSpPr>
        <p:spPr/>
        <p:txBody>
          <a:bodyPr/>
          <a:lstStyle/>
          <a:p>
            <a:r>
              <a:rPr lang="en-US" smtClean="0"/>
              <a:t>Source: http://clinicaltrials.gov/ct2/about-site/history</a:t>
            </a:r>
            <a:endParaRPr lang="en-US"/>
          </a:p>
        </p:txBody>
      </p:sp>
    </p:spTree>
    <p:extLst>
      <p:ext uri="{BB962C8B-B14F-4D97-AF65-F5344CB8AC3E}">
        <p14:creationId xmlns:p14="http://schemas.microsoft.com/office/powerpoint/2010/main" val="9584344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eaLnBrk="1" hangingPunct="1">
              <a:spcBef>
                <a:spcPct val="0"/>
              </a:spcBef>
            </a:pPr>
            <a:endParaRPr lang="en-US" dirty="0" smtClean="0"/>
          </a:p>
        </p:txBody>
      </p:sp>
      <p:sp>
        <p:nvSpPr>
          <p:cNvPr id="4" name="Footer Placeholder 3"/>
          <p:cNvSpPr>
            <a:spLocks noGrp="1"/>
          </p:cNvSpPr>
          <p:nvPr>
            <p:ph type="ftr" sz="quarter" idx="10"/>
          </p:nvPr>
        </p:nvSpPr>
        <p:spPr/>
        <p:txBody>
          <a:bodyPr/>
          <a:lstStyle/>
          <a:p>
            <a:r>
              <a:rPr lang="en-US" smtClean="0"/>
              <a:t>Source: http://clinicaltrials.gov/ct2/about-site/history</a:t>
            </a:r>
            <a:endParaRPr lang="en-US"/>
          </a:p>
        </p:txBody>
      </p:sp>
    </p:spTree>
    <p:extLst>
      <p:ext uri="{BB962C8B-B14F-4D97-AF65-F5344CB8AC3E}">
        <p14:creationId xmlns:p14="http://schemas.microsoft.com/office/powerpoint/2010/main" val="29772965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previously</a:t>
            </a:r>
            <a:r>
              <a:rPr lang="en-US" baseline="0" dirty="0" smtClean="0"/>
              <a:t> mentioned, OCR has recently taken on the assisting investigators with the registration and resolution of study problems in ClinicalTrials.gov. This graph depicts an overview of previous process improvement projects over the last year and a half and our continued efforts to resolve any issues that are outstanding. Obviously, you can see with the green line, the number of studies for Emory in the registry are growing. However, the number of problems are continuing to decrease over time in contrast. </a:t>
            </a:r>
            <a:endParaRPr lang="en-US" dirty="0" smtClean="0"/>
          </a:p>
        </p:txBody>
      </p:sp>
      <p:sp>
        <p:nvSpPr>
          <p:cNvPr id="4" name="Footer Placeholder 3"/>
          <p:cNvSpPr>
            <a:spLocks noGrp="1"/>
          </p:cNvSpPr>
          <p:nvPr>
            <p:ph type="ftr" sz="quarter" idx="10"/>
          </p:nvPr>
        </p:nvSpPr>
        <p:spPr/>
        <p:txBody>
          <a:bodyPr/>
          <a:lstStyle/>
          <a:p>
            <a:r>
              <a:rPr lang="en-US" smtClean="0"/>
              <a:t>Source: http://clinicaltrials.gov/ct2/about-site/history</a:t>
            </a:r>
            <a:endParaRPr lang="en-US"/>
          </a:p>
        </p:txBody>
      </p:sp>
    </p:spTree>
    <p:extLst>
      <p:ext uri="{BB962C8B-B14F-4D97-AF65-F5344CB8AC3E}">
        <p14:creationId xmlns:p14="http://schemas.microsoft.com/office/powerpoint/2010/main" val="162827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smtClean="0"/>
              <a:t>As you are aware, ClinicalTrials.gov </a:t>
            </a:r>
            <a:r>
              <a:rPr lang="en-US" dirty="0"/>
              <a:t>is the national registry of federally and privately supported research studies conducted in the United States and around the world. </a:t>
            </a:r>
          </a:p>
          <a:p>
            <a:pPr defTabSz="914400" fontAlgn="base">
              <a:spcBef>
                <a:spcPct val="0"/>
              </a:spcBef>
              <a:spcAft>
                <a:spcPct val="0"/>
              </a:spcAft>
              <a:defRPr/>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*Disclaimer</a:t>
            </a:r>
            <a:r>
              <a:rPr lang="en-US" baseline="0" dirty="0" smtClean="0"/>
              <a:t>*  Please note t</a:t>
            </a:r>
            <a:r>
              <a:rPr lang="en-US" dirty="0" smtClean="0"/>
              <a:t>his</a:t>
            </a:r>
            <a:r>
              <a:rPr lang="en-US" baseline="0" dirty="0" smtClean="0"/>
              <a:t> </a:t>
            </a:r>
            <a:r>
              <a:rPr lang="en-US" baseline="0" dirty="0" err="1" smtClean="0"/>
              <a:t>powerpoint</a:t>
            </a:r>
            <a:r>
              <a:rPr lang="en-US" baseline="0" dirty="0" smtClean="0"/>
              <a:t> is only touching on some subjects regarding ClinicalTrials.gov and FDA regulations as the subject is complex. </a:t>
            </a:r>
            <a:r>
              <a:rPr lang="en-US" baseline="0" dirty="0" smtClean="0"/>
              <a:t>Additionally, please note that this a project completed for Emory Healthcare’s Quality Academy.</a:t>
            </a:r>
            <a:endParaRPr lang="en-US" dirty="0"/>
          </a:p>
        </p:txBody>
      </p:sp>
      <p:sp>
        <p:nvSpPr>
          <p:cNvPr id="5" name="Footer Placeholder 4"/>
          <p:cNvSpPr>
            <a:spLocks noGrp="1"/>
          </p:cNvSpPr>
          <p:nvPr>
            <p:ph type="ftr" sz="quarter" idx="11"/>
          </p:nvPr>
        </p:nvSpPr>
        <p:spPr/>
        <p:txBody>
          <a:bodyPr/>
          <a:lstStyle/>
          <a:p>
            <a:r>
              <a:rPr lang="en-US" smtClean="0"/>
              <a:t>Source: http://clinicaltrials.gov/ct2/about-site/history</a:t>
            </a:r>
            <a:endParaRPr lang="en-US"/>
          </a:p>
        </p:txBody>
      </p:sp>
    </p:spTree>
    <p:extLst>
      <p:ext uri="{BB962C8B-B14F-4D97-AF65-F5344CB8AC3E}">
        <p14:creationId xmlns:p14="http://schemas.microsoft.com/office/powerpoint/2010/main" val="2516423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fontAlgn="base">
              <a:spcBef>
                <a:spcPct val="0"/>
              </a:spcBef>
              <a:spcAft>
                <a:spcPct val="0"/>
              </a:spcAft>
              <a:defRPr/>
            </a:pPr>
            <a:r>
              <a:rPr lang="en-US" dirty="0" smtClean="0"/>
              <a:t>This</a:t>
            </a:r>
            <a:r>
              <a:rPr lang="en-US" baseline="0" dirty="0" smtClean="0"/>
              <a:t> is a screenshot of the public homepage of ClinicalTrials.gov, where anyone can look up studies in the system for the purpose of public knowledge.</a:t>
            </a:r>
            <a:endParaRPr lang="en-US" dirty="0" smtClean="0"/>
          </a:p>
          <a:p>
            <a:pPr defTabSz="914400" fontAlgn="base">
              <a:spcBef>
                <a:spcPct val="0"/>
              </a:spcBef>
              <a:spcAft>
                <a:spcPct val="0"/>
              </a:spcAft>
              <a:defRPr/>
            </a:pPr>
            <a:endParaRPr lang="en-US" dirty="0" smtClean="0"/>
          </a:p>
          <a:p>
            <a:pPr defTabSz="914400" fontAlgn="base">
              <a:spcBef>
                <a:spcPct val="0"/>
              </a:spcBef>
              <a:spcAft>
                <a:spcPct val="0"/>
              </a:spcAft>
              <a:defRPr/>
            </a:pPr>
            <a:r>
              <a:rPr lang="en-US" dirty="0" smtClean="0"/>
              <a:t>The basic rationale for ClinicalTrials.gov is that it can be a tool to improve </a:t>
            </a:r>
            <a:r>
              <a:rPr lang="en-US" dirty="0" smtClean="0"/>
              <a:t>transparency, increase data sharing, </a:t>
            </a:r>
            <a:r>
              <a:rPr lang="en-US" dirty="0" smtClean="0"/>
              <a:t>and reduce duplication of effort</a:t>
            </a:r>
            <a:r>
              <a:rPr lang="en-US" dirty="0" smtClean="0"/>
              <a:t>.</a:t>
            </a:r>
            <a:endParaRPr lang="en-US" dirty="0" smtClean="0"/>
          </a:p>
        </p:txBody>
      </p:sp>
      <p:sp>
        <p:nvSpPr>
          <p:cNvPr id="5" name="Footer Placeholder 4"/>
          <p:cNvSpPr>
            <a:spLocks noGrp="1"/>
          </p:cNvSpPr>
          <p:nvPr>
            <p:ph type="ftr" sz="quarter" idx="11"/>
          </p:nvPr>
        </p:nvSpPr>
        <p:spPr/>
        <p:txBody>
          <a:bodyPr/>
          <a:lstStyle/>
          <a:p>
            <a:r>
              <a:rPr lang="en-US" smtClean="0"/>
              <a:t>Source: http://clinicaltrials.gov/ct2/about-site/history</a:t>
            </a:r>
            <a:endParaRPr lang="en-US"/>
          </a:p>
        </p:txBody>
      </p:sp>
    </p:spTree>
    <p:extLst>
      <p:ext uri="{BB962C8B-B14F-4D97-AF65-F5344CB8AC3E}">
        <p14:creationId xmlns:p14="http://schemas.microsoft.com/office/powerpoint/2010/main" val="1503500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As</a:t>
            </a:r>
            <a:r>
              <a:rPr lang="en-US" baseline="0" dirty="0" smtClean="0"/>
              <a:t> you can see this is a timeline of applicable regulations and requirements pertaining to ClinicalTrials.gov and the studies that are required to be registered. </a:t>
            </a:r>
            <a:r>
              <a:rPr lang="en-US" baseline="0" dirty="0" smtClean="0"/>
              <a:t>The </a:t>
            </a:r>
            <a:r>
              <a:rPr lang="en-US" baseline="0" dirty="0" smtClean="0"/>
              <a:t>most applicable date on this timeline for the scope of our project is the 2007 federal law that went into effect regarding results registration and penalties for failure to comply</a:t>
            </a:r>
            <a:r>
              <a:rPr lang="en-US" baseline="0" dirty="0" smtClean="0"/>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5" name="Footer Placeholder 4"/>
          <p:cNvSpPr>
            <a:spLocks noGrp="1"/>
          </p:cNvSpPr>
          <p:nvPr>
            <p:ph type="ftr" sz="quarter" idx="11"/>
          </p:nvPr>
        </p:nvSpPr>
        <p:spPr/>
        <p:txBody>
          <a:bodyPr/>
          <a:lstStyle/>
          <a:p>
            <a:r>
              <a:rPr lang="en-US" smtClean="0"/>
              <a:t>Source: http://clinicaltrials.gov/ct2/about-site/history</a:t>
            </a:r>
            <a:endParaRPr lang="en-US"/>
          </a:p>
        </p:txBody>
      </p:sp>
    </p:spTree>
    <p:extLst>
      <p:ext uri="{BB962C8B-B14F-4D97-AF65-F5344CB8AC3E}">
        <p14:creationId xmlns:p14="http://schemas.microsoft.com/office/powerpoint/2010/main" val="3426703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Read.</a:t>
            </a:r>
            <a:r>
              <a:rPr lang="en-US" baseline="0" dirty="0" smtClean="0"/>
              <a:t> Click.</a:t>
            </a:r>
            <a:endParaRPr lang="en-US" dirty="0" smtClean="0"/>
          </a:p>
        </p:txBody>
      </p:sp>
      <p:sp>
        <p:nvSpPr>
          <p:cNvPr id="5" name="Footer Placeholder 4"/>
          <p:cNvSpPr>
            <a:spLocks noGrp="1"/>
          </p:cNvSpPr>
          <p:nvPr>
            <p:ph type="ftr" sz="quarter" idx="11"/>
          </p:nvPr>
        </p:nvSpPr>
        <p:spPr/>
        <p:txBody>
          <a:bodyPr/>
          <a:lstStyle/>
          <a:p>
            <a:r>
              <a:rPr lang="en-US" smtClean="0"/>
              <a:t>Source: http://clinicaltrials.gov/ct2/about-site/history</a:t>
            </a:r>
            <a:endParaRPr lang="en-US"/>
          </a:p>
        </p:txBody>
      </p:sp>
    </p:spTree>
    <p:extLst>
      <p:ext uri="{BB962C8B-B14F-4D97-AF65-F5344CB8AC3E}">
        <p14:creationId xmlns:p14="http://schemas.microsoft.com/office/powerpoint/2010/main" val="3426703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2400" dirty="0" smtClean="0"/>
              <a:t>Sponsors</a:t>
            </a:r>
            <a:r>
              <a:rPr lang="en-US" sz="2400" baseline="0" dirty="0" smtClean="0"/>
              <a:t> should register studies because i</a:t>
            </a:r>
            <a:r>
              <a:rPr lang="en-US" sz="2400" dirty="0" smtClean="0"/>
              <a:t>t’s the law and in order to publish</a:t>
            </a:r>
            <a:r>
              <a:rPr lang="en-US" sz="2400" baseline="0" dirty="0" smtClean="0"/>
              <a:t>.</a:t>
            </a:r>
            <a:endParaRPr lang="en-US" sz="2400" dirty="0" smtClean="0"/>
          </a:p>
        </p:txBody>
      </p:sp>
      <p:sp>
        <p:nvSpPr>
          <p:cNvPr id="4" name="Footer Placeholder 3"/>
          <p:cNvSpPr>
            <a:spLocks noGrp="1"/>
          </p:cNvSpPr>
          <p:nvPr>
            <p:ph type="ftr" sz="quarter" idx="10"/>
          </p:nvPr>
        </p:nvSpPr>
        <p:spPr/>
        <p:txBody>
          <a:bodyPr/>
          <a:lstStyle/>
          <a:p>
            <a:r>
              <a:rPr lang="en-US" smtClean="0"/>
              <a:t>Source: http://clinicaltrials.gov/ct2/about-site/history</a:t>
            </a:r>
            <a:endParaRPr lang="en-US"/>
          </a:p>
        </p:txBody>
      </p:sp>
    </p:spTree>
    <p:extLst>
      <p:ext uri="{BB962C8B-B14F-4D97-AF65-F5344CB8AC3E}">
        <p14:creationId xmlns:p14="http://schemas.microsoft.com/office/powerpoint/2010/main" val="2977296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eaLnBrk="1" hangingPunct="1">
              <a:spcBef>
                <a:spcPct val="0"/>
              </a:spcBef>
            </a:pPr>
            <a:r>
              <a:rPr lang="en-US" dirty="0" smtClean="0"/>
              <a:t>The</a:t>
            </a:r>
            <a:r>
              <a:rPr lang="en-US" baseline="0" dirty="0" smtClean="0"/>
              <a:t> sponsor is also known as the “Responsible Party”. Please note that there are two different types of sponsors – industry sponsors and sponsor-investigators.</a:t>
            </a:r>
            <a:endParaRPr lang="en-US" dirty="0" smtClean="0"/>
          </a:p>
        </p:txBody>
      </p:sp>
      <p:sp>
        <p:nvSpPr>
          <p:cNvPr id="4" name="Footer Placeholder 3"/>
          <p:cNvSpPr>
            <a:spLocks noGrp="1"/>
          </p:cNvSpPr>
          <p:nvPr>
            <p:ph type="ftr" sz="quarter" idx="10"/>
          </p:nvPr>
        </p:nvSpPr>
        <p:spPr/>
        <p:txBody>
          <a:bodyPr/>
          <a:lstStyle/>
          <a:p>
            <a:r>
              <a:rPr lang="en-US" smtClean="0"/>
              <a:t>Source: http://clinicaltrials.gov/ct2/about-site/history</a:t>
            </a:r>
            <a:endParaRPr lang="en-US"/>
          </a:p>
        </p:txBody>
      </p:sp>
    </p:spTree>
    <p:extLst>
      <p:ext uri="{BB962C8B-B14F-4D97-AF65-F5344CB8AC3E}">
        <p14:creationId xmlns:p14="http://schemas.microsoft.com/office/powerpoint/2010/main" val="2977296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eaLnBrk="1" hangingPunct="1">
              <a:spcBef>
                <a:spcPct val="0"/>
              </a:spcBef>
            </a:pPr>
            <a:r>
              <a:rPr lang="en-US" dirty="0" smtClean="0"/>
              <a:t>Please note that these are</a:t>
            </a:r>
            <a:r>
              <a:rPr lang="en-US" baseline="0" dirty="0" smtClean="0"/>
              <a:t> the potential consequences associated with not registering or reporting results for these types of studies.</a:t>
            </a:r>
            <a:endParaRPr lang="en-US" dirty="0" smtClean="0"/>
          </a:p>
        </p:txBody>
      </p:sp>
      <p:sp>
        <p:nvSpPr>
          <p:cNvPr id="4" name="Footer Placeholder 3"/>
          <p:cNvSpPr>
            <a:spLocks noGrp="1"/>
          </p:cNvSpPr>
          <p:nvPr>
            <p:ph type="ftr" sz="quarter" idx="10"/>
          </p:nvPr>
        </p:nvSpPr>
        <p:spPr/>
        <p:txBody>
          <a:bodyPr/>
          <a:lstStyle/>
          <a:p>
            <a:r>
              <a:rPr lang="en-US" smtClean="0"/>
              <a:t>Source: http://clinicaltrials.gov/ct2/about-site/history</a:t>
            </a:r>
            <a:endParaRPr lang="en-US"/>
          </a:p>
        </p:txBody>
      </p:sp>
    </p:spTree>
    <p:extLst>
      <p:ext uri="{BB962C8B-B14F-4D97-AF65-F5344CB8AC3E}">
        <p14:creationId xmlns:p14="http://schemas.microsoft.com/office/powerpoint/2010/main" val="29772965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1_Cover Slide">
    <p:spTree>
      <p:nvGrpSpPr>
        <p:cNvPr id="1" name=""/>
        <p:cNvGrpSpPr/>
        <p:nvPr/>
      </p:nvGrpSpPr>
      <p:grpSpPr>
        <a:xfrm>
          <a:off x="0" y="0"/>
          <a:ext cx="0" cy="0"/>
          <a:chOff x="0" y="0"/>
          <a:chExt cx="0" cy="0"/>
        </a:xfrm>
      </p:grpSpPr>
      <p:sp>
        <p:nvSpPr>
          <p:cNvPr id="10" name="Rectangle 9"/>
          <p:cNvSpPr/>
          <p:nvPr userDrawn="1"/>
        </p:nvSpPr>
        <p:spPr>
          <a:xfrm>
            <a:off x="0" y="5791200"/>
            <a:ext cx="9144000" cy="1066800"/>
          </a:xfrm>
          <a:prstGeom prst="rect">
            <a:avLst/>
          </a:prstGeom>
          <a:solidFill>
            <a:srgbClr val="122A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457200" y="1600200"/>
            <a:ext cx="82296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7" descr="EmoryHealthcare-rev.eps"/>
          <p:cNvPicPr>
            <a:picLocks noChangeAspect="1"/>
          </p:cNvPicPr>
          <p:nvPr userDrawn="1"/>
        </p:nvPicPr>
        <p:blipFill>
          <a:blip r:embed="rId2"/>
          <a:stretch>
            <a:fillRect/>
          </a:stretch>
        </p:blipFill>
        <p:spPr>
          <a:xfrm>
            <a:off x="7201073" y="5943600"/>
            <a:ext cx="1485727" cy="51456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B9D4F9-CDEB-4F81-944E-FCABA2581DEB}" type="slidenum">
              <a:rPr lang="en-US" smtClean="0"/>
              <a:pPr/>
              <a:t>‹#›</a:t>
            </a:fld>
            <a:endParaRPr lang="en-US"/>
          </a:p>
        </p:txBody>
      </p:sp>
      <p:sp>
        <p:nvSpPr>
          <p:cNvPr id="6" name="Rectangle 5"/>
          <p:cNvSpPr/>
          <p:nvPr userDrawn="1"/>
        </p:nvSpPr>
        <p:spPr>
          <a:xfrm>
            <a:off x="0" y="5791200"/>
            <a:ext cx="9144000" cy="1066800"/>
          </a:xfrm>
          <a:prstGeom prst="rect">
            <a:avLst/>
          </a:prstGeom>
          <a:solidFill>
            <a:srgbClr val="122A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EmoryHealthcare-rev.eps"/>
          <p:cNvPicPr>
            <a:picLocks noChangeAspect="1"/>
          </p:cNvPicPr>
          <p:nvPr userDrawn="1"/>
        </p:nvPicPr>
        <p:blipFill>
          <a:blip r:embed="rId2"/>
          <a:stretch>
            <a:fillRect/>
          </a:stretch>
        </p:blipFill>
        <p:spPr>
          <a:xfrm>
            <a:off x="7201073" y="5943600"/>
            <a:ext cx="1485727" cy="514569"/>
          </a:xfrm>
          <a:prstGeom prst="rect">
            <a:avLst/>
          </a:prstGeom>
        </p:spPr>
      </p:pic>
    </p:spTree>
    <p:extLst>
      <p:ext uri="{BB962C8B-B14F-4D97-AF65-F5344CB8AC3E}">
        <p14:creationId xmlns:p14="http://schemas.microsoft.com/office/powerpoint/2010/main" val="3601996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B9D4F9-CDEB-4F81-944E-FCABA2581DEB}" type="slidenum">
              <a:rPr lang="en-US" smtClean="0"/>
              <a:pPr/>
              <a:t>‹#›</a:t>
            </a:fld>
            <a:endParaRPr lang="en-US"/>
          </a:p>
        </p:txBody>
      </p:sp>
      <p:sp>
        <p:nvSpPr>
          <p:cNvPr id="5" name="Rectangle 4"/>
          <p:cNvSpPr/>
          <p:nvPr userDrawn="1"/>
        </p:nvSpPr>
        <p:spPr>
          <a:xfrm>
            <a:off x="0" y="5791200"/>
            <a:ext cx="9144000" cy="1066800"/>
          </a:xfrm>
          <a:prstGeom prst="rect">
            <a:avLst/>
          </a:prstGeom>
          <a:solidFill>
            <a:srgbClr val="122A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EmoryHealthcare-rev.eps"/>
          <p:cNvPicPr>
            <a:picLocks noChangeAspect="1"/>
          </p:cNvPicPr>
          <p:nvPr userDrawn="1"/>
        </p:nvPicPr>
        <p:blipFill>
          <a:blip r:embed="rId2"/>
          <a:stretch>
            <a:fillRect/>
          </a:stretch>
        </p:blipFill>
        <p:spPr>
          <a:xfrm>
            <a:off x="7201073" y="5943600"/>
            <a:ext cx="1485727" cy="514569"/>
          </a:xfrm>
          <a:prstGeom prst="rect">
            <a:avLst/>
          </a:prstGeom>
        </p:spPr>
      </p:pic>
    </p:spTree>
    <p:extLst>
      <p:ext uri="{BB962C8B-B14F-4D97-AF65-F5344CB8AC3E}">
        <p14:creationId xmlns:p14="http://schemas.microsoft.com/office/powerpoint/2010/main" val="3317425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B9D4F9-CDEB-4F81-944E-FCABA2581DEB}" type="slidenum">
              <a:rPr lang="en-US" smtClean="0"/>
              <a:pPr/>
              <a:t>‹#›</a:t>
            </a:fld>
            <a:endParaRPr lang="en-US"/>
          </a:p>
        </p:txBody>
      </p:sp>
      <p:sp>
        <p:nvSpPr>
          <p:cNvPr id="8" name="Rectangle 7"/>
          <p:cNvSpPr/>
          <p:nvPr userDrawn="1"/>
        </p:nvSpPr>
        <p:spPr>
          <a:xfrm>
            <a:off x="0" y="5791200"/>
            <a:ext cx="9144000" cy="1066800"/>
          </a:xfrm>
          <a:prstGeom prst="rect">
            <a:avLst/>
          </a:prstGeom>
          <a:solidFill>
            <a:srgbClr val="122A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EmoryHealthcare-rev.eps"/>
          <p:cNvPicPr>
            <a:picLocks noChangeAspect="1"/>
          </p:cNvPicPr>
          <p:nvPr userDrawn="1"/>
        </p:nvPicPr>
        <p:blipFill>
          <a:blip r:embed="rId2"/>
          <a:stretch>
            <a:fillRect/>
          </a:stretch>
        </p:blipFill>
        <p:spPr>
          <a:xfrm>
            <a:off x="7201073" y="5943600"/>
            <a:ext cx="1485727" cy="514569"/>
          </a:xfrm>
          <a:prstGeom prst="rect">
            <a:avLst/>
          </a:prstGeom>
        </p:spPr>
      </p:pic>
    </p:spTree>
    <p:extLst>
      <p:ext uri="{BB962C8B-B14F-4D97-AF65-F5344CB8AC3E}">
        <p14:creationId xmlns:p14="http://schemas.microsoft.com/office/powerpoint/2010/main" val="29119246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B9D4F9-CDEB-4F81-944E-FCABA2581DEB}" type="slidenum">
              <a:rPr lang="en-US" smtClean="0"/>
              <a:pPr/>
              <a:t>‹#›</a:t>
            </a:fld>
            <a:endParaRPr lang="en-US"/>
          </a:p>
        </p:txBody>
      </p:sp>
      <p:sp>
        <p:nvSpPr>
          <p:cNvPr id="8" name="Rectangle 7"/>
          <p:cNvSpPr/>
          <p:nvPr userDrawn="1"/>
        </p:nvSpPr>
        <p:spPr>
          <a:xfrm>
            <a:off x="0" y="5791200"/>
            <a:ext cx="9144000" cy="1066800"/>
          </a:xfrm>
          <a:prstGeom prst="rect">
            <a:avLst/>
          </a:prstGeom>
          <a:solidFill>
            <a:srgbClr val="122A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EmoryHealthcare-rev.eps"/>
          <p:cNvPicPr>
            <a:picLocks noChangeAspect="1"/>
          </p:cNvPicPr>
          <p:nvPr userDrawn="1"/>
        </p:nvPicPr>
        <p:blipFill>
          <a:blip r:embed="rId2"/>
          <a:stretch>
            <a:fillRect/>
          </a:stretch>
        </p:blipFill>
        <p:spPr>
          <a:xfrm>
            <a:off x="7201073" y="5943600"/>
            <a:ext cx="1485727" cy="514569"/>
          </a:xfrm>
          <a:prstGeom prst="rect">
            <a:avLst/>
          </a:prstGeom>
        </p:spPr>
      </p:pic>
    </p:spTree>
    <p:extLst>
      <p:ext uri="{BB962C8B-B14F-4D97-AF65-F5344CB8AC3E}">
        <p14:creationId xmlns:p14="http://schemas.microsoft.com/office/powerpoint/2010/main" val="4228737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B9D4F9-CDEB-4F81-944E-FCABA2581DEB}" type="slidenum">
              <a:rPr lang="en-US" smtClean="0"/>
              <a:pPr/>
              <a:t>‹#›</a:t>
            </a:fld>
            <a:endParaRPr lang="en-US"/>
          </a:p>
        </p:txBody>
      </p:sp>
      <p:sp>
        <p:nvSpPr>
          <p:cNvPr id="7" name="Rectangle 6"/>
          <p:cNvSpPr/>
          <p:nvPr userDrawn="1"/>
        </p:nvSpPr>
        <p:spPr>
          <a:xfrm>
            <a:off x="0" y="5791200"/>
            <a:ext cx="9144000" cy="1066800"/>
          </a:xfrm>
          <a:prstGeom prst="rect">
            <a:avLst/>
          </a:prstGeom>
          <a:solidFill>
            <a:srgbClr val="122A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EmoryHealthcare-rev.eps"/>
          <p:cNvPicPr>
            <a:picLocks noChangeAspect="1"/>
          </p:cNvPicPr>
          <p:nvPr userDrawn="1"/>
        </p:nvPicPr>
        <p:blipFill>
          <a:blip r:embed="rId2"/>
          <a:stretch>
            <a:fillRect/>
          </a:stretch>
        </p:blipFill>
        <p:spPr>
          <a:xfrm>
            <a:off x="7201073" y="5943600"/>
            <a:ext cx="1485727" cy="514569"/>
          </a:xfrm>
          <a:prstGeom prst="rect">
            <a:avLst/>
          </a:prstGeom>
        </p:spPr>
      </p:pic>
    </p:spTree>
    <p:extLst>
      <p:ext uri="{BB962C8B-B14F-4D97-AF65-F5344CB8AC3E}">
        <p14:creationId xmlns:p14="http://schemas.microsoft.com/office/powerpoint/2010/main" val="645318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B9D4F9-CDEB-4F81-944E-FCABA2581DEB}" type="slidenum">
              <a:rPr lang="en-US" smtClean="0"/>
              <a:pPr/>
              <a:t>‹#›</a:t>
            </a:fld>
            <a:endParaRPr lang="en-US"/>
          </a:p>
        </p:txBody>
      </p:sp>
      <p:sp>
        <p:nvSpPr>
          <p:cNvPr id="7" name="Rectangle 6"/>
          <p:cNvSpPr/>
          <p:nvPr userDrawn="1"/>
        </p:nvSpPr>
        <p:spPr>
          <a:xfrm>
            <a:off x="0" y="5791200"/>
            <a:ext cx="9144000" cy="1066800"/>
          </a:xfrm>
          <a:prstGeom prst="rect">
            <a:avLst/>
          </a:prstGeom>
          <a:solidFill>
            <a:srgbClr val="122A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EmoryHealthcare-rev.eps"/>
          <p:cNvPicPr>
            <a:picLocks noChangeAspect="1"/>
          </p:cNvPicPr>
          <p:nvPr userDrawn="1"/>
        </p:nvPicPr>
        <p:blipFill>
          <a:blip r:embed="rId2"/>
          <a:stretch>
            <a:fillRect/>
          </a:stretch>
        </p:blipFill>
        <p:spPr>
          <a:xfrm>
            <a:off x="7201073" y="5943600"/>
            <a:ext cx="1485727" cy="514569"/>
          </a:xfrm>
          <a:prstGeom prst="rect">
            <a:avLst/>
          </a:prstGeom>
        </p:spPr>
      </p:pic>
    </p:spTree>
    <p:extLst>
      <p:ext uri="{BB962C8B-B14F-4D97-AF65-F5344CB8AC3E}">
        <p14:creationId xmlns:p14="http://schemas.microsoft.com/office/powerpoint/2010/main" val="1707201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1_Title Slide">
    <p:spTree>
      <p:nvGrpSpPr>
        <p:cNvPr id="1" name=""/>
        <p:cNvGrpSpPr/>
        <p:nvPr/>
      </p:nvGrpSpPr>
      <p:grpSpPr>
        <a:xfrm>
          <a:off x="0" y="0"/>
          <a:ext cx="0" cy="0"/>
          <a:chOff x="0" y="0"/>
          <a:chExt cx="0" cy="0"/>
        </a:xfrm>
      </p:grpSpPr>
      <p:sp>
        <p:nvSpPr>
          <p:cNvPr id="14" name="Rectangle 13"/>
          <p:cNvSpPr/>
          <p:nvPr userDrawn="1"/>
        </p:nvSpPr>
        <p:spPr>
          <a:xfrm>
            <a:off x="0" y="5791200"/>
            <a:ext cx="9144000" cy="1066800"/>
          </a:xfrm>
          <a:prstGeom prst="rect">
            <a:avLst/>
          </a:prstGeom>
          <a:solidFill>
            <a:srgbClr val="122A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descr="EmoryHealthcare-rev.eps"/>
          <p:cNvPicPr>
            <a:picLocks noChangeAspect="1"/>
          </p:cNvPicPr>
          <p:nvPr userDrawn="1"/>
        </p:nvPicPr>
        <p:blipFill>
          <a:blip r:embed="rId2"/>
          <a:stretch>
            <a:fillRect/>
          </a:stretch>
        </p:blipFill>
        <p:spPr>
          <a:xfrm>
            <a:off x="7201073" y="5943600"/>
            <a:ext cx="1485727" cy="51456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1_Content Slide">
    <p:spTree>
      <p:nvGrpSpPr>
        <p:cNvPr id="1" name=""/>
        <p:cNvGrpSpPr/>
        <p:nvPr/>
      </p:nvGrpSpPr>
      <p:grpSpPr>
        <a:xfrm>
          <a:off x="0" y="0"/>
          <a:ext cx="0" cy="0"/>
          <a:chOff x="0" y="0"/>
          <a:chExt cx="0" cy="0"/>
        </a:xfrm>
      </p:grpSpPr>
      <p:sp>
        <p:nvSpPr>
          <p:cNvPr id="12" name="Rectangle 11"/>
          <p:cNvSpPr/>
          <p:nvPr userDrawn="1"/>
        </p:nvSpPr>
        <p:spPr>
          <a:xfrm>
            <a:off x="0" y="5791200"/>
            <a:ext cx="9144000" cy="1066800"/>
          </a:xfrm>
          <a:prstGeom prst="rect">
            <a:avLst/>
          </a:prstGeom>
          <a:solidFill>
            <a:srgbClr val="122A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EmoryHealthcare-rev.eps"/>
          <p:cNvPicPr>
            <a:picLocks noChangeAspect="1"/>
          </p:cNvPicPr>
          <p:nvPr userDrawn="1"/>
        </p:nvPicPr>
        <p:blipFill>
          <a:blip r:embed="rId2"/>
          <a:stretch>
            <a:fillRect/>
          </a:stretch>
        </p:blipFill>
        <p:spPr>
          <a:xfrm>
            <a:off x="7201073" y="5943600"/>
            <a:ext cx="1485727" cy="514569"/>
          </a:xfrm>
          <a:prstGeom prst="rect">
            <a:avLst/>
          </a:prstGeom>
        </p:spPr>
      </p:pic>
      <p:sp>
        <p:nvSpPr>
          <p:cNvPr id="6" name="Title 5"/>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0"/>
          </p:nvPr>
        </p:nvSpPr>
        <p:spPr>
          <a:xfrm>
            <a:off x="457200" y="1587500"/>
            <a:ext cx="8229600" cy="3873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B9D4F9-CDEB-4F81-944E-FCABA2581DEB}" type="slidenum">
              <a:rPr lang="en-US" smtClean="0"/>
              <a:pPr/>
              <a:t>‹#›</a:t>
            </a:fld>
            <a:endParaRPr lang="en-US"/>
          </a:p>
        </p:txBody>
      </p:sp>
      <p:sp>
        <p:nvSpPr>
          <p:cNvPr id="7" name="Rectangle 6"/>
          <p:cNvSpPr/>
          <p:nvPr userDrawn="1"/>
        </p:nvSpPr>
        <p:spPr>
          <a:xfrm>
            <a:off x="0" y="5791200"/>
            <a:ext cx="9144000" cy="1066800"/>
          </a:xfrm>
          <a:prstGeom prst="rect">
            <a:avLst/>
          </a:prstGeom>
          <a:solidFill>
            <a:srgbClr val="122A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EmoryHealthcare-rev.eps"/>
          <p:cNvPicPr>
            <a:picLocks noChangeAspect="1"/>
          </p:cNvPicPr>
          <p:nvPr userDrawn="1"/>
        </p:nvPicPr>
        <p:blipFill>
          <a:blip r:embed="rId2"/>
          <a:stretch>
            <a:fillRect/>
          </a:stretch>
        </p:blipFill>
        <p:spPr>
          <a:xfrm>
            <a:off x="7201073" y="5943600"/>
            <a:ext cx="1485727" cy="514569"/>
          </a:xfrm>
          <a:prstGeom prst="rect">
            <a:avLst/>
          </a:prstGeom>
        </p:spPr>
      </p:pic>
    </p:spTree>
    <p:extLst>
      <p:ext uri="{BB962C8B-B14F-4D97-AF65-F5344CB8AC3E}">
        <p14:creationId xmlns:p14="http://schemas.microsoft.com/office/powerpoint/2010/main" val="3122439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B9D4F9-CDEB-4F81-944E-FCABA2581DEB}" type="slidenum">
              <a:rPr lang="en-US" smtClean="0"/>
              <a:pPr/>
              <a:t>‹#›</a:t>
            </a:fld>
            <a:endParaRPr lang="en-US"/>
          </a:p>
        </p:txBody>
      </p:sp>
      <p:sp>
        <p:nvSpPr>
          <p:cNvPr id="7" name="Rectangle 6"/>
          <p:cNvSpPr/>
          <p:nvPr userDrawn="1"/>
        </p:nvSpPr>
        <p:spPr>
          <a:xfrm>
            <a:off x="0" y="5791200"/>
            <a:ext cx="9144000" cy="1066800"/>
          </a:xfrm>
          <a:prstGeom prst="rect">
            <a:avLst/>
          </a:prstGeom>
          <a:solidFill>
            <a:srgbClr val="122A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EmoryHealthcare-rev.eps"/>
          <p:cNvPicPr>
            <a:picLocks noChangeAspect="1"/>
          </p:cNvPicPr>
          <p:nvPr userDrawn="1"/>
        </p:nvPicPr>
        <p:blipFill>
          <a:blip r:embed="rId2"/>
          <a:stretch>
            <a:fillRect/>
          </a:stretch>
        </p:blipFill>
        <p:spPr>
          <a:xfrm>
            <a:off x="7201073" y="5943600"/>
            <a:ext cx="1485727" cy="514569"/>
          </a:xfrm>
          <a:prstGeom prst="rect">
            <a:avLst/>
          </a:prstGeom>
        </p:spPr>
      </p:pic>
    </p:spTree>
    <p:extLst>
      <p:ext uri="{BB962C8B-B14F-4D97-AF65-F5344CB8AC3E}">
        <p14:creationId xmlns:p14="http://schemas.microsoft.com/office/powerpoint/2010/main" val="1468433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B9D4F9-CDEB-4F81-944E-FCABA2581DEB}" type="slidenum">
              <a:rPr lang="en-US" smtClean="0"/>
              <a:pPr/>
              <a:t>‹#›</a:t>
            </a:fld>
            <a:endParaRPr lang="en-US"/>
          </a:p>
        </p:txBody>
      </p:sp>
      <p:sp>
        <p:nvSpPr>
          <p:cNvPr id="7" name="Rectangle 6"/>
          <p:cNvSpPr/>
          <p:nvPr userDrawn="1"/>
        </p:nvSpPr>
        <p:spPr>
          <a:xfrm>
            <a:off x="0" y="5791200"/>
            <a:ext cx="9144000" cy="1066800"/>
          </a:xfrm>
          <a:prstGeom prst="rect">
            <a:avLst/>
          </a:prstGeom>
          <a:solidFill>
            <a:srgbClr val="122A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EmoryHealthcare-rev.eps"/>
          <p:cNvPicPr>
            <a:picLocks noChangeAspect="1"/>
          </p:cNvPicPr>
          <p:nvPr userDrawn="1"/>
        </p:nvPicPr>
        <p:blipFill>
          <a:blip r:embed="rId2"/>
          <a:stretch>
            <a:fillRect/>
          </a:stretch>
        </p:blipFill>
        <p:spPr>
          <a:xfrm>
            <a:off x="7201073" y="5943600"/>
            <a:ext cx="1485727" cy="514569"/>
          </a:xfrm>
          <a:prstGeom prst="rect">
            <a:avLst/>
          </a:prstGeom>
        </p:spPr>
      </p:pic>
    </p:spTree>
    <p:extLst>
      <p:ext uri="{BB962C8B-B14F-4D97-AF65-F5344CB8AC3E}">
        <p14:creationId xmlns:p14="http://schemas.microsoft.com/office/powerpoint/2010/main" val="502068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B9D4F9-CDEB-4F81-944E-FCABA2581DEB}" type="slidenum">
              <a:rPr lang="en-US" smtClean="0"/>
              <a:pPr/>
              <a:t>‹#›</a:t>
            </a:fld>
            <a:endParaRPr lang="en-US"/>
          </a:p>
        </p:txBody>
      </p:sp>
      <p:sp>
        <p:nvSpPr>
          <p:cNvPr id="8" name="Rectangle 7"/>
          <p:cNvSpPr/>
          <p:nvPr userDrawn="1"/>
        </p:nvSpPr>
        <p:spPr>
          <a:xfrm>
            <a:off x="0" y="5791200"/>
            <a:ext cx="9144000" cy="1066800"/>
          </a:xfrm>
          <a:prstGeom prst="rect">
            <a:avLst/>
          </a:prstGeom>
          <a:solidFill>
            <a:srgbClr val="122A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EmoryHealthcare-rev.eps"/>
          <p:cNvPicPr>
            <a:picLocks noChangeAspect="1"/>
          </p:cNvPicPr>
          <p:nvPr userDrawn="1"/>
        </p:nvPicPr>
        <p:blipFill>
          <a:blip r:embed="rId2"/>
          <a:stretch>
            <a:fillRect/>
          </a:stretch>
        </p:blipFill>
        <p:spPr>
          <a:xfrm>
            <a:off x="7201073" y="5943600"/>
            <a:ext cx="1485727" cy="514569"/>
          </a:xfrm>
          <a:prstGeom prst="rect">
            <a:avLst/>
          </a:prstGeom>
        </p:spPr>
      </p:pic>
    </p:spTree>
    <p:extLst>
      <p:ext uri="{BB962C8B-B14F-4D97-AF65-F5344CB8AC3E}">
        <p14:creationId xmlns:p14="http://schemas.microsoft.com/office/powerpoint/2010/main" val="1239037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16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16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B9D4F9-CDEB-4F81-944E-FCABA2581DEB}" type="slidenum">
              <a:rPr lang="en-US" smtClean="0"/>
              <a:pPr/>
              <a:t>‹#›</a:t>
            </a:fld>
            <a:endParaRPr lang="en-US"/>
          </a:p>
        </p:txBody>
      </p:sp>
      <p:sp>
        <p:nvSpPr>
          <p:cNvPr id="10" name="Rectangle 9"/>
          <p:cNvSpPr/>
          <p:nvPr userDrawn="1"/>
        </p:nvSpPr>
        <p:spPr>
          <a:xfrm>
            <a:off x="0" y="5791200"/>
            <a:ext cx="9144000" cy="1066800"/>
          </a:xfrm>
          <a:prstGeom prst="rect">
            <a:avLst/>
          </a:prstGeom>
          <a:solidFill>
            <a:srgbClr val="122A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EmoryHealthcare-rev.eps"/>
          <p:cNvPicPr>
            <a:picLocks noChangeAspect="1"/>
          </p:cNvPicPr>
          <p:nvPr userDrawn="1"/>
        </p:nvPicPr>
        <p:blipFill>
          <a:blip r:embed="rId2"/>
          <a:stretch>
            <a:fillRect/>
          </a:stretch>
        </p:blipFill>
        <p:spPr>
          <a:xfrm>
            <a:off x="7201073" y="5943600"/>
            <a:ext cx="1485727" cy="514569"/>
          </a:xfrm>
          <a:prstGeom prst="rect">
            <a:avLst/>
          </a:prstGeom>
        </p:spPr>
      </p:pic>
    </p:spTree>
    <p:extLst>
      <p:ext uri="{BB962C8B-B14F-4D97-AF65-F5344CB8AC3E}">
        <p14:creationId xmlns:p14="http://schemas.microsoft.com/office/powerpoint/2010/main" val="29084294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1.emf"/><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C2C435-FC9B-1749-8573-C8F6A9AC0EA5}" type="slidenum">
              <a:rPr lang="en-US" smtClean="0"/>
              <a:pPr/>
              <a:t>‹#›</a:t>
            </a:fld>
            <a:endParaRPr lang="en-US"/>
          </a:p>
        </p:txBody>
      </p:sp>
      <p:sp>
        <p:nvSpPr>
          <p:cNvPr id="7" name="Rectangle 6"/>
          <p:cNvSpPr/>
          <p:nvPr userDrawn="1"/>
        </p:nvSpPr>
        <p:spPr>
          <a:xfrm>
            <a:off x="0" y="5791200"/>
            <a:ext cx="9144000" cy="1066800"/>
          </a:xfrm>
          <a:prstGeom prst="rect">
            <a:avLst/>
          </a:prstGeom>
          <a:solidFill>
            <a:srgbClr val="122A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EmoryHealthcare-rev.eps"/>
          <p:cNvPicPr>
            <a:picLocks noChangeAspect="1"/>
          </p:cNvPicPr>
          <p:nvPr userDrawn="1"/>
        </p:nvPicPr>
        <p:blipFill>
          <a:blip r:embed="rId6"/>
          <a:stretch>
            <a:fillRect/>
          </a:stretch>
        </p:blipFill>
        <p:spPr>
          <a:xfrm>
            <a:off x="7201073" y="5943600"/>
            <a:ext cx="1485727" cy="514569"/>
          </a:xfrm>
          <a:prstGeom prst="rect">
            <a:avLst/>
          </a:prstGeom>
        </p:spPr>
      </p:pic>
    </p:spTree>
  </p:cSld>
  <p:clrMap bg1="lt1" tx1="dk1" bg2="lt2" tx2="dk2" accent1="accent1" accent2="accent2" accent3="accent3" accent4="accent4" accent5="accent5" accent6="accent6" hlink="hlink" folHlink="folHlink"/>
  <p:sldLayoutIdLst>
    <p:sldLayoutId id="2147483656" r:id="rId1"/>
    <p:sldLayoutId id="2147483653" r:id="rId2"/>
    <p:sldLayoutId id="2147483663" r:id="rId3"/>
    <p:sldLayoutId id="2147483676" r:id="rId4"/>
  </p:sldLayoutIdLst>
  <p:hf sldNum="0" hdr="0" ftr="0" dt="0"/>
  <p:txStyles>
    <p:titleStyle>
      <a:lvl1pPr algn="ctr" defTabSz="457200" rtl="0" eaLnBrk="1" latinLnBrk="0" hangingPunct="1">
        <a:spcBef>
          <a:spcPct val="0"/>
        </a:spcBef>
        <a:buNone/>
        <a:defRPr sz="3600" b="1" i="0" kern="1200" cap="all">
          <a:solidFill>
            <a:srgbClr val="122A5D"/>
          </a:solidFill>
          <a:latin typeface="Century Gothic"/>
          <a:ea typeface="+mj-ea"/>
          <a:cs typeface="Century Gothic"/>
        </a:defRPr>
      </a:lvl1pPr>
    </p:titleStyle>
    <p:bodyStyle>
      <a:lvl1pPr marL="342900" indent="-342900" algn="l" defTabSz="457200" rtl="0" eaLnBrk="1" latinLnBrk="0" hangingPunct="1">
        <a:spcBef>
          <a:spcPct val="20000"/>
        </a:spcBef>
        <a:buFont typeface="Arial"/>
        <a:buChar char="•"/>
        <a:defRPr sz="2400" b="0" i="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400" b="0" i="0"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000" b="0" i="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1800" b="0" i="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1400" b="0" i="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B9D4F9-CDEB-4F81-944E-FCABA2581DEB}" type="slidenum">
              <a:rPr lang="en-US" smtClean="0"/>
              <a:pPr/>
              <a:t>‹#›</a:t>
            </a:fld>
            <a:endParaRPr lang="en-US"/>
          </a:p>
        </p:txBody>
      </p:sp>
      <p:sp>
        <p:nvSpPr>
          <p:cNvPr id="7" name="Rectangle 6"/>
          <p:cNvSpPr/>
          <p:nvPr userDrawn="1"/>
        </p:nvSpPr>
        <p:spPr>
          <a:xfrm>
            <a:off x="0" y="5791200"/>
            <a:ext cx="9144000" cy="1066800"/>
          </a:xfrm>
          <a:prstGeom prst="rect">
            <a:avLst/>
          </a:prstGeom>
          <a:solidFill>
            <a:srgbClr val="122A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EmoryHealthcare-rev.eps"/>
          <p:cNvPicPr>
            <a:picLocks noChangeAspect="1"/>
          </p:cNvPicPr>
          <p:nvPr userDrawn="1"/>
        </p:nvPicPr>
        <p:blipFill>
          <a:blip r:embed="rId13"/>
          <a:stretch>
            <a:fillRect/>
          </a:stretch>
        </p:blipFill>
        <p:spPr>
          <a:xfrm>
            <a:off x="7201073" y="5943600"/>
            <a:ext cx="1485727" cy="514569"/>
          </a:xfrm>
          <a:prstGeom prst="rect">
            <a:avLst/>
          </a:prstGeom>
        </p:spPr>
      </p:pic>
    </p:spTree>
    <p:extLst>
      <p:ext uri="{BB962C8B-B14F-4D97-AF65-F5344CB8AC3E}">
        <p14:creationId xmlns:p14="http://schemas.microsoft.com/office/powerpoint/2010/main" val="35882116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chart" Target="../charts/char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hyperlink" Target="http://www.clinicaltrials.gov/"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hyperlink" Target="http://clinicaltrials.gov/ct2/about-site/history" TargetMode="External"/><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hyperlink" Target="http://clinicaltrials.gov/ct2/manage-recs/fdaaa"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www.icmje.org/journals.html"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normAutofit/>
          </a:bodyPr>
          <a:lstStyle/>
          <a:p>
            <a:pPr algn="ctr">
              <a:defRPr/>
            </a:pPr>
            <a:r>
              <a:rPr lang="en-US" sz="4400" u="sng" cap="none" dirty="0" smtClean="0">
                <a:solidFill>
                  <a:srgbClr val="002060"/>
                </a:solidFill>
                <a:latin typeface="+mn-lt"/>
              </a:rPr>
              <a:t>Results Reporting in ClinicalTrials.gov</a:t>
            </a:r>
            <a:endParaRPr lang="en-US" sz="4400" u="sng" cap="none" dirty="0">
              <a:solidFill>
                <a:srgbClr val="002060"/>
              </a:solidFill>
              <a:latin typeface="+mn-lt"/>
            </a:endParaRPr>
          </a:p>
        </p:txBody>
      </p:sp>
      <p:sp>
        <p:nvSpPr>
          <p:cNvPr id="89091" name="Subtitle 8"/>
          <p:cNvSpPr>
            <a:spLocks noGrp="1"/>
          </p:cNvSpPr>
          <p:nvPr>
            <p:ph type="subTitle" idx="1"/>
          </p:nvPr>
        </p:nvSpPr>
        <p:spPr>
          <a:xfrm>
            <a:off x="1371600" y="4189864"/>
            <a:ext cx="6400800" cy="1448936"/>
          </a:xfrm>
        </p:spPr>
        <p:txBody>
          <a:bodyPr>
            <a:normAutofit fontScale="32500" lnSpcReduction="20000"/>
          </a:bodyPr>
          <a:lstStyle/>
          <a:p>
            <a:endParaRPr lang="en-US" sz="2800" dirty="0" smtClean="0">
              <a:solidFill>
                <a:srgbClr val="1F497D"/>
              </a:solidFill>
              <a:latin typeface="Arial" charset="0"/>
            </a:endParaRPr>
          </a:p>
          <a:p>
            <a:r>
              <a:rPr lang="en-US" sz="8000" dirty="0" smtClean="0">
                <a:solidFill>
                  <a:srgbClr val="002060"/>
                </a:solidFill>
              </a:rPr>
              <a:t>Nagzah Ali</a:t>
            </a:r>
          </a:p>
          <a:p>
            <a:endParaRPr lang="en-US" sz="8000" b="0" i="1" dirty="0">
              <a:solidFill>
                <a:srgbClr val="002060"/>
              </a:solidFill>
            </a:endParaRPr>
          </a:p>
          <a:p>
            <a:r>
              <a:rPr lang="en-US" sz="8000" dirty="0" smtClean="0">
                <a:solidFill>
                  <a:srgbClr val="002060"/>
                </a:solidFill>
              </a:rPr>
              <a:t>Carmine Santoianni</a:t>
            </a:r>
            <a:endParaRPr lang="en-US" sz="8000" b="0" dirty="0" smtClean="0">
              <a:solidFill>
                <a:srgbClr val="002060"/>
              </a:solidFill>
            </a:endParaRPr>
          </a:p>
          <a:p>
            <a:endParaRPr lang="en-US" dirty="0" smtClean="0">
              <a:latin typeface="Arial" charset="0"/>
            </a:endParaRPr>
          </a:p>
        </p:txBody>
      </p:sp>
      <p:sp>
        <p:nvSpPr>
          <p:cNvPr id="6" name="Title 7"/>
          <p:cNvSpPr txBox="1">
            <a:spLocks/>
          </p:cNvSpPr>
          <p:nvPr/>
        </p:nvSpPr>
        <p:spPr>
          <a:xfrm>
            <a:off x="838200" y="535911"/>
            <a:ext cx="7772400" cy="147002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600" b="1" i="0" kern="1200" cap="all">
                <a:solidFill>
                  <a:srgbClr val="122A5D"/>
                </a:solidFill>
                <a:latin typeface="+mj-lt"/>
                <a:ea typeface="+mj-ea"/>
                <a:cs typeface="Century Gothic"/>
              </a:defRPr>
            </a:lvl1pPr>
          </a:lstStyle>
          <a:p>
            <a:pPr>
              <a:defRPr/>
            </a:pPr>
            <a:r>
              <a:rPr lang="en-US" sz="4800" b="0" cap="none" dirty="0" smtClean="0">
                <a:solidFill>
                  <a:srgbClr val="002060"/>
                </a:solidFill>
                <a:latin typeface="+mn-lt"/>
              </a:rPr>
              <a:t>Office for Clinical Research (OCR)</a:t>
            </a:r>
            <a:endParaRPr lang="en-US" sz="4800" b="0" cap="none" dirty="0">
              <a:solidFill>
                <a:srgbClr val="002060"/>
              </a:solidFill>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43996" y="247425"/>
            <a:ext cx="6325497" cy="584775"/>
          </a:xfrm>
          <a:prstGeom prst="rect">
            <a:avLst/>
          </a:prstGeom>
          <a:noFill/>
        </p:spPr>
        <p:txBody>
          <a:bodyPr wrap="square" rtlCol="0">
            <a:spAutoFit/>
          </a:bodyPr>
          <a:lstStyle/>
          <a:p>
            <a:pPr algn="ctr"/>
            <a:r>
              <a:rPr lang="en-US" sz="3200" dirty="0" smtClean="0"/>
              <a:t>ClinicalTrials.gov “Problems”</a:t>
            </a:r>
            <a:endParaRPr lang="en-US" sz="3200" dirty="0"/>
          </a:p>
        </p:txBody>
      </p:sp>
      <p:sp>
        <p:nvSpPr>
          <p:cNvPr id="6" name="Content Placeholder 3"/>
          <p:cNvSpPr txBox="1">
            <a:spLocks/>
          </p:cNvSpPr>
          <p:nvPr/>
        </p:nvSpPr>
        <p:spPr>
          <a:xfrm>
            <a:off x="589802" y="1064525"/>
            <a:ext cx="7425701" cy="450376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b="0" i="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400" b="0" i="0"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000" b="0" i="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1800" b="0" i="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1400" b="0" i="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Font typeface="Arial"/>
              <a:buNone/>
            </a:pPr>
            <a:endParaRPr lang="en-US" dirty="0" smtClean="0"/>
          </a:p>
          <a:p>
            <a:pPr marL="457200" indent="-457200">
              <a:buFont typeface="+mj-lt"/>
              <a:buAutoNum type="arabicPeriod"/>
            </a:pPr>
            <a:endParaRPr lang="en-US" dirty="0" smtClean="0"/>
          </a:p>
          <a:p>
            <a:pPr marL="457200" indent="-457200">
              <a:buFont typeface="+mj-lt"/>
              <a:buAutoNum type="arabicPeriod"/>
            </a:pPr>
            <a:endParaRPr lang="en-US" dirty="0"/>
          </a:p>
        </p:txBody>
      </p:sp>
      <p:sp>
        <p:nvSpPr>
          <p:cNvPr id="8" name="TextBox 7"/>
          <p:cNvSpPr txBox="1"/>
          <p:nvPr/>
        </p:nvSpPr>
        <p:spPr>
          <a:xfrm>
            <a:off x="4863402" y="1064817"/>
            <a:ext cx="3802373" cy="3539430"/>
          </a:xfrm>
          <a:prstGeom prst="rect">
            <a:avLst/>
          </a:prstGeom>
          <a:noFill/>
        </p:spPr>
        <p:txBody>
          <a:bodyPr wrap="square" rtlCol="0">
            <a:spAutoFit/>
          </a:bodyPr>
          <a:lstStyle/>
          <a:p>
            <a:r>
              <a:rPr lang="en-US" sz="1600" dirty="0" smtClean="0"/>
              <a:t>A study record can have multiple “problems.”</a:t>
            </a:r>
          </a:p>
          <a:p>
            <a:endParaRPr lang="en-US" sz="1600" dirty="0"/>
          </a:p>
          <a:p>
            <a:pPr marL="742950" lvl="1" indent="-285750">
              <a:buFont typeface="Arial" panose="020B0604020202020204" pitchFamily="34" charset="0"/>
              <a:buChar char="•"/>
            </a:pPr>
            <a:r>
              <a:rPr lang="en-US" sz="1600" dirty="0" smtClean="0"/>
              <a:t>Auto-generated by the system based on previously entered information (e.g., completion date, study start date, etc.)</a:t>
            </a:r>
          </a:p>
          <a:p>
            <a:pPr marL="742950" lvl="1" indent="-285750">
              <a:buFont typeface="Arial" panose="020B0604020202020204" pitchFamily="34" charset="0"/>
              <a:buChar char="•"/>
            </a:pPr>
            <a:r>
              <a:rPr lang="en-US" sz="1600" dirty="0" smtClean="0"/>
              <a:t>ClinicalTrials.gov Quality Assurance review comments by NIH staff can also generate “problems” for discrepancies/inconsistencies in the study record that require clarification</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225" y="4922186"/>
            <a:ext cx="7829550" cy="86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802" y="1064817"/>
            <a:ext cx="3371850" cy="3467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64098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cap="none" dirty="0" smtClean="0">
                <a:solidFill>
                  <a:prstClr val="black"/>
                </a:solidFill>
                <a:latin typeface="Calibri"/>
              </a:rPr>
              <a:t>Types of “Problems”</a:t>
            </a:r>
            <a:endParaRPr lang="en-US" dirty="0"/>
          </a:p>
        </p:txBody>
      </p:sp>
      <p:graphicFrame>
        <p:nvGraphicFramePr>
          <p:cNvPr id="4" name="Content Placeholder 3"/>
          <p:cNvGraphicFramePr>
            <a:graphicFrameLocks noGrp="1"/>
          </p:cNvGraphicFramePr>
          <p:nvPr>
            <p:ph sz="quarter" idx="10"/>
          </p:nvPr>
        </p:nvGraphicFramePr>
        <p:xfrm>
          <a:off x="457200" y="1587500"/>
          <a:ext cx="8229600" cy="38735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189454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0800"/>
            <a:ext cx="8229600" cy="626114"/>
          </a:xfrm>
        </p:spPr>
        <p:txBody>
          <a:bodyPr>
            <a:normAutofit/>
          </a:bodyPr>
          <a:lstStyle/>
          <a:p>
            <a:pPr lvl="0">
              <a:spcBef>
                <a:spcPts val="0"/>
              </a:spcBef>
            </a:pPr>
            <a:r>
              <a:rPr lang="en-US" sz="3200" b="0" cap="none" dirty="0">
                <a:solidFill>
                  <a:prstClr val="black"/>
                </a:solidFill>
                <a:latin typeface="Calibri"/>
                <a:ea typeface="+mn-ea"/>
                <a:cs typeface="+mn-cs"/>
              </a:rPr>
              <a:t>Continued </a:t>
            </a:r>
            <a:r>
              <a:rPr lang="en-US" sz="3200" b="0" cap="none" dirty="0" smtClean="0">
                <a:solidFill>
                  <a:prstClr val="black"/>
                </a:solidFill>
                <a:latin typeface="Calibri"/>
                <a:ea typeface="+mn-ea"/>
                <a:cs typeface="+mn-cs"/>
              </a:rPr>
              <a:t>Background</a:t>
            </a:r>
            <a:endParaRPr lang="en-US" sz="3200" dirty="0"/>
          </a:p>
        </p:txBody>
      </p:sp>
      <p:pic>
        <p:nvPicPr>
          <p:cNvPr id="3074" name="Picture 2"/>
          <p:cNvPicPr>
            <a:picLocks noGrp="1" noChangeAspect="1" noChangeArrowheads="1"/>
          </p:cNvPicPr>
          <p:nvPr>
            <p:ph sz="quarter" idx="10"/>
          </p:nvPr>
        </p:nvPicPr>
        <p:blipFill>
          <a:blip r:embed="rId3">
            <a:extLst>
              <a:ext uri="{28A0092B-C50C-407E-A947-70E740481C1C}">
                <a14:useLocalDpi xmlns:a14="http://schemas.microsoft.com/office/drawing/2010/main" val="0"/>
              </a:ext>
            </a:extLst>
          </a:blip>
          <a:srcRect/>
          <a:stretch>
            <a:fillRect/>
          </a:stretch>
        </p:blipFill>
        <p:spPr bwMode="auto">
          <a:xfrm>
            <a:off x="413378" y="1041912"/>
            <a:ext cx="8317244" cy="4458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91422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cap="none" dirty="0" smtClean="0">
                <a:solidFill>
                  <a:schemeClr val="tx2"/>
                </a:solidFill>
                <a:latin typeface="+mn-lt"/>
              </a:rPr>
              <a:t>Aim Statement</a:t>
            </a:r>
            <a:endParaRPr lang="en-US" b="0" cap="none" dirty="0">
              <a:solidFill>
                <a:schemeClr val="tx2"/>
              </a:solidFill>
              <a:latin typeface="+mn-lt"/>
            </a:endParaRPr>
          </a:p>
        </p:txBody>
      </p:sp>
      <p:sp>
        <p:nvSpPr>
          <p:cNvPr id="3" name="Content Placeholder 2"/>
          <p:cNvSpPr>
            <a:spLocks noGrp="1"/>
          </p:cNvSpPr>
          <p:nvPr>
            <p:ph sz="quarter" idx="10"/>
          </p:nvPr>
        </p:nvSpPr>
        <p:spPr/>
        <p:txBody>
          <a:bodyPr/>
          <a:lstStyle/>
          <a:p>
            <a:pPr marL="0" indent="0">
              <a:buNone/>
            </a:pPr>
            <a:r>
              <a:rPr lang="en-US" dirty="0">
                <a:latin typeface="+mn-lt"/>
              </a:rPr>
              <a:t>Prevent 95 % of study records in ClinicalTrials.gov </a:t>
            </a:r>
            <a:r>
              <a:rPr lang="en-US" dirty="0" smtClean="0">
                <a:latin typeface="+mn-lt"/>
              </a:rPr>
              <a:t>from FDAAA </a:t>
            </a:r>
            <a:r>
              <a:rPr lang="en-US" dirty="0">
                <a:latin typeface="+mn-lt"/>
              </a:rPr>
              <a:t>late results </a:t>
            </a:r>
            <a:r>
              <a:rPr lang="en-US" dirty="0" smtClean="0">
                <a:latin typeface="+mn-lt"/>
              </a:rPr>
              <a:t>registration beginning </a:t>
            </a:r>
            <a:r>
              <a:rPr lang="en-US" dirty="0">
                <a:latin typeface="+mn-lt"/>
              </a:rPr>
              <a:t>October 1</a:t>
            </a:r>
            <a:r>
              <a:rPr lang="en-US" baseline="30000" dirty="0">
                <a:latin typeface="+mn-lt"/>
              </a:rPr>
              <a:t>st</a:t>
            </a:r>
            <a:r>
              <a:rPr lang="en-US" dirty="0">
                <a:latin typeface="+mn-lt"/>
              </a:rPr>
              <a:t>, </a:t>
            </a:r>
            <a:r>
              <a:rPr lang="en-US" dirty="0" smtClean="0">
                <a:latin typeface="+mn-lt"/>
              </a:rPr>
              <a:t>2014 through August 1</a:t>
            </a:r>
            <a:r>
              <a:rPr lang="en-US" baseline="30000" dirty="0" smtClean="0">
                <a:latin typeface="+mn-lt"/>
              </a:rPr>
              <a:t>st</a:t>
            </a:r>
            <a:r>
              <a:rPr lang="en-US" dirty="0" smtClean="0">
                <a:latin typeface="+mn-lt"/>
              </a:rPr>
              <a:t>, 2015. </a:t>
            </a:r>
            <a:endParaRPr lang="en-US" dirty="0">
              <a:latin typeface="+mn-lt"/>
            </a:endParaRPr>
          </a:p>
        </p:txBody>
      </p:sp>
    </p:spTree>
    <p:extLst>
      <p:ext uri="{BB962C8B-B14F-4D97-AF65-F5344CB8AC3E}">
        <p14:creationId xmlns:p14="http://schemas.microsoft.com/office/powerpoint/2010/main" val="17603311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761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41530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170"/>
            <a:ext cx="8229600" cy="626114"/>
          </a:xfrm>
        </p:spPr>
        <p:txBody>
          <a:bodyPr>
            <a:normAutofit/>
          </a:bodyPr>
          <a:lstStyle/>
          <a:p>
            <a:pPr lvl="0">
              <a:spcBef>
                <a:spcPts val="0"/>
              </a:spcBef>
            </a:pPr>
            <a:r>
              <a:rPr lang="en-US" sz="3200" b="0" cap="none" dirty="0" smtClean="0">
                <a:solidFill>
                  <a:prstClr val="black"/>
                </a:solidFill>
                <a:latin typeface="Calibri"/>
                <a:ea typeface="+mn-ea"/>
                <a:cs typeface="+mn-cs"/>
              </a:rPr>
              <a:t>Process Mapping for Results Reporting</a:t>
            </a:r>
            <a:endParaRPr lang="en-US" sz="2800" dirty="0"/>
          </a:p>
        </p:txBody>
      </p:sp>
      <p:sp>
        <p:nvSpPr>
          <p:cNvPr id="4" name="Content Placeholder 3"/>
          <p:cNvSpPr>
            <a:spLocks noGrp="1"/>
          </p:cNvSpPr>
          <p:nvPr>
            <p:ph sz="quarter" idx="10"/>
          </p:nvPr>
        </p:nvSpPr>
        <p:spPr>
          <a:xfrm>
            <a:off x="457200" y="1064525"/>
            <a:ext cx="8229600" cy="4503761"/>
          </a:xfrm>
        </p:spPr>
        <p:txBody>
          <a:bodyPr>
            <a:normAutofit/>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457200" indent="-457200">
              <a:buFont typeface="+mj-lt"/>
              <a:buAutoNum type="arabicPeriod"/>
            </a:pPr>
            <a:endParaRPr lang="en-US"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74720"/>
            <a:ext cx="9143999" cy="2297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96071"/>
            <a:ext cx="9143999" cy="2031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835668" y="1096071"/>
            <a:ext cx="2589087" cy="400110"/>
          </a:xfrm>
          <a:prstGeom prst="rect">
            <a:avLst/>
          </a:prstGeom>
          <a:noFill/>
        </p:spPr>
        <p:txBody>
          <a:bodyPr wrap="square" rtlCol="0">
            <a:spAutoFit/>
          </a:bodyPr>
          <a:lstStyle/>
          <a:p>
            <a:pPr algn="ctr"/>
            <a:r>
              <a:rPr lang="en-US" sz="2000" dirty="0" smtClean="0"/>
              <a:t>Old Process</a:t>
            </a:r>
            <a:endParaRPr lang="en-US" sz="2000" dirty="0"/>
          </a:p>
        </p:txBody>
      </p:sp>
      <p:sp>
        <p:nvSpPr>
          <p:cNvPr id="7" name="TextBox 6"/>
          <p:cNvSpPr txBox="1"/>
          <p:nvPr/>
        </p:nvSpPr>
        <p:spPr>
          <a:xfrm>
            <a:off x="3380198" y="3127401"/>
            <a:ext cx="2383604" cy="400110"/>
          </a:xfrm>
          <a:prstGeom prst="rect">
            <a:avLst/>
          </a:prstGeom>
          <a:noFill/>
        </p:spPr>
        <p:txBody>
          <a:bodyPr wrap="square" rtlCol="0">
            <a:spAutoFit/>
          </a:bodyPr>
          <a:lstStyle/>
          <a:p>
            <a:r>
              <a:rPr lang="en-US" sz="2000" dirty="0" smtClean="0"/>
              <a:t>New Process</a:t>
            </a:r>
            <a:endParaRPr lang="en-US" sz="2000" dirty="0"/>
          </a:p>
        </p:txBody>
      </p:sp>
    </p:spTree>
    <p:extLst>
      <p:ext uri="{BB962C8B-B14F-4D97-AF65-F5344CB8AC3E}">
        <p14:creationId xmlns:p14="http://schemas.microsoft.com/office/powerpoint/2010/main" val="27557621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4935"/>
            <a:ext cx="8229600" cy="739739"/>
          </a:xfrm>
        </p:spPr>
        <p:txBody>
          <a:bodyPr>
            <a:normAutofit/>
          </a:bodyPr>
          <a:lstStyle/>
          <a:p>
            <a:r>
              <a:rPr lang="en-US" sz="3200" b="0" cap="none" dirty="0" smtClean="0">
                <a:solidFill>
                  <a:prstClr val="black"/>
                </a:solidFill>
                <a:latin typeface="Calibri"/>
              </a:rPr>
              <a:t>Study Record Status in ClinicalTrials.gov*</a:t>
            </a:r>
            <a:endParaRPr lang="en-US" sz="3200" dirty="0">
              <a:latin typeface="+mj-lt"/>
            </a:endParaRPr>
          </a:p>
        </p:txBody>
      </p:sp>
      <p:pic>
        <p:nvPicPr>
          <p:cNvPr id="9218" name="Picture 2"/>
          <p:cNvPicPr>
            <a:picLocks noGrp="1" noChangeAspect="1" noChangeArrowheads="1"/>
          </p:cNvPicPr>
          <p:nvPr>
            <p:ph sz="quarter" idx="10"/>
          </p:nvPr>
        </p:nvPicPr>
        <p:blipFill>
          <a:blip r:embed="rId3">
            <a:extLst>
              <a:ext uri="{28A0092B-C50C-407E-A947-70E740481C1C}">
                <a14:useLocalDpi xmlns:a14="http://schemas.microsoft.com/office/drawing/2010/main" val="0"/>
              </a:ext>
            </a:extLst>
          </a:blip>
          <a:srcRect/>
          <a:stretch>
            <a:fillRect/>
          </a:stretch>
        </p:blipFill>
        <p:spPr bwMode="auto">
          <a:xfrm>
            <a:off x="1353796" y="1070319"/>
            <a:ext cx="6436409" cy="4390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10531" y="5481097"/>
            <a:ext cx="3908809" cy="276999"/>
          </a:xfrm>
          <a:prstGeom prst="rect">
            <a:avLst/>
          </a:prstGeom>
          <a:noFill/>
        </p:spPr>
        <p:txBody>
          <a:bodyPr wrap="square" rtlCol="0">
            <a:spAutoFit/>
          </a:bodyPr>
          <a:lstStyle/>
          <a:p>
            <a:r>
              <a:rPr lang="en-US" sz="1200" i="1" dirty="0" smtClean="0"/>
              <a:t>*As of September 1, 2014</a:t>
            </a:r>
            <a:endParaRPr lang="en-US" sz="1200" i="1" dirty="0"/>
          </a:p>
        </p:txBody>
      </p:sp>
    </p:spTree>
    <p:extLst>
      <p:ext uri="{BB962C8B-B14F-4D97-AF65-F5344CB8AC3E}">
        <p14:creationId xmlns:p14="http://schemas.microsoft.com/office/powerpoint/2010/main" val="9538317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3330135073"/>
              </p:ext>
            </p:extLst>
          </p:nvPr>
        </p:nvGraphicFramePr>
        <p:xfrm>
          <a:off x="70338" y="271305"/>
          <a:ext cx="8693624" cy="55584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p:cNvGraphicFramePr>
            <a:graphicFrameLocks/>
          </p:cNvGraphicFramePr>
          <p:nvPr>
            <p:extLst>
              <p:ext uri="{D42A27DB-BD31-4B8C-83A1-F6EECF244321}">
                <p14:modId xmlns:p14="http://schemas.microsoft.com/office/powerpoint/2010/main" val="825363628"/>
              </p:ext>
            </p:extLst>
          </p:nvPr>
        </p:nvGraphicFramePr>
        <p:xfrm>
          <a:off x="70338" y="1249449"/>
          <a:ext cx="9143999" cy="459209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449023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074"/>
            <a:ext cx="8229600" cy="639762"/>
          </a:xfrm>
        </p:spPr>
        <p:txBody>
          <a:bodyPr>
            <a:normAutofit fontScale="90000"/>
          </a:bodyPr>
          <a:lstStyle/>
          <a:p>
            <a:r>
              <a:rPr lang="en-US" b="0" cap="none" dirty="0" smtClean="0">
                <a:solidFill>
                  <a:schemeClr val="tx2"/>
                </a:solidFill>
                <a:latin typeface="Calibri"/>
              </a:rPr>
              <a:t>Test of Change #1</a:t>
            </a:r>
            <a:endParaRPr lang="en-US" dirty="0">
              <a:solidFill>
                <a:schemeClr val="tx2"/>
              </a:solidFill>
            </a:endParaRPr>
          </a:p>
        </p:txBody>
      </p:sp>
      <p:graphicFrame>
        <p:nvGraphicFramePr>
          <p:cNvPr id="5" name="Content Placeholder 4"/>
          <p:cNvGraphicFramePr>
            <a:graphicFrameLocks noGrp="1"/>
          </p:cNvGraphicFramePr>
          <p:nvPr>
            <p:ph sz="quarter" idx="10"/>
            <p:extLst>
              <p:ext uri="{D42A27DB-BD31-4B8C-83A1-F6EECF244321}">
                <p14:modId xmlns:p14="http://schemas.microsoft.com/office/powerpoint/2010/main" val="4097247924"/>
              </p:ext>
            </p:extLst>
          </p:nvPr>
        </p:nvGraphicFramePr>
        <p:xfrm>
          <a:off x="457200" y="1664413"/>
          <a:ext cx="8229600" cy="2438891"/>
        </p:xfrm>
        <a:graphic>
          <a:graphicData uri="http://schemas.openxmlformats.org/drawingml/2006/table">
            <a:tbl>
              <a:tblPr firstRow="1" bandRow="1">
                <a:tableStyleId>{69012ECD-51FC-41F1-AA8D-1B2483CD663E}</a:tableStyleId>
              </a:tblPr>
              <a:tblGrid>
                <a:gridCol w="4114800"/>
                <a:gridCol w="4114800"/>
              </a:tblGrid>
              <a:tr h="701531">
                <a:tc>
                  <a:txBody>
                    <a:bodyPr/>
                    <a:lstStyle/>
                    <a:p>
                      <a:pPr algn="ctr"/>
                      <a:r>
                        <a:rPr lang="en-US" dirty="0" smtClean="0"/>
                        <a:t>TEST OF CHANGE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LESSON(S)</a:t>
                      </a:r>
                      <a:r>
                        <a:rPr lang="en-US" baseline="0" dirty="0" smtClean="0"/>
                        <a:t> LEARNED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30703">
                <a:tc>
                  <a:txBody>
                    <a:bodyPr/>
                    <a:lstStyle/>
                    <a:p>
                      <a:pPr marL="0" lvl="0" indent="0">
                        <a:buFont typeface="+mj-lt"/>
                        <a:buNone/>
                      </a:pPr>
                      <a:r>
                        <a:rPr lang="en-US" dirty="0" smtClean="0"/>
                        <a:t>Email to</a:t>
                      </a:r>
                      <a:r>
                        <a:rPr lang="en-US" baseline="0" dirty="0" smtClean="0"/>
                        <a:t> PI asking for working manuscripts/publications for results reporting prior to study showing up as a late result “problem”</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dirty="0" smtClean="0"/>
                        <a:t>PIs</a:t>
                      </a:r>
                      <a:r>
                        <a:rPr lang="en-US" baseline="0" dirty="0" smtClean="0"/>
                        <a:t>/study teams are busy/unresponsive</a:t>
                      </a:r>
                    </a:p>
                    <a:p>
                      <a:pPr marL="285750" indent="-285750">
                        <a:buFont typeface="Arial" panose="020B0604020202020204" pitchFamily="34" charset="0"/>
                        <a:buChar char="•"/>
                      </a:pPr>
                      <a:r>
                        <a:rPr lang="en-US" baseline="0" dirty="0" smtClean="0"/>
                        <a:t>Publication/manuscript contains information that is not compiled in the same manner required by ClinicalTrials.gov system for reporting</a:t>
                      </a:r>
                    </a:p>
                    <a:p>
                      <a:pPr marL="285750" indent="-285750">
                        <a:buFont typeface="Arial" panose="020B0604020202020204" pitchFamily="34" charset="0"/>
                        <a:buChar char="•"/>
                      </a:pPr>
                      <a:endParaRPr lang="en-US" baseline="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262038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251"/>
            <a:ext cx="8229600" cy="478503"/>
          </a:xfrm>
        </p:spPr>
        <p:txBody>
          <a:bodyPr>
            <a:normAutofit fontScale="90000"/>
          </a:bodyPr>
          <a:lstStyle/>
          <a:p>
            <a:r>
              <a:rPr lang="en-US" b="0" cap="none" dirty="0" smtClean="0">
                <a:solidFill>
                  <a:prstClr val="black"/>
                </a:solidFill>
                <a:latin typeface="Calibri"/>
              </a:rPr>
              <a:t>Email Template</a:t>
            </a:r>
            <a:endParaRPr lang="en-US" dirty="0"/>
          </a:p>
        </p:txBody>
      </p:sp>
      <p:pic>
        <p:nvPicPr>
          <p:cNvPr id="7" name="Picture 3"/>
          <p:cNvPicPr>
            <a:picLocks noGrp="1" noChangeAspect="1" noChangeArrowheads="1"/>
          </p:cNvPicPr>
          <p:nvPr>
            <p:ph sz="quarter" idx="10"/>
          </p:nvPr>
        </p:nvPicPr>
        <p:blipFill>
          <a:blip r:embed="rId3">
            <a:extLst>
              <a:ext uri="{28A0092B-C50C-407E-A947-70E740481C1C}">
                <a14:useLocalDpi xmlns:a14="http://schemas.microsoft.com/office/drawing/2010/main" val="0"/>
              </a:ext>
            </a:extLst>
          </a:blip>
          <a:srcRect/>
          <a:stretch>
            <a:fillRect/>
          </a:stretch>
        </p:blipFill>
        <p:spPr bwMode="auto">
          <a:xfrm>
            <a:off x="2486346" y="688369"/>
            <a:ext cx="4171308" cy="5065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52589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467"/>
            <a:ext cx="8229600" cy="616450"/>
          </a:xfrm>
        </p:spPr>
        <p:txBody>
          <a:bodyPr>
            <a:normAutofit/>
          </a:bodyPr>
          <a:lstStyle/>
          <a:p>
            <a:r>
              <a:rPr lang="en-US" sz="3200" b="0" cap="none" dirty="0" smtClean="0">
                <a:solidFill>
                  <a:prstClr val="black"/>
                </a:solidFill>
                <a:latin typeface="Calibri"/>
                <a:cs typeface="+mj-cs"/>
              </a:rPr>
              <a:t>Team List and Acknowledgments </a:t>
            </a:r>
            <a:endParaRPr lang="en-US" sz="3200" dirty="0"/>
          </a:p>
        </p:txBody>
      </p:sp>
      <p:sp>
        <p:nvSpPr>
          <p:cNvPr id="3" name="Content Placeholder 2"/>
          <p:cNvSpPr>
            <a:spLocks noGrp="1"/>
          </p:cNvSpPr>
          <p:nvPr>
            <p:ph sz="quarter" idx="10"/>
          </p:nvPr>
        </p:nvSpPr>
        <p:spPr>
          <a:xfrm>
            <a:off x="457200" y="1587500"/>
            <a:ext cx="8229600" cy="3683143"/>
          </a:xfrm>
        </p:spPr>
        <p:txBody>
          <a:bodyPr numCol="2">
            <a:normAutofit/>
          </a:bodyPr>
          <a:lstStyle/>
          <a:p>
            <a:pPr marL="0" indent="0">
              <a:buNone/>
            </a:pPr>
            <a:r>
              <a:rPr lang="en-US" sz="2000" b="1" u="sng" dirty="0" smtClean="0">
                <a:latin typeface="+mn-lt"/>
              </a:rPr>
              <a:t>Team: </a:t>
            </a:r>
          </a:p>
          <a:p>
            <a:pPr marL="0" indent="0">
              <a:buNone/>
            </a:pPr>
            <a:r>
              <a:rPr lang="en-US" sz="2000" dirty="0" smtClean="0">
                <a:latin typeface="+mn-lt"/>
              </a:rPr>
              <a:t>Nagzah </a:t>
            </a:r>
            <a:r>
              <a:rPr lang="en-US" sz="2000" dirty="0">
                <a:latin typeface="+mn-lt"/>
              </a:rPr>
              <a:t>Ali</a:t>
            </a:r>
          </a:p>
          <a:p>
            <a:pPr marL="0" indent="0">
              <a:buNone/>
            </a:pPr>
            <a:r>
              <a:rPr lang="en-US" sz="2000" dirty="0">
                <a:latin typeface="+mn-lt"/>
              </a:rPr>
              <a:t>Carmine </a:t>
            </a:r>
            <a:r>
              <a:rPr lang="en-US" sz="2000" dirty="0" smtClean="0">
                <a:latin typeface="+mn-lt"/>
              </a:rPr>
              <a:t>Santoianni</a:t>
            </a:r>
          </a:p>
          <a:p>
            <a:pPr marL="0" indent="0">
              <a:buNone/>
            </a:pPr>
            <a:endParaRPr lang="en-US" sz="2000" dirty="0" smtClean="0">
              <a:latin typeface="+mn-lt"/>
            </a:endParaRPr>
          </a:p>
          <a:p>
            <a:pPr marL="0" indent="0">
              <a:buNone/>
            </a:pPr>
            <a:endParaRPr lang="en-US" sz="2000" dirty="0">
              <a:latin typeface="+mn-lt"/>
            </a:endParaRPr>
          </a:p>
          <a:p>
            <a:pPr marL="0" indent="0">
              <a:buNone/>
            </a:pPr>
            <a:endParaRPr lang="en-US" sz="2000" dirty="0" smtClean="0">
              <a:latin typeface="+mn-lt"/>
            </a:endParaRPr>
          </a:p>
          <a:p>
            <a:pPr marL="0" indent="0">
              <a:buNone/>
            </a:pPr>
            <a:endParaRPr lang="en-US" sz="2000" dirty="0" smtClean="0">
              <a:latin typeface="+mn-lt"/>
            </a:endParaRPr>
          </a:p>
          <a:p>
            <a:pPr marL="0" indent="0">
              <a:buNone/>
            </a:pPr>
            <a:endParaRPr lang="en-US" sz="2000" dirty="0" smtClean="0">
              <a:latin typeface="+mn-lt"/>
            </a:endParaRPr>
          </a:p>
          <a:p>
            <a:pPr marL="0" indent="0">
              <a:buNone/>
            </a:pPr>
            <a:endParaRPr lang="en-US" sz="2000" dirty="0" smtClean="0">
              <a:latin typeface="+mn-lt"/>
            </a:endParaRPr>
          </a:p>
          <a:p>
            <a:pPr marL="0" indent="0">
              <a:buNone/>
            </a:pPr>
            <a:r>
              <a:rPr lang="en-US" sz="2000" b="1" u="sng" dirty="0" smtClean="0">
                <a:latin typeface="+mn-lt"/>
              </a:rPr>
              <a:t>Acknowledgments:</a:t>
            </a:r>
          </a:p>
          <a:p>
            <a:pPr marL="0" indent="0">
              <a:buNone/>
            </a:pPr>
            <a:r>
              <a:rPr lang="en-US" sz="2000" dirty="0" smtClean="0">
                <a:latin typeface="+mn-lt"/>
              </a:rPr>
              <a:t>Jennifer Prozonic</a:t>
            </a:r>
          </a:p>
          <a:p>
            <a:pPr marL="0" indent="0">
              <a:buNone/>
            </a:pPr>
            <a:r>
              <a:rPr lang="en-US" sz="2000" dirty="0" smtClean="0">
                <a:latin typeface="+mn-lt"/>
              </a:rPr>
              <a:t>Andrena Lawrence</a:t>
            </a:r>
            <a:endParaRPr lang="en-US" sz="2000" dirty="0">
              <a:latin typeface="+mn-lt"/>
            </a:endParaRPr>
          </a:p>
          <a:p>
            <a:pPr marL="0" indent="0">
              <a:buNone/>
            </a:pPr>
            <a:r>
              <a:rPr lang="en-US" sz="2000" dirty="0" smtClean="0">
                <a:latin typeface="+mn-lt"/>
              </a:rPr>
              <a:t>Executive Sponsor: Robin Ginn</a:t>
            </a:r>
          </a:p>
          <a:p>
            <a:pPr marL="0" indent="0">
              <a:buNone/>
            </a:pPr>
            <a:r>
              <a:rPr lang="en-US" sz="2000" dirty="0" smtClean="0">
                <a:latin typeface="+mn-lt"/>
              </a:rPr>
              <a:t>Office of Quality Support Liaison: Terry Anderson</a:t>
            </a:r>
            <a:endParaRPr lang="en-US" sz="2000" dirty="0">
              <a:latin typeface="+mn-lt"/>
            </a:endParaRPr>
          </a:p>
        </p:txBody>
      </p:sp>
    </p:spTree>
    <p:extLst>
      <p:ext uri="{BB962C8B-B14F-4D97-AF65-F5344CB8AC3E}">
        <p14:creationId xmlns:p14="http://schemas.microsoft.com/office/powerpoint/2010/main" val="33797112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9214"/>
          </a:xfrm>
        </p:spPr>
        <p:txBody>
          <a:bodyPr>
            <a:normAutofit fontScale="90000"/>
          </a:bodyPr>
          <a:lstStyle/>
          <a:p>
            <a:r>
              <a:rPr lang="en-US" b="0" cap="none" dirty="0">
                <a:solidFill>
                  <a:prstClr val="black"/>
                </a:solidFill>
                <a:latin typeface="Calibri"/>
              </a:rPr>
              <a:t>Test of Change </a:t>
            </a:r>
            <a:r>
              <a:rPr lang="en-US" b="0" cap="none" dirty="0" smtClean="0">
                <a:solidFill>
                  <a:prstClr val="black"/>
                </a:solidFill>
                <a:latin typeface="Calibri"/>
              </a:rPr>
              <a:t>#2</a:t>
            </a:r>
            <a:endParaRPr lang="en-US" dirty="0"/>
          </a:p>
        </p:txBody>
      </p:sp>
      <p:graphicFrame>
        <p:nvGraphicFramePr>
          <p:cNvPr id="4" name="Content Placeholder 3"/>
          <p:cNvGraphicFramePr>
            <a:graphicFrameLocks noGrp="1"/>
          </p:cNvGraphicFramePr>
          <p:nvPr>
            <p:ph sz="quarter" idx="10"/>
            <p:extLst>
              <p:ext uri="{D42A27DB-BD31-4B8C-83A1-F6EECF244321}">
                <p14:modId xmlns:p14="http://schemas.microsoft.com/office/powerpoint/2010/main" val="1161743542"/>
              </p:ext>
            </p:extLst>
          </p:nvPr>
        </p:nvGraphicFramePr>
        <p:xfrm>
          <a:off x="457200" y="1587500"/>
          <a:ext cx="8229600" cy="1556392"/>
        </p:xfrm>
        <a:graphic>
          <a:graphicData uri="http://schemas.openxmlformats.org/drawingml/2006/table">
            <a:tbl>
              <a:tblPr firstRow="1" bandRow="1">
                <a:tableStyleId>{69012ECD-51FC-41F1-AA8D-1B2483CD663E}</a:tableStyleId>
              </a:tblPr>
              <a:tblGrid>
                <a:gridCol w="4114800"/>
                <a:gridCol w="4114800"/>
              </a:tblGrid>
              <a:tr h="370840">
                <a:tc>
                  <a:txBody>
                    <a:bodyPr/>
                    <a:lstStyle/>
                    <a:p>
                      <a:pPr algn="ctr"/>
                      <a:r>
                        <a:rPr lang="en-US" dirty="0" smtClean="0"/>
                        <a:t>TEST OF CHANGE</a:t>
                      </a:r>
                    </a:p>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LESSON(S)</a:t>
                      </a:r>
                      <a:r>
                        <a:rPr lang="en-US" baseline="0" dirty="0" smtClean="0"/>
                        <a:t> LEARNED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6312">
                <a:tc>
                  <a:txBody>
                    <a:bodyPr/>
                    <a:lstStyle/>
                    <a:p>
                      <a:pPr marL="0" indent="0">
                        <a:buFont typeface="+mj-lt"/>
                        <a:buNone/>
                      </a:pPr>
                      <a:r>
                        <a:rPr lang="en-US" dirty="0" smtClean="0"/>
                        <a:t>Email PI forms created based on their individual study</a:t>
                      </a:r>
                      <a:r>
                        <a:rPr lang="en-US" baseline="0" dirty="0" smtClean="0"/>
                        <a:t> protocol (in tabular form)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dirty="0" smtClean="0"/>
                        <a:t>PIs</a:t>
                      </a:r>
                      <a:r>
                        <a:rPr lang="en-US" baseline="0" dirty="0" smtClean="0"/>
                        <a:t> more engaged when emailed a form</a:t>
                      </a:r>
                    </a:p>
                    <a:p>
                      <a:pPr marL="285750" indent="-285750">
                        <a:buFont typeface="Arial" panose="020B0604020202020204" pitchFamily="34" charset="0"/>
                        <a:buChar char="•"/>
                      </a:pPr>
                      <a:r>
                        <a:rPr lang="en-US" baseline="0" dirty="0" smtClean="0"/>
                        <a:t>Make form(s) clearer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006451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7973"/>
          </a:xfrm>
        </p:spPr>
        <p:txBody>
          <a:bodyPr>
            <a:normAutofit fontScale="90000"/>
          </a:bodyPr>
          <a:lstStyle/>
          <a:p>
            <a:r>
              <a:rPr lang="en-US" b="0" cap="none" dirty="0" smtClean="0">
                <a:solidFill>
                  <a:prstClr val="black"/>
                </a:solidFill>
                <a:latin typeface="Calibri"/>
              </a:rPr>
              <a:t>Example Form Template</a:t>
            </a:r>
            <a:endParaRPr lang="en-US" dirty="0"/>
          </a:p>
        </p:txBody>
      </p:sp>
      <p:pic>
        <p:nvPicPr>
          <p:cNvPr id="6146" name="Picture 2"/>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2527443" y="778555"/>
            <a:ext cx="4089114" cy="5016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48411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1348"/>
            <a:ext cx="8229600" cy="403456"/>
          </a:xfrm>
        </p:spPr>
        <p:txBody>
          <a:bodyPr>
            <a:normAutofit fontScale="90000"/>
          </a:bodyPr>
          <a:lstStyle/>
          <a:p>
            <a:r>
              <a:rPr lang="en-US" b="0" cap="none" dirty="0">
                <a:solidFill>
                  <a:prstClr val="black"/>
                </a:solidFill>
                <a:latin typeface="Calibri"/>
              </a:rPr>
              <a:t>Example Form Template</a:t>
            </a:r>
            <a:endParaRPr lang="en-US" dirty="0"/>
          </a:p>
        </p:txBody>
      </p:sp>
      <p:pic>
        <p:nvPicPr>
          <p:cNvPr id="7170" name="Picture 2"/>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2326229" y="647271"/>
            <a:ext cx="4491542" cy="5147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07918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52086"/>
          </a:xfrm>
        </p:spPr>
        <p:txBody>
          <a:bodyPr>
            <a:normAutofit fontScale="90000"/>
          </a:bodyPr>
          <a:lstStyle/>
          <a:p>
            <a:r>
              <a:rPr lang="en-US" b="0" cap="none" dirty="0">
                <a:solidFill>
                  <a:prstClr val="black"/>
                </a:solidFill>
                <a:latin typeface="Calibri"/>
              </a:rPr>
              <a:t>Example Form Template</a:t>
            </a:r>
            <a:endParaRPr lang="en-US" dirty="0"/>
          </a:p>
        </p:txBody>
      </p:sp>
      <p:pic>
        <p:nvPicPr>
          <p:cNvPr id="8194" name="Picture 2"/>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2124199" y="816937"/>
            <a:ext cx="4895603" cy="4210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67605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8820"/>
            <a:ext cx="8229600" cy="626114"/>
          </a:xfrm>
        </p:spPr>
        <p:txBody>
          <a:bodyPr>
            <a:noAutofit/>
          </a:bodyPr>
          <a:lstStyle/>
          <a:p>
            <a:pPr lvl="0">
              <a:spcBef>
                <a:spcPts val="0"/>
              </a:spcBef>
            </a:pPr>
            <a:r>
              <a:rPr lang="en-US" sz="2800" b="0" cap="none" dirty="0" smtClean="0">
                <a:solidFill>
                  <a:prstClr val="black"/>
                </a:solidFill>
                <a:latin typeface="Calibri"/>
              </a:rPr>
              <a:t>PI Response Times from Test of Change #1 and #2</a:t>
            </a:r>
            <a:endParaRPr lang="en-US" sz="2800" dirty="0"/>
          </a:p>
        </p:txBody>
      </p:sp>
      <p:sp>
        <p:nvSpPr>
          <p:cNvPr id="4" name="Content Placeholder 3"/>
          <p:cNvSpPr>
            <a:spLocks noGrp="1"/>
          </p:cNvSpPr>
          <p:nvPr>
            <p:ph sz="quarter" idx="10"/>
          </p:nvPr>
        </p:nvSpPr>
        <p:spPr>
          <a:xfrm>
            <a:off x="457200" y="1064525"/>
            <a:ext cx="8229600" cy="4503761"/>
          </a:xfrm>
        </p:spPr>
        <p:txBody>
          <a:bodyPr>
            <a:normAutofit/>
          </a:bodyPr>
          <a:lstStyle/>
          <a:p>
            <a:pPr marL="457200" lvl="1" indent="0">
              <a:buNone/>
            </a:pPr>
            <a:endParaRPr lang="en-US" dirty="0" smtClean="0"/>
          </a:p>
          <a:p>
            <a:pPr marL="457200" indent="-457200">
              <a:buFont typeface="+mj-lt"/>
              <a:buAutoNum type="arabicPeriod"/>
            </a:pPr>
            <a:endParaRPr lang="en-US" dirty="0"/>
          </a:p>
          <a:p>
            <a:pPr marL="457200" indent="-457200">
              <a:buFont typeface="+mj-lt"/>
              <a:buAutoNum type="arabicPeriod"/>
            </a:pP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3423090067"/>
              </p:ext>
            </p:extLst>
          </p:nvPr>
        </p:nvGraphicFramePr>
        <p:xfrm>
          <a:off x="595313" y="1371600"/>
          <a:ext cx="7953375"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3883511" y="5390824"/>
            <a:ext cx="1376979" cy="523220"/>
          </a:xfrm>
          <a:prstGeom prst="rect">
            <a:avLst/>
          </a:prstGeom>
          <a:noFill/>
        </p:spPr>
        <p:txBody>
          <a:bodyPr wrap="square" rtlCol="0">
            <a:spAutoFit/>
          </a:bodyPr>
          <a:lstStyle/>
          <a:p>
            <a:pPr algn="ctr"/>
            <a:r>
              <a:rPr lang="en-US" sz="2800" dirty="0" smtClean="0"/>
              <a:t>PI</a:t>
            </a:r>
            <a:endParaRPr lang="en-US" sz="2800" dirty="0"/>
          </a:p>
        </p:txBody>
      </p:sp>
      <p:sp>
        <p:nvSpPr>
          <p:cNvPr id="6" name="TextBox 5"/>
          <p:cNvSpPr txBox="1"/>
          <p:nvPr/>
        </p:nvSpPr>
        <p:spPr>
          <a:xfrm>
            <a:off x="75304" y="2259105"/>
            <a:ext cx="615553" cy="2033196"/>
          </a:xfrm>
          <a:prstGeom prst="rect">
            <a:avLst/>
          </a:prstGeom>
          <a:noFill/>
        </p:spPr>
        <p:txBody>
          <a:bodyPr vert="vert270" wrap="square" rtlCol="0">
            <a:spAutoFit/>
          </a:bodyPr>
          <a:lstStyle/>
          <a:p>
            <a:pPr algn="ctr"/>
            <a:r>
              <a:rPr lang="en-US" sz="2800" dirty="0" smtClean="0"/>
              <a:t>Days</a:t>
            </a:r>
            <a:endParaRPr lang="en-US" sz="2800" dirty="0"/>
          </a:p>
        </p:txBody>
      </p:sp>
    </p:spTree>
    <p:extLst>
      <p:ext uri="{BB962C8B-B14F-4D97-AF65-F5344CB8AC3E}">
        <p14:creationId xmlns:p14="http://schemas.microsoft.com/office/powerpoint/2010/main" val="28704057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val="348501791"/>
              </p:ext>
            </p:extLst>
          </p:nvPr>
        </p:nvGraphicFramePr>
        <p:xfrm>
          <a:off x="245660" y="204716"/>
          <a:ext cx="8611737" cy="53908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72323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564"/>
            <a:ext cx="8229600" cy="657546"/>
          </a:xfrm>
        </p:spPr>
        <p:txBody>
          <a:bodyPr>
            <a:normAutofit/>
          </a:bodyPr>
          <a:lstStyle/>
          <a:p>
            <a:r>
              <a:rPr lang="en-US" sz="3200" b="0" cap="none" dirty="0" smtClean="0">
                <a:solidFill>
                  <a:prstClr val="black"/>
                </a:solidFill>
                <a:latin typeface="Calibri"/>
              </a:rPr>
              <a:t>Barriers</a:t>
            </a:r>
            <a:endParaRPr lang="en-US" sz="3200" dirty="0"/>
          </a:p>
        </p:txBody>
      </p:sp>
      <p:graphicFrame>
        <p:nvGraphicFramePr>
          <p:cNvPr id="4" name="Content Placeholder 3"/>
          <p:cNvGraphicFramePr>
            <a:graphicFrameLocks noGrp="1"/>
          </p:cNvGraphicFramePr>
          <p:nvPr>
            <p:ph sz="quarter" idx="10"/>
            <p:extLst>
              <p:ext uri="{D42A27DB-BD31-4B8C-83A1-F6EECF244321}">
                <p14:modId xmlns:p14="http://schemas.microsoft.com/office/powerpoint/2010/main" val="2356484730"/>
              </p:ext>
            </p:extLst>
          </p:nvPr>
        </p:nvGraphicFramePr>
        <p:xfrm>
          <a:off x="457200" y="1068513"/>
          <a:ext cx="8229600" cy="2870542"/>
        </p:xfrm>
        <a:graphic>
          <a:graphicData uri="http://schemas.openxmlformats.org/drawingml/2006/table">
            <a:tbl>
              <a:tblPr firstRow="1" bandRow="1">
                <a:tableStyleId>{5C22544A-7EE6-4342-B048-85BDC9FD1C3A}</a:tableStyleId>
              </a:tblPr>
              <a:tblGrid>
                <a:gridCol w="4114800"/>
                <a:gridCol w="4114800"/>
              </a:tblGrid>
              <a:tr h="742852">
                <a:tc>
                  <a:txBody>
                    <a:bodyPr/>
                    <a:lstStyle/>
                    <a:p>
                      <a:pPr algn="ctr"/>
                      <a:r>
                        <a:rPr lang="en-US" sz="2400" b="0" dirty="0" smtClean="0"/>
                        <a:t>Possible Barriers</a:t>
                      </a:r>
                      <a:endParaRPr lang="en-US" sz="2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smtClean="0"/>
                        <a:t>Plan to overcome</a:t>
                      </a:r>
                      <a:endParaRPr lang="en-US" sz="2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26993">
                <a:tc>
                  <a:txBody>
                    <a:bodyPr/>
                    <a:lstStyle/>
                    <a:p>
                      <a:r>
                        <a:rPr lang="en-US" dirty="0" smtClean="0"/>
                        <a:t>Study</a:t>
                      </a:r>
                      <a:r>
                        <a:rPr lang="en-US" baseline="0" dirty="0" smtClean="0"/>
                        <a:t> status can change (i.e., terminated) which can effect projected resolution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t>Reach out to PIs</a:t>
                      </a:r>
                      <a:r>
                        <a:rPr lang="en-US" baseline="0" dirty="0" smtClean="0"/>
                        <a:t> quarterly to check status of study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26993">
                <a:tc>
                  <a:txBody>
                    <a:bodyPr/>
                    <a:lstStyle/>
                    <a:p>
                      <a:r>
                        <a:rPr lang="en-US" dirty="0" smtClean="0"/>
                        <a:t>Study transferred to Emory from</a:t>
                      </a:r>
                      <a:r>
                        <a:rPr lang="en-US" baseline="0" dirty="0" smtClean="0"/>
                        <a:t> other institutions, which is unpredictable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t>Communicate</a:t>
                      </a:r>
                      <a:r>
                        <a:rPr lang="en-US" baseline="0" dirty="0" smtClean="0"/>
                        <a:t> with new PI</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73704">
                <a:tc>
                  <a:txBody>
                    <a:bodyPr/>
                    <a:lstStyle/>
                    <a:p>
                      <a:r>
                        <a:rPr lang="en-US" dirty="0" smtClean="0"/>
                        <a:t>PI</a:t>
                      </a:r>
                      <a:r>
                        <a:rPr lang="en-US" baseline="0" dirty="0" smtClean="0"/>
                        <a:t> leaves institution and new PI assumes role of maintaining the study record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t>Communicate with new PI</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3040195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564"/>
            <a:ext cx="8229600" cy="657546"/>
          </a:xfrm>
        </p:spPr>
        <p:txBody>
          <a:bodyPr>
            <a:normAutofit/>
          </a:bodyPr>
          <a:lstStyle/>
          <a:p>
            <a:r>
              <a:rPr lang="en-US" sz="3200" b="0" cap="none" dirty="0" smtClean="0">
                <a:solidFill>
                  <a:prstClr val="black"/>
                </a:solidFill>
                <a:latin typeface="Calibri"/>
              </a:rPr>
              <a:t>Barriers</a:t>
            </a:r>
            <a:endParaRPr lang="en-US" sz="3200" dirty="0"/>
          </a:p>
        </p:txBody>
      </p:sp>
      <p:graphicFrame>
        <p:nvGraphicFramePr>
          <p:cNvPr id="4" name="Content Placeholder 3"/>
          <p:cNvGraphicFramePr>
            <a:graphicFrameLocks noGrp="1"/>
          </p:cNvGraphicFramePr>
          <p:nvPr>
            <p:ph sz="quarter" idx="10"/>
            <p:extLst>
              <p:ext uri="{D42A27DB-BD31-4B8C-83A1-F6EECF244321}">
                <p14:modId xmlns:p14="http://schemas.microsoft.com/office/powerpoint/2010/main" val="3880919016"/>
              </p:ext>
            </p:extLst>
          </p:nvPr>
        </p:nvGraphicFramePr>
        <p:xfrm>
          <a:off x="457200" y="1068513"/>
          <a:ext cx="8229600" cy="4246669"/>
        </p:xfrm>
        <a:graphic>
          <a:graphicData uri="http://schemas.openxmlformats.org/drawingml/2006/table">
            <a:tbl>
              <a:tblPr firstRow="1" bandRow="1">
                <a:tableStyleId>{5C22544A-7EE6-4342-B048-85BDC9FD1C3A}</a:tableStyleId>
              </a:tblPr>
              <a:tblGrid>
                <a:gridCol w="4114800"/>
                <a:gridCol w="4114800"/>
              </a:tblGrid>
              <a:tr h="742852">
                <a:tc>
                  <a:txBody>
                    <a:bodyPr/>
                    <a:lstStyle/>
                    <a:p>
                      <a:pPr algn="ctr"/>
                      <a:r>
                        <a:rPr lang="en-US" sz="2400" b="0" dirty="0" smtClean="0"/>
                        <a:t>Barriers Encountered</a:t>
                      </a:r>
                      <a:endParaRPr lang="en-US" sz="2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smtClean="0"/>
                        <a:t>Overcame</a:t>
                      </a:r>
                      <a:endParaRPr lang="en-US" sz="2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26993">
                <a:tc>
                  <a:txBody>
                    <a:bodyPr/>
                    <a:lstStyle/>
                    <a:p>
                      <a:r>
                        <a:rPr lang="en-US" dirty="0" smtClean="0"/>
                        <a:t>Study registered incorrectly (two</a:t>
                      </a:r>
                      <a:r>
                        <a:rPr lang="en-US" baseline="0" dirty="0" smtClean="0"/>
                        <a:t> different cohorts = two study records)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Registered</a:t>
                      </a:r>
                      <a:r>
                        <a:rPr lang="en-US" baseline="0" dirty="0" smtClean="0"/>
                        <a:t> study for PI correctly and future goal to register all Emory-sponsored trials</a:t>
                      </a:r>
                      <a:endParaRPr 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26993">
                <a:tc>
                  <a:txBody>
                    <a:bodyPr/>
                    <a:lstStyle/>
                    <a:p>
                      <a:r>
                        <a:rPr lang="en-US" dirty="0" smtClean="0"/>
                        <a:t>PI is unavailable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t>Made sure to follow-up upon their</a:t>
                      </a:r>
                      <a:r>
                        <a:rPr lang="en-US" baseline="0" dirty="0" smtClean="0"/>
                        <a:t> return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73704">
                <a:tc>
                  <a:txBody>
                    <a:bodyPr/>
                    <a:lstStyle/>
                    <a:p>
                      <a:r>
                        <a:rPr lang="en-US" dirty="0" smtClean="0"/>
                        <a:t>ClinicalTrials.gov</a:t>
                      </a:r>
                      <a:r>
                        <a:rPr lang="en-US" baseline="0" dirty="0" smtClean="0"/>
                        <a:t> website revamp</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t>Learned</a:t>
                      </a:r>
                      <a:r>
                        <a:rPr lang="en-US" baseline="0" dirty="0" smtClean="0"/>
                        <a:t> the new system prior to contacting the PIs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73704">
                <a:tc>
                  <a:txBody>
                    <a:bodyPr/>
                    <a:lstStyle/>
                    <a:p>
                      <a:r>
                        <a:rPr lang="en-US" dirty="0" smtClean="0"/>
                        <a:t>Outcome</a:t>
                      </a:r>
                      <a:r>
                        <a:rPr lang="en-US" baseline="0" dirty="0" smtClean="0"/>
                        <a:t> measures were not available in the one year deadline as required by FDAAA (currently undergoing statistical analysis)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t>Results</a:t>
                      </a:r>
                      <a:r>
                        <a:rPr lang="en-US" baseline="0" dirty="0" smtClean="0"/>
                        <a:t> template given to statistician to fill out as statistical analysis is occurring</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3879534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4935"/>
            <a:ext cx="8229600" cy="636997"/>
          </a:xfrm>
        </p:spPr>
        <p:txBody>
          <a:bodyPr>
            <a:noAutofit/>
          </a:bodyPr>
          <a:lstStyle/>
          <a:p>
            <a:r>
              <a:rPr lang="en-US" sz="3200" b="0" cap="none" dirty="0" smtClean="0">
                <a:solidFill>
                  <a:schemeClr val="tx2"/>
                </a:solidFill>
                <a:latin typeface="Calibri"/>
              </a:rPr>
              <a:t>Next</a:t>
            </a:r>
            <a:r>
              <a:rPr lang="en-US" sz="3200" b="0" cap="none" dirty="0" smtClean="0">
                <a:solidFill>
                  <a:prstClr val="black"/>
                </a:solidFill>
                <a:latin typeface="Calibri"/>
              </a:rPr>
              <a:t> Steps</a:t>
            </a:r>
            <a:endParaRPr lang="en-US" sz="3200" dirty="0"/>
          </a:p>
        </p:txBody>
      </p:sp>
      <p:sp>
        <p:nvSpPr>
          <p:cNvPr id="3" name="Content Placeholder 2"/>
          <p:cNvSpPr>
            <a:spLocks noGrp="1"/>
          </p:cNvSpPr>
          <p:nvPr>
            <p:ph sz="quarter" idx="10"/>
          </p:nvPr>
        </p:nvSpPr>
        <p:spPr/>
        <p:txBody>
          <a:bodyPr/>
          <a:lstStyle/>
          <a:p>
            <a:r>
              <a:rPr lang="en-US" dirty="0" smtClean="0">
                <a:latin typeface="+mn-lt"/>
              </a:rPr>
              <a:t>Continue tests of change into August 2015</a:t>
            </a:r>
          </a:p>
          <a:p>
            <a:r>
              <a:rPr lang="en-US" dirty="0" smtClean="0">
                <a:latin typeface="+mn-lt"/>
              </a:rPr>
              <a:t>Develop new processes and standard operating procedures (SOPs) for proactively addressing all “problems”</a:t>
            </a:r>
          </a:p>
          <a:p>
            <a:r>
              <a:rPr lang="en-US" dirty="0" smtClean="0">
                <a:latin typeface="+mn-lt"/>
              </a:rPr>
              <a:t>Ensure accurate registration of clinical trials into ClinicalTrials.gov </a:t>
            </a:r>
          </a:p>
          <a:p>
            <a:r>
              <a:rPr lang="en-US" dirty="0" smtClean="0">
                <a:latin typeface="+mn-lt"/>
              </a:rPr>
              <a:t>Continue to adapt to changing rules and </a:t>
            </a:r>
            <a:r>
              <a:rPr lang="en-US" smtClean="0">
                <a:latin typeface="+mn-lt"/>
              </a:rPr>
              <a:t>policies for </a:t>
            </a:r>
            <a:r>
              <a:rPr lang="en-US" dirty="0" smtClean="0">
                <a:latin typeface="+mn-lt"/>
              </a:rPr>
              <a:t>ClinicalTrials.gov and ongoing </a:t>
            </a:r>
            <a:r>
              <a:rPr lang="en-US" smtClean="0">
                <a:latin typeface="+mn-lt"/>
              </a:rPr>
              <a:t>website changes </a:t>
            </a:r>
            <a:endParaRPr lang="en-US" dirty="0" smtClean="0">
              <a:latin typeface="+mn-lt"/>
            </a:endParaRPr>
          </a:p>
        </p:txBody>
      </p:sp>
    </p:spTree>
    <p:extLst>
      <p:ext uri="{BB962C8B-B14F-4D97-AF65-F5344CB8AC3E}">
        <p14:creationId xmlns:p14="http://schemas.microsoft.com/office/powerpoint/2010/main" val="19987736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cap="none" dirty="0" smtClean="0">
                <a:solidFill>
                  <a:prstClr val="black"/>
                </a:solidFill>
                <a:latin typeface="Calibri"/>
              </a:rPr>
              <a:t>Questions</a:t>
            </a:r>
            <a:endParaRPr lang="en-US" dirty="0"/>
          </a:p>
        </p:txBody>
      </p:sp>
      <p:pic>
        <p:nvPicPr>
          <p:cNvPr id="5126" name="Picture 6"/>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2928136" y="1417638"/>
            <a:ext cx="3184988" cy="4325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92828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95209"/>
            <a:ext cx="9144000" cy="452063"/>
          </a:xfrm>
        </p:spPr>
        <p:txBody>
          <a:bodyPr>
            <a:noAutofit/>
          </a:bodyPr>
          <a:lstStyle/>
          <a:p>
            <a:r>
              <a:rPr lang="en-US" sz="3200" dirty="0" smtClean="0"/>
              <a:t>Background</a:t>
            </a:r>
            <a:endParaRPr lang="en-US" sz="3200" dirty="0"/>
          </a:p>
        </p:txBody>
      </p:sp>
      <p:sp>
        <p:nvSpPr>
          <p:cNvPr id="6" name="AutoShape 6"/>
          <p:cNvSpPr>
            <a:spLocks noChangeArrowheads="1"/>
          </p:cNvSpPr>
          <p:nvPr/>
        </p:nvSpPr>
        <p:spPr bwMode="auto">
          <a:xfrm>
            <a:off x="3671247" y="1091819"/>
            <a:ext cx="4817659" cy="1692323"/>
          </a:xfrm>
          <a:prstGeom prst="cloudCallout">
            <a:avLst>
              <a:gd name="adj1" fmla="val -51157"/>
              <a:gd name="adj2" fmla="val 75583"/>
            </a:avLst>
          </a:prstGeom>
          <a:solidFill>
            <a:srgbClr val="FFFF00"/>
          </a:solidFill>
          <a:ln w="9525">
            <a:solidFill>
              <a:srgbClr val="000000"/>
            </a:solidFill>
            <a:round/>
            <a:headEnd/>
            <a:tailEnd/>
          </a:ln>
        </p:spPr>
        <p:txBody>
          <a:bodyPr anchor="ctr"/>
          <a:lstStyle/>
          <a:p>
            <a:r>
              <a:rPr lang="en-US" sz="2800" b="1" dirty="0">
                <a:solidFill>
                  <a:srgbClr val="000000"/>
                </a:solidFill>
                <a:latin typeface="+mj-lt"/>
              </a:rPr>
              <a:t>What is </a:t>
            </a:r>
            <a:r>
              <a:rPr lang="en-US" sz="2800" b="1" dirty="0" smtClean="0">
                <a:solidFill>
                  <a:srgbClr val="000000"/>
                </a:solidFill>
                <a:latin typeface="+mj-lt"/>
              </a:rPr>
              <a:t>ClinicalTrials.gov?</a:t>
            </a:r>
            <a:endParaRPr lang="en-US" sz="2800" b="1" dirty="0">
              <a:solidFill>
                <a:srgbClr val="000000"/>
              </a:solidFill>
              <a:latin typeface="+mj-lt"/>
            </a:endParaRPr>
          </a:p>
        </p:txBody>
      </p:sp>
      <p:pic>
        <p:nvPicPr>
          <p:cNvPr id="1027" name="Picture 3" descr="C:\Users\nali2\AppData\Local\Microsoft\Windows\Temporary Internet Files\Content.IE5\U3BU9NFX\MC900334954[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079" y="2251014"/>
            <a:ext cx="2819440" cy="3483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264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69737"/>
          </a:xfrm>
        </p:spPr>
        <p:txBody>
          <a:bodyPr>
            <a:normAutofit fontScale="90000"/>
          </a:bodyPr>
          <a:lstStyle/>
          <a:p>
            <a:r>
              <a:rPr lang="en-US" u="sng" dirty="0">
                <a:latin typeface="Calibri" pitchFamily="34" charset="0"/>
                <a:hlinkClick r:id="rId3"/>
              </a:rPr>
              <a:t>http://www.ClinicalTrials.gov</a:t>
            </a:r>
            <a:r>
              <a:rPr lang="en-US" u="sng" dirty="0">
                <a:latin typeface="Calibri" pitchFamily="34" charset="0"/>
              </a:rPr>
              <a:t> </a:t>
            </a:r>
            <a:br>
              <a:rPr lang="en-US" u="sng" dirty="0">
                <a:latin typeface="Calibri" pitchFamily="34" charset="0"/>
              </a:rPr>
            </a:br>
            <a:endParaRPr lang="en-US" dirty="0"/>
          </a:p>
        </p:txBody>
      </p:sp>
      <p:pic>
        <p:nvPicPr>
          <p:cNvPr id="4" name="Content Placeholder 3"/>
          <p:cNvPicPr>
            <a:picLocks noGrp="1" noChangeAspect="1"/>
          </p:cNvPicPr>
          <p:nvPr>
            <p:ph sz="quarter" idx="10"/>
          </p:nvPr>
        </p:nvPicPr>
        <p:blipFill>
          <a:blip r:embed="rId4">
            <a:extLst>
              <a:ext uri="{28A0092B-C50C-407E-A947-70E740481C1C}">
                <a14:useLocalDpi xmlns:a14="http://schemas.microsoft.com/office/drawing/2010/main" val="0"/>
              </a:ext>
            </a:extLst>
          </a:blip>
          <a:stretch>
            <a:fillRect/>
          </a:stretch>
        </p:blipFill>
        <p:spPr>
          <a:xfrm>
            <a:off x="150126" y="491853"/>
            <a:ext cx="8830102" cy="4858069"/>
          </a:xfrm>
        </p:spPr>
      </p:pic>
    </p:spTree>
    <p:extLst>
      <p:ext uri="{BB962C8B-B14F-4D97-AF65-F5344CB8AC3E}">
        <p14:creationId xmlns:p14="http://schemas.microsoft.com/office/powerpoint/2010/main" val="42324941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1570" y="58337"/>
            <a:ext cx="7560860" cy="584775"/>
          </a:xfrm>
          <a:prstGeom prst="rect">
            <a:avLst/>
          </a:prstGeom>
          <a:noFill/>
        </p:spPr>
        <p:txBody>
          <a:bodyPr wrap="square" rtlCol="0">
            <a:spAutoFit/>
          </a:bodyPr>
          <a:lstStyle/>
          <a:p>
            <a:pPr algn="ctr"/>
            <a:r>
              <a:rPr lang="en-US" sz="3200" dirty="0" smtClean="0">
                <a:solidFill>
                  <a:prstClr val="black"/>
                </a:solidFill>
                <a:ea typeface="+mj-ea"/>
                <a:cs typeface="+mj-cs"/>
              </a:rPr>
              <a:t>Continued Background</a:t>
            </a:r>
            <a:endParaRPr lang="en-US" sz="3200" dirty="0"/>
          </a:p>
        </p:txBody>
      </p:sp>
      <p:sp>
        <p:nvSpPr>
          <p:cNvPr id="3" name="TextBox 2"/>
          <p:cNvSpPr txBox="1"/>
          <p:nvPr/>
        </p:nvSpPr>
        <p:spPr>
          <a:xfrm>
            <a:off x="409433" y="1008138"/>
            <a:ext cx="8447964" cy="4842351"/>
          </a:xfrm>
          <a:prstGeom prst="rect">
            <a:avLst/>
          </a:prstGeom>
          <a:noFill/>
        </p:spPr>
        <p:txBody>
          <a:bodyPr wrap="square" rtlCol="0">
            <a:spAutoFit/>
          </a:bodyPr>
          <a:lstStyle/>
          <a:p>
            <a:pPr>
              <a:spcBef>
                <a:spcPts val="376"/>
              </a:spcBef>
              <a:buFont typeface="Arial" pitchFamily="34" charset="0"/>
              <a:buChar char="•"/>
              <a:tabLst>
                <a:tab pos="1085850" algn="l"/>
              </a:tabLst>
              <a:defRPr/>
            </a:pPr>
            <a:r>
              <a:rPr lang="en-US" sz="1700" dirty="0"/>
              <a:t>1997:	Food and Drug Administration Modernization Act (FDAMA) </a:t>
            </a:r>
            <a:r>
              <a:rPr lang="en-US" sz="1700" dirty="0" smtClean="0"/>
              <a:t>established	ClinicalTrials.gov</a:t>
            </a:r>
            <a:endParaRPr lang="en-US" sz="1700" dirty="0"/>
          </a:p>
          <a:p>
            <a:pPr>
              <a:spcBef>
                <a:spcPts val="376"/>
              </a:spcBef>
              <a:tabLst>
                <a:tab pos="1085850" algn="l"/>
              </a:tabLst>
              <a:defRPr/>
            </a:pPr>
            <a:endParaRPr lang="en-US" sz="1700" dirty="0"/>
          </a:p>
          <a:p>
            <a:pPr>
              <a:spcBef>
                <a:spcPts val="376"/>
              </a:spcBef>
              <a:buFont typeface="Arial" pitchFamily="34" charset="0"/>
              <a:buChar char="•"/>
              <a:tabLst>
                <a:tab pos="1085850" algn="l"/>
              </a:tabLst>
              <a:defRPr/>
            </a:pPr>
            <a:r>
              <a:rPr lang="en-US" sz="1700" dirty="0"/>
              <a:t>2000:	ClinicalTrials.gov launched</a:t>
            </a:r>
          </a:p>
          <a:p>
            <a:pPr>
              <a:spcBef>
                <a:spcPts val="376"/>
              </a:spcBef>
              <a:tabLst>
                <a:tab pos="1085850" algn="l"/>
              </a:tabLst>
              <a:defRPr/>
            </a:pPr>
            <a:endParaRPr lang="en-US" sz="1700" dirty="0"/>
          </a:p>
          <a:p>
            <a:pPr>
              <a:spcBef>
                <a:spcPts val="376"/>
              </a:spcBef>
              <a:buFont typeface="Arial" pitchFamily="34" charset="0"/>
              <a:buChar char="•"/>
              <a:tabLst>
                <a:tab pos="1087438" algn="l"/>
              </a:tabLst>
              <a:defRPr/>
            </a:pPr>
            <a:r>
              <a:rPr lang="en-US" sz="1700" dirty="0" smtClean="0"/>
              <a:t>2005:</a:t>
            </a:r>
            <a:r>
              <a:rPr lang="en-US" sz="1700" dirty="0"/>
              <a:t>	International Committee of Medical Journal Editors (ICMJE) </a:t>
            </a:r>
            <a:r>
              <a:rPr lang="en-US" sz="1700" dirty="0" smtClean="0"/>
              <a:t>requires registration 	of trials (including at ClinicalTrials.gov)</a:t>
            </a:r>
          </a:p>
          <a:p>
            <a:pPr>
              <a:spcBef>
                <a:spcPts val="376"/>
              </a:spcBef>
              <a:tabLst>
                <a:tab pos="1087438" algn="l"/>
              </a:tabLst>
              <a:defRPr/>
            </a:pPr>
            <a:endParaRPr lang="en-US" sz="1700" dirty="0"/>
          </a:p>
          <a:p>
            <a:pPr>
              <a:spcBef>
                <a:spcPts val="376"/>
              </a:spcBef>
              <a:buFont typeface="Arial" pitchFamily="34" charset="0"/>
              <a:buChar char="•"/>
              <a:tabLst>
                <a:tab pos="1087438" algn="l"/>
              </a:tabLst>
              <a:defRPr/>
            </a:pPr>
            <a:r>
              <a:rPr lang="en-US" sz="1700" dirty="0">
                <a:solidFill>
                  <a:srgbClr val="FF0000"/>
                </a:solidFill>
              </a:rPr>
              <a:t>2007:	Food and Drug Administration </a:t>
            </a:r>
            <a:r>
              <a:rPr lang="en-US" sz="1700" dirty="0" smtClean="0">
                <a:solidFill>
                  <a:srgbClr val="FF0000"/>
                </a:solidFill>
              </a:rPr>
              <a:t>Amendments Act </a:t>
            </a:r>
            <a:r>
              <a:rPr lang="en-US" sz="1700" dirty="0">
                <a:solidFill>
                  <a:srgbClr val="FF0000"/>
                </a:solidFill>
              </a:rPr>
              <a:t>(</a:t>
            </a:r>
            <a:r>
              <a:rPr lang="en-US" sz="1700" dirty="0" smtClean="0">
                <a:solidFill>
                  <a:srgbClr val="FF0000"/>
                </a:solidFill>
              </a:rPr>
              <a:t>FDAAA) expands 	ClinicalTrials.gov </a:t>
            </a:r>
            <a:r>
              <a:rPr lang="en-US" sz="1700" dirty="0">
                <a:solidFill>
                  <a:srgbClr val="FF0000"/>
                </a:solidFill>
              </a:rPr>
              <a:t>to </a:t>
            </a:r>
            <a:r>
              <a:rPr lang="en-US" sz="1700" dirty="0" smtClean="0">
                <a:solidFill>
                  <a:srgbClr val="FF0000"/>
                </a:solidFill>
              </a:rPr>
              <a:t>require </a:t>
            </a:r>
            <a:r>
              <a:rPr lang="en-US" sz="1700" dirty="0">
                <a:solidFill>
                  <a:srgbClr val="FF0000"/>
                </a:solidFill>
              </a:rPr>
              <a:t>registration of more </a:t>
            </a:r>
            <a:r>
              <a:rPr lang="en-US" sz="1700" dirty="0" smtClean="0">
                <a:solidFill>
                  <a:srgbClr val="FF0000"/>
                </a:solidFill>
              </a:rPr>
              <a:t>studies </a:t>
            </a:r>
            <a:r>
              <a:rPr lang="en-US" sz="1700" dirty="0">
                <a:solidFill>
                  <a:srgbClr val="FF0000"/>
                </a:solidFill>
              </a:rPr>
              <a:t>and </a:t>
            </a:r>
            <a:r>
              <a:rPr lang="en-US" sz="1700" dirty="0" smtClean="0">
                <a:solidFill>
                  <a:srgbClr val="FF0000"/>
                </a:solidFill>
              </a:rPr>
              <a:t>results and </a:t>
            </a:r>
            <a:r>
              <a:rPr lang="en-US" sz="1700" dirty="0">
                <a:solidFill>
                  <a:srgbClr val="FF0000"/>
                </a:solidFill>
              </a:rPr>
              <a:t>adds </a:t>
            </a:r>
            <a:r>
              <a:rPr lang="en-US" sz="1700" dirty="0" smtClean="0">
                <a:solidFill>
                  <a:srgbClr val="FF0000"/>
                </a:solidFill>
              </a:rPr>
              <a:t>	penalties </a:t>
            </a:r>
            <a:r>
              <a:rPr lang="en-US" sz="1700" dirty="0">
                <a:solidFill>
                  <a:srgbClr val="FF0000"/>
                </a:solidFill>
              </a:rPr>
              <a:t>for </a:t>
            </a:r>
            <a:r>
              <a:rPr lang="en-US" sz="1700" dirty="0" smtClean="0">
                <a:solidFill>
                  <a:srgbClr val="FF0000"/>
                </a:solidFill>
              </a:rPr>
              <a:t>noncompliance</a:t>
            </a:r>
          </a:p>
          <a:p>
            <a:pPr>
              <a:spcBef>
                <a:spcPts val="376"/>
              </a:spcBef>
              <a:tabLst>
                <a:tab pos="1087438" algn="l"/>
              </a:tabLst>
              <a:defRPr/>
            </a:pPr>
            <a:endParaRPr lang="en-US" sz="1700" dirty="0"/>
          </a:p>
          <a:p>
            <a:pPr>
              <a:spcBef>
                <a:spcPts val="376"/>
              </a:spcBef>
              <a:buFont typeface="Arial" pitchFamily="34" charset="0"/>
              <a:buChar char="•"/>
              <a:tabLst>
                <a:tab pos="1087438" algn="l"/>
              </a:tabLst>
              <a:defRPr/>
            </a:pPr>
            <a:r>
              <a:rPr lang="en-US" sz="1700" dirty="0"/>
              <a:t>2008:	ClinicalTrials.gov adds</a:t>
            </a:r>
            <a:r>
              <a:rPr lang="en-US" sz="1700" dirty="0">
                <a:solidFill>
                  <a:srgbClr val="FF0000"/>
                </a:solidFill>
              </a:rPr>
              <a:t> </a:t>
            </a:r>
            <a:r>
              <a:rPr lang="en-US" sz="1700" dirty="0"/>
              <a:t>basic results modules, including </a:t>
            </a:r>
            <a:r>
              <a:rPr lang="en-US" sz="1700" dirty="0" smtClean="0"/>
              <a:t>adverse events</a:t>
            </a:r>
          </a:p>
          <a:p>
            <a:pPr>
              <a:spcBef>
                <a:spcPts val="376"/>
              </a:spcBef>
              <a:buFont typeface="Arial" pitchFamily="34" charset="0"/>
              <a:buChar char="•"/>
              <a:tabLst>
                <a:tab pos="1087438" algn="l"/>
              </a:tabLst>
              <a:defRPr/>
            </a:pPr>
            <a:endParaRPr lang="en-US" sz="1700" dirty="0"/>
          </a:p>
          <a:p>
            <a:pPr>
              <a:spcBef>
                <a:spcPts val="376"/>
              </a:spcBef>
              <a:buFont typeface="Arial" pitchFamily="34" charset="0"/>
              <a:buChar char="•"/>
              <a:tabLst>
                <a:tab pos="1087438" algn="l"/>
              </a:tabLst>
              <a:defRPr/>
            </a:pPr>
            <a:r>
              <a:rPr lang="en-US" sz="1700" dirty="0" smtClean="0"/>
              <a:t>2014:	Medicare claims require NCT number (ClinicalTrials.gov identifier</a:t>
            </a:r>
            <a:r>
              <a:rPr lang="en-US" sz="1700" dirty="0" smtClean="0"/>
              <a:t>)</a:t>
            </a:r>
          </a:p>
          <a:p>
            <a:pPr>
              <a:spcBef>
                <a:spcPts val="376"/>
              </a:spcBef>
              <a:tabLst>
                <a:tab pos="1087438" algn="l"/>
              </a:tabLst>
              <a:defRPr/>
            </a:pPr>
            <a:endParaRPr lang="en-US" sz="1700" dirty="0"/>
          </a:p>
        </p:txBody>
      </p:sp>
      <p:sp>
        <p:nvSpPr>
          <p:cNvPr id="4" name="TextBox 3"/>
          <p:cNvSpPr txBox="1"/>
          <p:nvPr/>
        </p:nvSpPr>
        <p:spPr>
          <a:xfrm>
            <a:off x="177420" y="5537325"/>
            <a:ext cx="3574785" cy="276999"/>
          </a:xfrm>
          <a:prstGeom prst="rect">
            <a:avLst/>
          </a:prstGeom>
          <a:noFill/>
        </p:spPr>
        <p:txBody>
          <a:bodyPr wrap="square" rtlCol="0">
            <a:spAutoFit/>
          </a:bodyPr>
          <a:lstStyle/>
          <a:p>
            <a:r>
              <a:rPr lang="en-US" sz="1200" dirty="0" smtClean="0"/>
              <a:t>Source: </a:t>
            </a:r>
            <a:r>
              <a:rPr lang="en-US" sz="1200" dirty="0" smtClean="0">
                <a:hlinkClick r:id="rId3"/>
              </a:rPr>
              <a:t>http://clinicaltrials.gov/ct2/about-site/history</a:t>
            </a:r>
            <a:endParaRPr lang="en-US" sz="1200" dirty="0"/>
          </a:p>
        </p:txBody>
      </p:sp>
    </p:spTree>
    <p:extLst>
      <p:ext uri="{BB962C8B-B14F-4D97-AF65-F5344CB8AC3E}">
        <p14:creationId xmlns:p14="http://schemas.microsoft.com/office/powerpoint/2010/main" val="13842499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1570" y="105041"/>
            <a:ext cx="7560860" cy="584775"/>
          </a:xfrm>
          <a:prstGeom prst="rect">
            <a:avLst/>
          </a:prstGeom>
          <a:noFill/>
        </p:spPr>
        <p:txBody>
          <a:bodyPr wrap="square" rtlCol="0">
            <a:spAutoFit/>
          </a:bodyPr>
          <a:lstStyle/>
          <a:p>
            <a:pPr algn="ctr"/>
            <a:r>
              <a:rPr lang="en-US" sz="3200" dirty="0" smtClean="0">
                <a:solidFill>
                  <a:prstClr val="black"/>
                </a:solidFill>
                <a:ea typeface="+mj-ea"/>
                <a:cs typeface="+mj-cs"/>
              </a:rPr>
              <a:t>Continued Background</a:t>
            </a:r>
            <a:endParaRPr lang="en-US" sz="3200" dirty="0"/>
          </a:p>
        </p:txBody>
      </p:sp>
      <p:pic>
        <p:nvPicPr>
          <p:cNvPr id="5" name="Picture 3" descr="C:\Users\nali2\AppData\Local\Microsoft\Windows\Temporary Internet Files\Content.IE5\6DOJQYV2\MP90038753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720" y="2077873"/>
            <a:ext cx="2609088" cy="3657600"/>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6"/>
          <p:cNvSpPr>
            <a:spLocks noChangeArrowheads="1"/>
          </p:cNvSpPr>
          <p:nvPr/>
        </p:nvSpPr>
        <p:spPr bwMode="auto">
          <a:xfrm>
            <a:off x="3671247" y="770563"/>
            <a:ext cx="5010416" cy="2013580"/>
          </a:xfrm>
          <a:prstGeom prst="cloudCallout">
            <a:avLst>
              <a:gd name="adj1" fmla="val -51157"/>
              <a:gd name="adj2" fmla="val 75583"/>
            </a:avLst>
          </a:prstGeom>
          <a:solidFill>
            <a:srgbClr val="FFFF00"/>
          </a:solidFill>
          <a:ln w="9525">
            <a:solidFill>
              <a:srgbClr val="000000"/>
            </a:solidFill>
            <a:round/>
            <a:headEnd/>
            <a:tailEnd/>
          </a:ln>
        </p:spPr>
        <p:txBody>
          <a:bodyPr anchor="ctr"/>
          <a:lstStyle/>
          <a:p>
            <a:r>
              <a:rPr lang="en-US" sz="2800" b="1" dirty="0" smtClean="0">
                <a:solidFill>
                  <a:srgbClr val="000000"/>
                </a:solidFill>
                <a:latin typeface="+mj-lt"/>
              </a:rPr>
              <a:t>Why do I have to register a study in ClinicalTrials.gov?</a:t>
            </a:r>
            <a:endParaRPr lang="en-US" sz="2800" b="1" dirty="0">
              <a:solidFill>
                <a:srgbClr val="000000"/>
              </a:solidFill>
              <a:latin typeface="+mj-lt"/>
            </a:endParaRPr>
          </a:p>
        </p:txBody>
      </p:sp>
    </p:spTree>
    <p:extLst>
      <p:ext uri="{BB962C8B-B14F-4D97-AF65-F5344CB8AC3E}">
        <p14:creationId xmlns:p14="http://schemas.microsoft.com/office/powerpoint/2010/main" val="732218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880"/>
            <a:ext cx="8229600" cy="721955"/>
          </a:xfrm>
        </p:spPr>
        <p:txBody>
          <a:bodyPr>
            <a:normAutofit/>
          </a:bodyPr>
          <a:lstStyle/>
          <a:p>
            <a:pPr lvl="0">
              <a:spcBef>
                <a:spcPts val="0"/>
              </a:spcBef>
            </a:pPr>
            <a:r>
              <a:rPr lang="en-US" sz="3200" b="0" cap="none" dirty="0">
                <a:solidFill>
                  <a:prstClr val="black"/>
                </a:solidFill>
                <a:latin typeface="Calibri"/>
                <a:ea typeface="+mn-ea"/>
                <a:cs typeface="+mn-cs"/>
              </a:rPr>
              <a:t>Continued </a:t>
            </a:r>
            <a:r>
              <a:rPr lang="en-US" sz="3200" b="0" cap="none" dirty="0" smtClean="0">
                <a:solidFill>
                  <a:prstClr val="black"/>
                </a:solidFill>
                <a:latin typeface="Calibri"/>
                <a:ea typeface="+mn-ea"/>
                <a:cs typeface="+mn-cs"/>
              </a:rPr>
              <a:t>Background</a:t>
            </a:r>
            <a:endParaRPr lang="en-US" sz="3200" dirty="0"/>
          </a:p>
        </p:txBody>
      </p:sp>
      <p:sp>
        <p:nvSpPr>
          <p:cNvPr id="4" name="Content Placeholder 3"/>
          <p:cNvSpPr>
            <a:spLocks noGrp="1"/>
          </p:cNvSpPr>
          <p:nvPr>
            <p:ph sz="quarter" idx="10"/>
          </p:nvPr>
        </p:nvSpPr>
        <p:spPr>
          <a:xfrm>
            <a:off x="457200" y="1587500"/>
            <a:ext cx="8229600" cy="2752488"/>
          </a:xfrm>
          <a:ln>
            <a:noFill/>
          </a:ln>
        </p:spPr>
        <p:txBody>
          <a:bodyPr/>
          <a:lstStyle/>
          <a:p>
            <a:pPr marL="457200" indent="-457200">
              <a:buFont typeface="+mj-lt"/>
              <a:buAutoNum type="arabicPeriod"/>
            </a:pPr>
            <a:r>
              <a:rPr lang="en-US" sz="3200" dirty="0">
                <a:latin typeface="+mn-lt"/>
              </a:rPr>
              <a:t>It’s the law - FDA Amendments Act of 2007 (FDAAA</a:t>
            </a:r>
            <a:r>
              <a:rPr lang="en-US" sz="3200" dirty="0" smtClean="0">
                <a:latin typeface="+mn-lt"/>
              </a:rPr>
              <a:t>). </a:t>
            </a:r>
          </a:p>
          <a:p>
            <a:pPr marL="457200" indent="-457200">
              <a:buFont typeface="+mj-lt"/>
              <a:buAutoNum type="arabicPeriod"/>
            </a:pPr>
            <a:endParaRPr lang="en-US" sz="3200" dirty="0">
              <a:latin typeface="+mn-lt"/>
            </a:endParaRPr>
          </a:p>
          <a:p>
            <a:pPr marL="457200" indent="-457200">
              <a:buFont typeface="+mj-lt"/>
              <a:buAutoNum type="arabicPeriod"/>
            </a:pPr>
            <a:r>
              <a:rPr lang="en-US" sz="3200" dirty="0">
                <a:latin typeface="+mn-lt"/>
              </a:rPr>
              <a:t>Publishing - International Committee of Medical Journal Editors (ICMJE) </a:t>
            </a:r>
            <a:endParaRPr lang="en-US" sz="3200" dirty="0" smtClean="0">
              <a:latin typeface="+mn-lt"/>
            </a:endParaRPr>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p:txBody>
      </p:sp>
      <p:sp>
        <p:nvSpPr>
          <p:cNvPr id="7" name="TextBox 6"/>
          <p:cNvSpPr txBox="1"/>
          <p:nvPr/>
        </p:nvSpPr>
        <p:spPr>
          <a:xfrm>
            <a:off x="76200" y="5233746"/>
            <a:ext cx="9067800" cy="646331"/>
          </a:xfrm>
          <a:prstGeom prst="rect">
            <a:avLst/>
          </a:prstGeom>
          <a:noFill/>
        </p:spPr>
        <p:txBody>
          <a:bodyPr wrap="square" rtlCol="0">
            <a:spAutoFit/>
          </a:bodyPr>
          <a:lstStyle/>
          <a:p>
            <a:pPr fontAlgn="auto">
              <a:spcBef>
                <a:spcPts val="0"/>
              </a:spcBef>
              <a:spcAft>
                <a:spcPts val="0"/>
              </a:spcAft>
              <a:buClr>
                <a:schemeClr val="tx1"/>
              </a:buClr>
              <a:defRPr/>
            </a:pPr>
            <a:r>
              <a:rPr lang="en-US" sz="1200" dirty="0"/>
              <a:t>To learn more about FDAAA 801 </a:t>
            </a:r>
            <a:r>
              <a:rPr lang="en-US" sz="1200" dirty="0" smtClean="0"/>
              <a:t>Requirements and ICMJE requirements, </a:t>
            </a:r>
            <a:r>
              <a:rPr lang="en-US" sz="1200" dirty="0"/>
              <a:t>visit:</a:t>
            </a:r>
          </a:p>
          <a:p>
            <a:pPr>
              <a:buClr>
                <a:schemeClr val="tx1"/>
              </a:buClr>
              <a:defRPr/>
            </a:pPr>
            <a:r>
              <a:rPr lang="en-US" sz="1200" dirty="0">
                <a:solidFill>
                  <a:srgbClr val="FF0000"/>
                </a:solidFill>
                <a:hlinkClick r:id="rId3"/>
              </a:rPr>
              <a:t>http://</a:t>
            </a:r>
            <a:r>
              <a:rPr lang="en-US" sz="1200" dirty="0" smtClean="0">
                <a:solidFill>
                  <a:srgbClr val="FF0000"/>
                </a:solidFill>
                <a:hlinkClick r:id="rId3"/>
              </a:rPr>
              <a:t>clinicaltrials.gov/ct2/manage-recs/fdaaa</a:t>
            </a:r>
            <a:r>
              <a:rPr lang="en-US" sz="1200" dirty="0" smtClean="0">
                <a:solidFill>
                  <a:srgbClr val="FF0000"/>
                </a:solidFill>
              </a:rPr>
              <a:t> </a:t>
            </a:r>
            <a:r>
              <a:rPr lang="en-US" sz="1200" dirty="0" smtClean="0">
                <a:solidFill>
                  <a:srgbClr val="002060"/>
                </a:solidFill>
              </a:rPr>
              <a:t> and </a:t>
            </a:r>
            <a:r>
              <a:rPr lang="en-US" sz="1200" u="sng" dirty="0" smtClean="0">
                <a:hlinkClick r:id="rId4"/>
              </a:rPr>
              <a:t>http</a:t>
            </a:r>
            <a:r>
              <a:rPr lang="en-US" sz="1200" u="sng" dirty="0">
                <a:hlinkClick r:id="rId4"/>
              </a:rPr>
              <a:t>://www.icmje.org/journals.html</a:t>
            </a:r>
            <a:endParaRPr lang="en-US" sz="1200" dirty="0">
              <a:solidFill>
                <a:srgbClr val="FF0000"/>
              </a:solidFill>
            </a:endParaRPr>
          </a:p>
          <a:p>
            <a:pPr fontAlgn="auto">
              <a:spcBef>
                <a:spcPts val="0"/>
              </a:spcBef>
              <a:spcAft>
                <a:spcPts val="0"/>
              </a:spcAft>
              <a:buClr>
                <a:schemeClr val="tx1"/>
              </a:buClr>
              <a:defRPr/>
            </a:pPr>
            <a:endParaRPr lang="en-US" sz="1200" dirty="0">
              <a:solidFill>
                <a:srgbClr val="FF0000"/>
              </a:solidFill>
            </a:endParaRPr>
          </a:p>
        </p:txBody>
      </p:sp>
    </p:spTree>
    <p:extLst>
      <p:ext uri="{BB962C8B-B14F-4D97-AF65-F5344CB8AC3E}">
        <p14:creationId xmlns:p14="http://schemas.microsoft.com/office/powerpoint/2010/main" val="15036222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0526"/>
            <a:ext cx="8229600" cy="626114"/>
          </a:xfrm>
        </p:spPr>
        <p:txBody>
          <a:bodyPr>
            <a:noAutofit/>
          </a:bodyPr>
          <a:lstStyle/>
          <a:p>
            <a:pPr lvl="0">
              <a:spcBef>
                <a:spcPts val="0"/>
              </a:spcBef>
            </a:pPr>
            <a:r>
              <a:rPr lang="en-US" sz="3200" b="0" cap="none" dirty="0">
                <a:solidFill>
                  <a:prstClr val="black"/>
                </a:solidFill>
                <a:latin typeface="Calibri"/>
                <a:ea typeface="+mn-ea"/>
                <a:cs typeface="+mn-cs"/>
              </a:rPr>
              <a:t>Continued </a:t>
            </a:r>
            <a:r>
              <a:rPr lang="en-US" sz="3200" b="0" cap="none" dirty="0" smtClean="0">
                <a:solidFill>
                  <a:prstClr val="black"/>
                </a:solidFill>
                <a:latin typeface="Calibri"/>
                <a:ea typeface="+mn-ea"/>
                <a:cs typeface="+mn-cs"/>
              </a:rPr>
              <a:t>Background</a:t>
            </a:r>
            <a:endParaRPr lang="en-US" sz="3200" dirty="0"/>
          </a:p>
        </p:txBody>
      </p:sp>
      <p:sp>
        <p:nvSpPr>
          <p:cNvPr id="4" name="Content Placeholder 3"/>
          <p:cNvSpPr>
            <a:spLocks noGrp="1"/>
          </p:cNvSpPr>
          <p:nvPr>
            <p:ph sz="quarter" idx="10"/>
          </p:nvPr>
        </p:nvSpPr>
        <p:spPr>
          <a:xfrm>
            <a:off x="457200" y="821933"/>
            <a:ext cx="8229600" cy="4746353"/>
          </a:xfrm>
        </p:spPr>
        <p:txBody>
          <a:bodyPr>
            <a:normAutofit/>
          </a:bodyPr>
          <a:lstStyle/>
          <a:p>
            <a:pPr marL="0" indent="0" algn="ctr">
              <a:buNone/>
            </a:pPr>
            <a:r>
              <a:rPr lang="en-US" sz="2800" b="1" dirty="0" smtClean="0">
                <a:latin typeface="+mn-lt"/>
              </a:rPr>
              <a:t>Who is responsible for registering the trial?</a:t>
            </a:r>
          </a:p>
          <a:p>
            <a:pPr marL="0" indent="0" algn="ctr">
              <a:buNone/>
            </a:pPr>
            <a:endParaRPr lang="en-US" sz="2800" b="1" dirty="0" smtClean="0">
              <a:latin typeface="+mn-lt"/>
            </a:endParaRPr>
          </a:p>
          <a:p>
            <a:r>
              <a:rPr lang="en-US" dirty="0" smtClean="0">
                <a:latin typeface="+mn-lt"/>
              </a:rPr>
              <a:t>The “Sponsor” (known as the ‘Responsible Party’)</a:t>
            </a:r>
            <a:br>
              <a:rPr lang="en-US" dirty="0" smtClean="0">
                <a:latin typeface="+mn-lt"/>
              </a:rPr>
            </a:br>
            <a:endParaRPr lang="en-US" dirty="0" smtClean="0">
              <a:latin typeface="+mn-lt"/>
            </a:endParaRPr>
          </a:p>
          <a:p>
            <a:pPr marL="0" indent="0">
              <a:buNone/>
            </a:pPr>
            <a:r>
              <a:rPr lang="en-US" dirty="0">
                <a:latin typeface="+mn-lt"/>
              </a:rPr>
              <a:t>	</a:t>
            </a:r>
            <a:r>
              <a:rPr lang="en-US" u="sng" dirty="0" smtClean="0">
                <a:latin typeface="+mn-lt"/>
              </a:rPr>
              <a:t>Types of “Sponsors”</a:t>
            </a:r>
          </a:p>
          <a:p>
            <a:pPr lvl="1"/>
            <a:r>
              <a:rPr lang="en-US" dirty="0" smtClean="0">
                <a:latin typeface="+mn-lt"/>
              </a:rPr>
              <a:t>Industry sponsor (e.g., Pfizer)</a:t>
            </a:r>
          </a:p>
          <a:p>
            <a:pPr lvl="1"/>
            <a:r>
              <a:rPr lang="en-US" dirty="0" smtClean="0">
                <a:latin typeface="+mn-lt"/>
              </a:rPr>
              <a:t>Sponsor-investigator (e.g., Emory-owned, investigator-initiated trials)</a:t>
            </a:r>
          </a:p>
          <a:p>
            <a:pPr lvl="2"/>
            <a:r>
              <a:rPr lang="en-US" dirty="0" smtClean="0">
                <a:latin typeface="+mn-lt"/>
              </a:rPr>
              <a:t>PI at the academic institution or other organization that initiated the study</a:t>
            </a:r>
          </a:p>
          <a:p>
            <a:pPr marL="457200" lvl="1" indent="0">
              <a:buNone/>
            </a:pPr>
            <a:endParaRPr lang="en-US" dirty="0" smtClean="0"/>
          </a:p>
          <a:p>
            <a:pPr marL="457200" indent="-457200">
              <a:buFont typeface="+mj-lt"/>
              <a:buAutoNum type="arabicPeriod"/>
            </a:pPr>
            <a:endParaRPr lang="en-US" dirty="0"/>
          </a:p>
          <a:p>
            <a:pPr marL="457200" indent="-457200">
              <a:buFont typeface="+mj-lt"/>
              <a:buAutoNum type="arabicPeriod"/>
            </a:pPr>
            <a:endParaRPr lang="en-US" dirty="0"/>
          </a:p>
        </p:txBody>
      </p:sp>
    </p:spTree>
    <p:extLst>
      <p:ext uri="{BB962C8B-B14F-4D97-AF65-F5344CB8AC3E}">
        <p14:creationId xmlns:p14="http://schemas.microsoft.com/office/powerpoint/2010/main" val="15536330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074"/>
            <a:ext cx="8229600" cy="626114"/>
          </a:xfrm>
        </p:spPr>
        <p:txBody>
          <a:bodyPr>
            <a:normAutofit/>
          </a:bodyPr>
          <a:lstStyle/>
          <a:p>
            <a:pPr lvl="0">
              <a:spcBef>
                <a:spcPts val="0"/>
              </a:spcBef>
            </a:pPr>
            <a:r>
              <a:rPr lang="en-US" sz="3200" b="0" cap="none" dirty="0">
                <a:solidFill>
                  <a:prstClr val="black"/>
                </a:solidFill>
                <a:latin typeface="Calibri"/>
                <a:ea typeface="+mn-ea"/>
                <a:cs typeface="+mn-cs"/>
              </a:rPr>
              <a:t>Continued </a:t>
            </a:r>
            <a:r>
              <a:rPr lang="en-US" sz="3200" b="0" cap="none" dirty="0" smtClean="0">
                <a:solidFill>
                  <a:prstClr val="black"/>
                </a:solidFill>
                <a:latin typeface="Calibri"/>
                <a:ea typeface="+mn-ea"/>
                <a:cs typeface="+mn-cs"/>
              </a:rPr>
              <a:t>Background</a:t>
            </a:r>
            <a:endParaRPr lang="en-US" sz="3200" dirty="0"/>
          </a:p>
        </p:txBody>
      </p:sp>
      <p:sp>
        <p:nvSpPr>
          <p:cNvPr id="4" name="Content Placeholder 3"/>
          <p:cNvSpPr>
            <a:spLocks noGrp="1"/>
          </p:cNvSpPr>
          <p:nvPr>
            <p:ph sz="quarter" idx="10"/>
          </p:nvPr>
        </p:nvSpPr>
        <p:spPr>
          <a:xfrm>
            <a:off x="457200" y="893853"/>
            <a:ext cx="8229600" cy="4674434"/>
          </a:xfrm>
        </p:spPr>
        <p:txBody>
          <a:bodyPr>
            <a:normAutofit/>
          </a:bodyPr>
          <a:lstStyle/>
          <a:p>
            <a:pPr marL="0" indent="0" algn="ctr">
              <a:buNone/>
            </a:pPr>
            <a:r>
              <a:rPr lang="en-US" sz="2800" b="1" dirty="0" smtClean="0">
                <a:latin typeface="+mn-lt"/>
              </a:rPr>
              <a:t>Consequences of Noncompliance</a:t>
            </a:r>
          </a:p>
          <a:p>
            <a:r>
              <a:rPr lang="en-US" dirty="0" smtClean="0">
                <a:latin typeface="+mn-lt"/>
              </a:rPr>
              <a:t>ICMJE</a:t>
            </a:r>
          </a:p>
          <a:p>
            <a:pPr lvl="1"/>
            <a:r>
              <a:rPr lang="en-US" dirty="0" smtClean="0">
                <a:latin typeface="+mn-lt"/>
              </a:rPr>
              <a:t>PI cannot </a:t>
            </a:r>
            <a:r>
              <a:rPr lang="en-US" dirty="0">
                <a:latin typeface="+mn-lt"/>
              </a:rPr>
              <a:t>publish in </a:t>
            </a:r>
            <a:r>
              <a:rPr lang="en-US" dirty="0" smtClean="0">
                <a:latin typeface="+mn-lt"/>
              </a:rPr>
              <a:t>journals following </a:t>
            </a:r>
            <a:r>
              <a:rPr lang="en-US" dirty="0">
                <a:latin typeface="+mn-lt"/>
              </a:rPr>
              <a:t>ICMJE policy, and </a:t>
            </a:r>
            <a:r>
              <a:rPr lang="en-US" dirty="0" smtClean="0">
                <a:latin typeface="+mn-lt"/>
              </a:rPr>
              <a:t>other </a:t>
            </a:r>
            <a:r>
              <a:rPr lang="en-US" dirty="0">
                <a:latin typeface="+mn-lt"/>
              </a:rPr>
              <a:t>select journals </a:t>
            </a:r>
          </a:p>
          <a:p>
            <a:r>
              <a:rPr lang="en-US" dirty="0" smtClean="0">
                <a:latin typeface="+mn-lt"/>
              </a:rPr>
              <a:t>FDAAA</a:t>
            </a:r>
          </a:p>
          <a:p>
            <a:pPr lvl="1"/>
            <a:r>
              <a:rPr lang="en-US" dirty="0">
                <a:latin typeface="+mn-lt"/>
              </a:rPr>
              <a:t>Public notices of noncompliance and violations</a:t>
            </a:r>
          </a:p>
          <a:p>
            <a:pPr lvl="1"/>
            <a:r>
              <a:rPr lang="en-US" dirty="0">
                <a:latin typeface="+mn-lt"/>
              </a:rPr>
              <a:t>Withholding of NIH funds</a:t>
            </a:r>
          </a:p>
          <a:p>
            <a:pPr lvl="1"/>
            <a:r>
              <a:rPr lang="en-US" dirty="0">
                <a:latin typeface="+mn-lt"/>
              </a:rPr>
              <a:t>FDA sanctions</a:t>
            </a:r>
          </a:p>
          <a:p>
            <a:pPr lvl="1"/>
            <a:r>
              <a:rPr lang="en-US" dirty="0">
                <a:latin typeface="+mn-lt"/>
              </a:rPr>
              <a:t>Civil monetary penalties (up to $10,000/day)</a:t>
            </a:r>
          </a:p>
          <a:p>
            <a:pPr marL="457200" lvl="1" indent="0">
              <a:buNone/>
            </a:pPr>
            <a:endParaRPr lang="en-US" dirty="0" smtClean="0"/>
          </a:p>
          <a:p>
            <a:pPr marL="457200" indent="-457200">
              <a:buFont typeface="+mj-lt"/>
              <a:buAutoNum type="arabicPeriod"/>
            </a:pPr>
            <a:endParaRPr lang="en-US" dirty="0"/>
          </a:p>
          <a:p>
            <a:pPr marL="457200" indent="-457200">
              <a:buFont typeface="+mj-lt"/>
              <a:buAutoNum type="arabicPeriod"/>
            </a:pPr>
            <a:endParaRPr lang="en-US" dirty="0"/>
          </a:p>
        </p:txBody>
      </p:sp>
      <p:sp>
        <p:nvSpPr>
          <p:cNvPr id="5" name="TextBox 4"/>
          <p:cNvSpPr txBox="1"/>
          <p:nvPr/>
        </p:nvSpPr>
        <p:spPr>
          <a:xfrm>
            <a:off x="76200" y="5233746"/>
            <a:ext cx="9067800" cy="461665"/>
          </a:xfrm>
          <a:prstGeom prst="rect">
            <a:avLst/>
          </a:prstGeom>
          <a:noFill/>
        </p:spPr>
        <p:txBody>
          <a:bodyPr wrap="square" rtlCol="0">
            <a:spAutoFit/>
          </a:bodyPr>
          <a:lstStyle/>
          <a:p>
            <a:pPr fontAlgn="auto">
              <a:spcBef>
                <a:spcPts val="0"/>
              </a:spcBef>
              <a:spcAft>
                <a:spcPts val="0"/>
              </a:spcAft>
              <a:buClr>
                <a:schemeClr val="tx1"/>
              </a:buClr>
              <a:defRPr/>
            </a:pPr>
            <a:r>
              <a:rPr lang="en-US" sz="1200" dirty="0"/>
              <a:t>To learn more about FDAAA 801 </a:t>
            </a:r>
            <a:r>
              <a:rPr lang="en-US" sz="1200" dirty="0" smtClean="0"/>
              <a:t>Penalties, visit</a:t>
            </a:r>
            <a:r>
              <a:rPr lang="en-US" sz="1200" dirty="0"/>
              <a:t>:</a:t>
            </a:r>
          </a:p>
          <a:p>
            <a:pPr fontAlgn="auto">
              <a:spcBef>
                <a:spcPts val="0"/>
              </a:spcBef>
              <a:spcAft>
                <a:spcPts val="0"/>
              </a:spcAft>
              <a:buClr>
                <a:schemeClr val="tx1"/>
              </a:buClr>
              <a:defRPr/>
            </a:pPr>
            <a:r>
              <a:rPr lang="en-US" sz="1200" dirty="0">
                <a:solidFill>
                  <a:srgbClr val="FF0000"/>
                </a:solidFill>
              </a:rPr>
              <a:t>http://www.gpo.gov/fdsys/pkg/PLAW-110publ85/pdf/PLAW-110publ85.pdf</a:t>
            </a:r>
          </a:p>
        </p:txBody>
      </p:sp>
    </p:spTree>
    <p:extLst>
      <p:ext uri="{BB962C8B-B14F-4D97-AF65-F5344CB8AC3E}">
        <p14:creationId xmlns:p14="http://schemas.microsoft.com/office/powerpoint/2010/main" val="20087655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9761</TotalTime>
  <Words>1667</Words>
  <Application>Microsoft Office PowerPoint</Application>
  <PresentationFormat>On-screen Show (4:3)</PresentationFormat>
  <Paragraphs>206</Paragraphs>
  <Slides>29</Slides>
  <Notes>21</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Office Theme</vt:lpstr>
      <vt:lpstr>Custom Design</vt:lpstr>
      <vt:lpstr>Results Reporting in ClinicalTrials.gov</vt:lpstr>
      <vt:lpstr>Team List and Acknowledgments </vt:lpstr>
      <vt:lpstr>Background</vt:lpstr>
      <vt:lpstr>http://www.ClinicalTrials.gov  </vt:lpstr>
      <vt:lpstr>PowerPoint Presentation</vt:lpstr>
      <vt:lpstr>PowerPoint Presentation</vt:lpstr>
      <vt:lpstr>Continued Background</vt:lpstr>
      <vt:lpstr>Continued Background</vt:lpstr>
      <vt:lpstr>Continued Background</vt:lpstr>
      <vt:lpstr>PowerPoint Presentation</vt:lpstr>
      <vt:lpstr>Types of “Problems”</vt:lpstr>
      <vt:lpstr>Continued Background</vt:lpstr>
      <vt:lpstr>Aim Statement</vt:lpstr>
      <vt:lpstr>PowerPoint Presentation</vt:lpstr>
      <vt:lpstr>Process Mapping for Results Reporting</vt:lpstr>
      <vt:lpstr>Study Record Status in ClinicalTrials.gov*</vt:lpstr>
      <vt:lpstr>PowerPoint Presentation</vt:lpstr>
      <vt:lpstr>Test of Change #1</vt:lpstr>
      <vt:lpstr>Email Template</vt:lpstr>
      <vt:lpstr>Test of Change #2</vt:lpstr>
      <vt:lpstr>Example Form Template</vt:lpstr>
      <vt:lpstr>Example Form Template</vt:lpstr>
      <vt:lpstr>Example Form Template</vt:lpstr>
      <vt:lpstr>PI Response Times from Test of Change #1 and #2</vt:lpstr>
      <vt:lpstr>PowerPoint Presentation</vt:lpstr>
      <vt:lpstr>Barriers</vt:lpstr>
      <vt:lpstr>Barriers</vt:lpstr>
      <vt:lpstr>Next Steps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Cristina Jucan</dc:creator>
  <cp:lastModifiedBy>SOMITS</cp:lastModifiedBy>
  <cp:revision>161</cp:revision>
  <cp:lastPrinted>2013-07-05T20:11:28Z</cp:lastPrinted>
  <dcterms:created xsi:type="dcterms:W3CDTF">2013-10-20T10:50:14Z</dcterms:created>
  <dcterms:modified xsi:type="dcterms:W3CDTF">2014-12-05T16:51:49Z</dcterms:modified>
</cp:coreProperties>
</file>