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9"/>
  </p:notesMasterIdLst>
  <p:sldIdLst>
    <p:sldId id="262" r:id="rId3"/>
    <p:sldId id="284" r:id="rId4"/>
    <p:sldId id="272" r:id="rId5"/>
    <p:sldId id="286" r:id="rId6"/>
    <p:sldId id="287" r:id="rId7"/>
    <p:sldId id="289" r:id="rId8"/>
    <p:sldId id="285" r:id="rId9"/>
    <p:sldId id="281" r:id="rId10"/>
    <p:sldId id="273" r:id="rId11"/>
    <p:sldId id="282" r:id="rId12"/>
    <p:sldId id="276" r:id="rId13"/>
    <p:sldId id="290" r:id="rId14"/>
    <p:sldId id="291" r:id="rId15"/>
    <p:sldId id="283" r:id="rId16"/>
    <p:sldId id="278"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2D6D2"/>
    <a:srgbClr val="FFFFFF"/>
    <a:srgbClr val="616662"/>
    <a:srgbClr val="122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110" d="100"/>
          <a:sy n="110" d="100"/>
        </p:scale>
        <p:origin x="-1644" y="-240"/>
      </p:cViewPr>
      <p:guideLst>
        <p:guide orient="horz" pos="2160"/>
        <p:guide pos="1392"/>
        <p:guide pos="5472"/>
      </p:guideLst>
    </p:cSldViewPr>
  </p:slideViewPr>
  <p:notesTextViewPr>
    <p:cViewPr>
      <p:scale>
        <a:sx n="100" d="100"/>
        <a:sy n="100" d="100"/>
      </p:scale>
      <p:origin x="0" y="0"/>
    </p:cViewPr>
  </p:notesTextViewPr>
  <p:sorterViewPr>
    <p:cViewPr>
      <p:scale>
        <a:sx n="100" d="100"/>
        <a:sy n="100" d="100"/>
      </p:scale>
      <p:origin x="0" y="13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1400"/>
              <a:t>Sponsor Naming Conventions</a:t>
            </a:r>
            <a:r>
              <a:rPr lang="en-US" sz="1400" baseline="0"/>
              <a:t> </a:t>
            </a:r>
            <a:r>
              <a:rPr lang="en-US" sz="1400"/>
              <a:t>Totals</a:t>
            </a:r>
          </a:p>
        </c:rich>
      </c:tx>
      <c:layout/>
      <c:overlay val="0"/>
    </c:title>
    <c:autoTitleDeleted val="0"/>
    <c:plotArea>
      <c:layout/>
      <c:lineChart>
        <c:grouping val="stacked"/>
        <c:varyColors val="0"/>
        <c:ser>
          <c:idx val="0"/>
          <c:order val="0"/>
          <c:tx>
            <c:strRef>
              <c:f>'Percentages Graph'!$J$1</c:f>
              <c:strCache>
                <c:ptCount val="1"/>
                <c:pt idx="0">
                  <c:v>Sponsor Naming Conventions - Incorrect</c:v>
                </c:pt>
              </c:strCache>
            </c:strRef>
          </c:tx>
          <c:marker>
            <c:symbol val="none"/>
          </c:marker>
          <c:cat>
            <c:strRef>
              <c:f>'Percentages Graph'!$I$2:$I$7</c:f>
              <c:strCache>
                <c:ptCount val="6"/>
                <c:pt idx="0">
                  <c:v>March </c:v>
                </c:pt>
                <c:pt idx="1">
                  <c:v>April</c:v>
                </c:pt>
                <c:pt idx="2">
                  <c:v>May</c:v>
                </c:pt>
                <c:pt idx="3">
                  <c:v>June</c:v>
                </c:pt>
                <c:pt idx="4">
                  <c:v>July</c:v>
                </c:pt>
                <c:pt idx="5">
                  <c:v>August </c:v>
                </c:pt>
              </c:strCache>
            </c:strRef>
          </c:cat>
          <c:val>
            <c:numRef>
              <c:f>'Percentages Graph'!$J$2:$J$7</c:f>
              <c:numCache>
                <c:formatCode>General</c:formatCode>
                <c:ptCount val="6"/>
                <c:pt idx="1">
                  <c:v>2</c:v>
                </c:pt>
                <c:pt idx="2">
                  <c:v>2</c:v>
                </c:pt>
                <c:pt idx="3">
                  <c:v>2</c:v>
                </c:pt>
                <c:pt idx="4">
                  <c:v>2</c:v>
                </c:pt>
                <c:pt idx="5">
                  <c:v>7</c:v>
                </c:pt>
              </c:numCache>
            </c:numRef>
          </c:val>
          <c:smooth val="0"/>
        </c:ser>
        <c:ser>
          <c:idx val="1"/>
          <c:order val="1"/>
          <c:tx>
            <c:strRef>
              <c:f>'Percentages Graph'!$K$1</c:f>
              <c:strCache>
                <c:ptCount val="1"/>
                <c:pt idx="0">
                  <c:v>Sponsor Naming Conventions - (Variations or Dual Sponsors)</c:v>
                </c:pt>
              </c:strCache>
            </c:strRef>
          </c:tx>
          <c:marker>
            <c:symbol val="none"/>
          </c:marker>
          <c:cat>
            <c:strRef>
              <c:f>'Percentages Graph'!$I$2:$I$7</c:f>
              <c:strCache>
                <c:ptCount val="6"/>
                <c:pt idx="0">
                  <c:v>March </c:v>
                </c:pt>
                <c:pt idx="1">
                  <c:v>April</c:v>
                </c:pt>
                <c:pt idx="2">
                  <c:v>May</c:v>
                </c:pt>
                <c:pt idx="3">
                  <c:v>June</c:v>
                </c:pt>
                <c:pt idx="4">
                  <c:v>July</c:v>
                </c:pt>
                <c:pt idx="5">
                  <c:v>August </c:v>
                </c:pt>
              </c:strCache>
            </c:strRef>
          </c:cat>
          <c:val>
            <c:numRef>
              <c:f>'Percentages Graph'!$K$2:$K$7</c:f>
              <c:numCache>
                <c:formatCode>General</c:formatCode>
                <c:ptCount val="6"/>
                <c:pt idx="0">
                  <c:v>15</c:v>
                </c:pt>
                <c:pt idx="1">
                  <c:v>32</c:v>
                </c:pt>
                <c:pt idx="2">
                  <c:v>18</c:v>
                </c:pt>
                <c:pt idx="3">
                  <c:v>27</c:v>
                </c:pt>
                <c:pt idx="4">
                  <c:v>30</c:v>
                </c:pt>
                <c:pt idx="5">
                  <c:v>19</c:v>
                </c:pt>
              </c:numCache>
            </c:numRef>
          </c:val>
          <c:smooth val="0"/>
        </c:ser>
        <c:ser>
          <c:idx val="2"/>
          <c:order val="2"/>
          <c:tx>
            <c:strRef>
              <c:f>'Percentages Graph'!$L$1</c:f>
              <c:strCache>
                <c:ptCount val="1"/>
                <c:pt idx="0">
                  <c:v>Sponsor Naming Conventions - Correct</c:v>
                </c:pt>
              </c:strCache>
            </c:strRef>
          </c:tx>
          <c:marker>
            <c:symbol val="none"/>
          </c:marker>
          <c:cat>
            <c:strRef>
              <c:f>'Percentages Graph'!$I$2:$I$7</c:f>
              <c:strCache>
                <c:ptCount val="6"/>
                <c:pt idx="0">
                  <c:v>March </c:v>
                </c:pt>
                <c:pt idx="1">
                  <c:v>April</c:v>
                </c:pt>
                <c:pt idx="2">
                  <c:v>May</c:v>
                </c:pt>
                <c:pt idx="3">
                  <c:v>June</c:v>
                </c:pt>
                <c:pt idx="4">
                  <c:v>July</c:v>
                </c:pt>
                <c:pt idx="5">
                  <c:v>August </c:v>
                </c:pt>
              </c:strCache>
            </c:strRef>
          </c:cat>
          <c:val>
            <c:numRef>
              <c:f>'Percentages Graph'!$L$2:$L$7</c:f>
              <c:numCache>
                <c:formatCode>General</c:formatCode>
                <c:ptCount val="6"/>
                <c:pt idx="0">
                  <c:v>13</c:v>
                </c:pt>
                <c:pt idx="1">
                  <c:v>21</c:v>
                </c:pt>
                <c:pt idx="2">
                  <c:v>12</c:v>
                </c:pt>
                <c:pt idx="3">
                  <c:v>20</c:v>
                </c:pt>
                <c:pt idx="4">
                  <c:v>16</c:v>
                </c:pt>
                <c:pt idx="5">
                  <c:v>21</c:v>
                </c:pt>
              </c:numCache>
            </c:numRef>
          </c:val>
          <c:smooth val="0"/>
        </c:ser>
        <c:ser>
          <c:idx val="3"/>
          <c:order val="3"/>
          <c:tx>
            <c:strRef>
              <c:f>'Percentages Graph'!$M$1</c:f>
              <c:strCache>
                <c:ptCount val="1"/>
                <c:pt idx="0">
                  <c:v>Monthly Totals</c:v>
                </c:pt>
              </c:strCache>
            </c:strRef>
          </c:tx>
          <c:marker>
            <c:symbol val="none"/>
          </c:marker>
          <c:cat>
            <c:strRef>
              <c:f>'Percentages Graph'!$I$2:$I$7</c:f>
              <c:strCache>
                <c:ptCount val="6"/>
                <c:pt idx="0">
                  <c:v>March </c:v>
                </c:pt>
                <c:pt idx="1">
                  <c:v>April</c:v>
                </c:pt>
                <c:pt idx="2">
                  <c:v>May</c:v>
                </c:pt>
                <c:pt idx="3">
                  <c:v>June</c:v>
                </c:pt>
                <c:pt idx="4">
                  <c:v>July</c:v>
                </c:pt>
                <c:pt idx="5">
                  <c:v>August </c:v>
                </c:pt>
              </c:strCache>
            </c:strRef>
          </c:cat>
          <c:val>
            <c:numRef>
              <c:f>'Percentages Graph'!$M$2:$M$7</c:f>
              <c:numCache>
                <c:formatCode>General</c:formatCode>
                <c:ptCount val="6"/>
                <c:pt idx="0">
                  <c:v>28</c:v>
                </c:pt>
                <c:pt idx="1">
                  <c:v>55</c:v>
                </c:pt>
                <c:pt idx="2">
                  <c:v>32</c:v>
                </c:pt>
                <c:pt idx="3">
                  <c:v>49</c:v>
                </c:pt>
                <c:pt idx="4">
                  <c:v>48</c:v>
                </c:pt>
                <c:pt idx="5">
                  <c:v>47</c:v>
                </c:pt>
              </c:numCache>
            </c:numRef>
          </c:val>
          <c:smooth val="0"/>
        </c:ser>
        <c:dLbls>
          <c:dLblPos val="ctr"/>
          <c:showLegendKey val="0"/>
          <c:showVal val="1"/>
          <c:showCatName val="0"/>
          <c:showSerName val="0"/>
          <c:showPercent val="0"/>
          <c:showBubbleSize val="0"/>
        </c:dLbls>
        <c:marker val="1"/>
        <c:smooth val="0"/>
        <c:axId val="60730368"/>
        <c:axId val="60883712"/>
      </c:lineChart>
      <c:catAx>
        <c:axId val="60730368"/>
        <c:scaling>
          <c:orientation val="minMax"/>
        </c:scaling>
        <c:delete val="0"/>
        <c:axPos val="b"/>
        <c:majorTickMark val="none"/>
        <c:minorTickMark val="none"/>
        <c:tickLblPos val="nextTo"/>
        <c:crossAx val="60883712"/>
        <c:crosses val="autoZero"/>
        <c:auto val="1"/>
        <c:lblAlgn val="ctr"/>
        <c:lblOffset val="100"/>
        <c:noMultiLvlLbl val="0"/>
      </c:catAx>
      <c:valAx>
        <c:axId val="60883712"/>
        <c:scaling>
          <c:orientation val="minMax"/>
        </c:scaling>
        <c:delete val="1"/>
        <c:axPos val="l"/>
        <c:numFmt formatCode="General" sourceLinked="1"/>
        <c:majorTickMark val="none"/>
        <c:minorTickMark val="none"/>
        <c:tickLblPos val="nextTo"/>
        <c:crossAx val="6073036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1400"/>
              <a:t>Sponsor Naming Conventions Percentages</a:t>
            </a:r>
          </a:p>
          <a:p>
            <a:pPr>
              <a:defRPr/>
            </a:pPr>
            <a:r>
              <a:rPr lang="en-US" sz="1400"/>
              <a:t>from March - August 2015</a:t>
            </a:r>
          </a:p>
        </c:rich>
      </c:tx>
      <c:layout>
        <c:manualLayout>
          <c:xMode val="edge"/>
          <c:yMode val="edge"/>
          <c:x val="0.16662505512354506"/>
          <c:y val="5.6227988440106465E-2"/>
        </c:manualLayout>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'Percentages Graph'!$F$1:$H$1</c:f>
              <c:strCache>
                <c:ptCount val="3"/>
                <c:pt idx="0">
                  <c:v>Sponsor Naming Conventions - Incorrect</c:v>
                </c:pt>
                <c:pt idx="1">
                  <c:v>Sponsor Naming Conventions - (Variations or Dual Sponsors)</c:v>
                </c:pt>
                <c:pt idx="2">
                  <c:v>Sponsor Naming Conventions - Correct</c:v>
                </c:pt>
              </c:strCache>
            </c:strRef>
          </c:cat>
          <c:val>
            <c:numRef>
              <c:f>'Percentages Graph'!$F$2:$H$2</c:f>
              <c:numCache>
                <c:formatCode>0%</c:formatCode>
                <c:ptCount val="3"/>
                <c:pt idx="0">
                  <c:v>0.06</c:v>
                </c:pt>
                <c:pt idx="1">
                  <c:v>0.54</c:v>
                </c:pt>
                <c:pt idx="2">
                  <c:v>0.4</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Sponsor Naming</a:t>
            </a:r>
            <a:r>
              <a:rPr lang="en-US" sz="1400" baseline="0" dirty="0" smtClean="0"/>
              <a:t> Conventions Percentages from September 23,2015 – October 31, 2015</a:t>
            </a:r>
            <a:endParaRPr lang="en-US" sz="1400" dirty="0"/>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'Test of Change Graph'!$P$1:$R$1</c:f>
              <c:strCache>
                <c:ptCount val="3"/>
                <c:pt idx="0">
                  <c:v>Sponsor Naming Conventions - Incorrect</c:v>
                </c:pt>
                <c:pt idx="1">
                  <c:v>Sponsor Naming Conventions - (Variations or Dual Sponsors)</c:v>
                </c:pt>
                <c:pt idx="2">
                  <c:v>Sponsor Naming Conventions - Correct</c:v>
                </c:pt>
              </c:strCache>
            </c:strRef>
          </c:cat>
          <c:val>
            <c:numRef>
              <c:f>'Test of Change Graph'!$P$2:$R$2</c:f>
              <c:numCache>
                <c:formatCode>0%</c:formatCode>
                <c:ptCount val="3"/>
                <c:pt idx="0">
                  <c:v>0.05</c:v>
                </c:pt>
                <c:pt idx="1">
                  <c:v>0.25</c:v>
                </c:pt>
                <c:pt idx="2">
                  <c:v>0.7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1100" dirty="0"/>
              <a:t>Sponsor Naming Conventions</a:t>
            </a:r>
            <a:r>
              <a:rPr lang="en-US" sz="1100" baseline="0" dirty="0"/>
              <a:t> </a:t>
            </a:r>
            <a:r>
              <a:rPr lang="en-US" sz="1100" dirty="0"/>
              <a:t>Monthly</a:t>
            </a:r>
            <a:r>
              <a:rPr lang="en-US" sz="1100" baseline="0" dirty="0"/>
              <a:t> Totals   </a:t>
            </a:r>
            <a:r>
              <a:rPr lang="en-US" sz="1100" baseline="0" dirty="0" smtClean="0"/>
              <a:t>                         </a:t>
            </a:r>
            <a:r>
              <a:rPr lang="en-US" sz="1100" baseline="0" dirty="0"/>
              <a:t>September 23, 2015 - October 31, 2015</a:t>
            </a:r>
            <a:endParaRPr lang="en-US" sz="1100" dirty="0"/>
          </a:p>
        </c:rich>
      </c:tx>
      <c:layout/>
      <c:overlay val="0"/>
    </c:title>
    <c:autoTitleDeleted val="0"/>
    <c:plotArea>
      <c:layout/>
      <c:barChart>
        <c:barDir val="col"/>
        <c:grouping val="clustered"/>
        <c:varyColors val="0"/>
        <c:ser>
          <c:idx val="0"/>
          <c:order val="0"/>
          <c:tx>
            <c:strRef>
              <c:f>'Test of Change Graph'!$B$1</c:f>
              <c:strCache>
                <c:ptCount val="1"/>
                <c:pt idx="0">
                  <c:v>Sponsor Naming Conventions - Incorrect</c:v>
                </c:pt>
              </c:strCache>
            </c:strRef>
          </c:tx>
          <c:invertIfNegative val="0"/>
          <c:cat>
            <c:strRef>
              <c:f>'Test of Change Graph'!$A$2:$A$3</c:f>
              <c:strCache>
                <c:ptCount val="2"/>
                <c:pt idx="0">
                  <c:v>September</c:v>
                </c:pt>
                <c:pt idx="1">
                  <c:v>October</c:v>
                </c:pt>
              </c:strCache>
            </c:strRef>
          </c:cat>
          <c:val>
            <c:numRef>
              <c:f>'Test of Change Graph'!$B$2:$B$3</c:f>
              <c:numCache>
                <c:formatCode>General</c:formatCode>
                <c:ptCount val="2"/>
                <c:pt idx="0">
                  <c:v>1</c:v>
                </c:pt>
                <c:pt idx="1">
                  <c:v>2</c:v>
                </c:pt>
              </c:numCache>
            </c:numRef>
          </c:val>
        </c:ser>
        <c:ser>
          <c:idx val="1"/>
          <c:order val="1"/>
          <c:tx>
            <c:strRef>
              <c:f>'Test of Change Graph'!$C$1</c:f>
              <c:strCache>
                <c:ptCount val="1"/>
                <c:pt idx="0">
                  <c:v>Sponsor Naming Conventions - (Variations or Dual Sponsors)</c:v>
                </c:pt>
              </c:strCache>
            </c:strRef>
          </c:tx>
          <c:invertIfNegative val="0"/>
          <c:cat>
            <c:strRef>
              <c:f>'Test of Change Graph'!$A$2:$A$3</c:f>
              <c:strCache>
                <c:ptCount val="2"/>
                <c:pt idx="0">
                  <c:v>September</c:v>
                </c:pt>
                <c:pt idx="1">
                  <c:v>October</c:v>
                </c:pt>
              </c:strCache>
            </c:strRef>
          </c:cat>
          <c:val>
            <c:numRef>
              <c:f>'Test of Change Graph'!$C$2:$C$3</c:f>
              <c:numCache>
                <c:formatCode>General</c:formatCode>
                <c:ptCount val="2"/>
                <c:pt idx="0">
                  <c:v>3</c:v>
                </c:pt>
                <c:pt idx="1">
                  <c:v>8</c:v>
                </c:pt>
              </c:numCache>
            </c:numRef>
          </c:val>
        </c:ser>
        <c:ser>
          <c:idx val="2"/>
          <c:order val="2"/>
          <c:tx>
            <c:strRef>
              <c:f>'Test of Change Graph'!$D$1</c:f>
              <c:strCache>
                <c:ptCount val="1"/>
                <c:pt idx="0">
                  <c:v>Sponsor Naming Conventions - Correct</c:v>
                </c:pt>
              </c:strCache>
            </c:strRef>
          </c:tx>
          <c:invertIfNegative val="0"/>
          <c:cat>
            <c:strRef>
              <c:f>'Test of Change Graph'!$A$2:$A$3</c:f>
              <c:strCache>
                <c:ptCount val="2"/>
                <c:pt idx="0">
                  <c:v>September</c:v>
                </c:pt>
                <c:pt idx="1">
                  <c:v>October</c:v>
                </c:pt>
              </c:strCache>
            </c:strRef>
          </c:cat>
          <c:val>
            <c:numRef>
              <c:f>'Test of Change Graph'!$D$2:$D$3</c:f>
              <c:numCache>
                <c:formatCode>General</c:formatCode>
                <c:ptCount val="2"/>
                <c:pt idx="0">
                  <c:v>6</c:v>
                </c:pt>
                <c:pt idx="1">
                  <c:v>28</c:v>
                </c:pt>
              </c:numCache>
            </c:numRef>
          </c:val>
        </c:ser>
        <c:ser>
          <c:idx val="3"/>
          <c:order val="3"/>
          <c:tx>
            <c:strRef>
              <c:f>'Test of Change Graph'!$E$1</c:f>
              <c:strCache>
                <c:ptCount val="1"/>
                <c:pt idx="0">
                  <c:v>Monthly Totals</c:v>
                </c:pt>
              </c:strCache>
            </c:strRef>
          </c:tx>
          <c:invertIfNegative val="0"/>
          <c:cat>
            <c:strRef>
              <c:f>'Test of Change Graph'!$A$2:$A$3</c:f>
              <c:strCache>
                <c:ptCount val="2"/>
                <c:pt idx="0">
                  <c:v>September</c:v>
                </c:pt>
                <c:pt idx="1">
                  <c:v>October</c:v>
                </c:pt>
              </c:strCache>
            </c:strRef>
          </c:cat>
          <c:val>
            <c:numRef>
              <c:f>'Test of Change Graph'!$E$2:$E$3</c:f>
              <c:numCache>
                <c:formatCode>General</c:formatCode>
                <c:ptCount val="2"/>
                <c:pt idx="0">
                  <c:v>10</c:v>
                </c:pt>
                <c:pt idx="1">
                  <c:v>38</c:v>
                </c:pt>
              </c:numCache>
            </c:numRef>
          </c:val>
        </c:ser>
        <c:dLbls>
          <c:showLegendKey val="0"/>
          <c:showVal val="1"/>
          <c:showCatName val="0"/>
          <c:showSerName val="0"/>
          <c:showPercent val="0"/>
          <c:showBubbleSize val="0"/>
        </c:dLbls>
        <c:gapWidth val="150"/>
        <c:overlap val="-25"/>
        <c:axId val="56190464"/>
        <c:axId val="56192384"/>
      </c:barChart>
      <c:catAx>
        <c:axId val="56190464"/>
        <c:scaling>
          <c:orientation val="minMax"/>
        </c:scaling>
        <c:delete val="0"/>
        <c:axPos val="b"/>
        <c:majorTickMark val="none"/>
        <c:minorTickMark val="none"/>
        <c:tickLblPos val="nextTo"/>
        <c:crossAx val="56192384"/>
        <c:crosses val="autoZero"/>
        <c:auto val="1"/>
        <c:lblAlgn val="ctr"/>
        <c:lblOffset val="100"/>
        <c:noMultiLvlLbl val="0"/>
      </c:catAx>
      <c:valAx>
        <c:axId val="56192384"/>
        <c:scaling>
          <c:orientation val="minMax"/>
        </c:scaling>
        <c:delete val="1"/>
        <c:axPos val="l"/>
        <c:numFmt formatCode="General" sourceLinked="1"/>
        <c:majorTickMark val="none"/>
        <c:minorTickMark val="none"/>
        <c:tickLblPos val="nextTo"/>
        <c:crossAx val="56190464"/>
        <c:crosses val="autoZero"/>
        <c:crossBetween val="between"/>
      </c:valAx>
    </c:plotArea>
    <c:legend>
      <c:legendPos val="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F719E-02B3-334B-A581-77471D9337CF}"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DA94B-E24B-5C4D-9023-69063EB820B4}" type="slidenum">
              <a:rPr lang="en-US" smtClean="0"/>
              <a:t>‹#›</a:t>
            </a:fld>
            <a:endParaRPr lang="en-US"/>
          </a:p>
        </p:txBody>
      </p:sp>
    </p:spTree>
    <p:extLst>
      <p:ext uri="{BB962C8B-B14F-4D97-AF65-F5344CB8AC3E}">
        <p14:creationId xmlns:p14="http://schemas.microsoft.com/office/powerpoint/2010/main" val="193211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_Cover Slide">
    <p:spTree>
      <p:nvGrpSpPr>
        <p:cNvPr id="1" name=""/>
        <p:cNvGrpSpPr/>
        <p:nvPr/>
      </p:nvGrpSpPr>
      <p:grpSpPr>
        <a:xfrm>
          <a:off x="0" y="0"/>
          <a:ext cx="0" cy="0"/>
          <a:chOff x="0" y="0"/>
          <a:chExt cx="0" cy="0"/>
        </a:xfrm>
      </p:grpSpPr>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6002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45191-791A-4920-B13E-4944B0EC2FA6}"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9D4F9-CDEB-4F81-944E-FCABA2581DEB}" type="slidenum">
              <a:rPr lang="en-US" smtClean="0"/>
              <a:pPr/>
              <a:t>‹#›</a:t>
            </a:fld>
            <a:endParaRPr lang="en-US"/>
          </a:p>
        </p:txBody>
      </p:sp>
      <p:sp>
        <p:nvSpPr>
          <p:cNvPr id="6" name="Rectangle 5"/>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60199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45191-791A-4920-B13E-4944B0EC2FA6}"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9D4F9-CDEB-4F81-944E-FCABA2581DEB}" type="slidenum">
              <a:rPr lang="en-US" smtClean="0"/>
              <a:pPr/>
              <a:t>‹#›</a:t>
            </a:fld>
            <a:endParaRPr lang="en-US"/>
          </a:p>
        </p:txBody>
      </p:sp>
      <p:sp>
        <p:nvSpPr>
          <p:cNvPr id="5" name="Rectangle 4"/>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31742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5191-791A-4920-B13E-4944B0EC2FA6}"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1192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45191-791A-4920-B13E-4944B0EC2FA6}"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42287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5191-791A-4920-B13E-4944B0EC2FA6}"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6453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5191-791A-4920-B13E-4944B0EC2FA6}"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70720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_Title Slide">
    <p:spTree>
      <p:nvGrpSpPr>
        <p:cNvPr id="1" name=""/>
        <p:cNvGrpSpPr/>
        <p:nvPr/>
      </p:nvGrpSpPr>
      <p:grpSpPr>
        <a:xfrm>
          <a:off x="0" y="0"/>
          <a:ext cx="0" cy="0"/>
          <a:chOff x="0" y="0"/>
          <a:chExt cx="0" cy="0"/>
        </a:xfrm>
      </p:grpSpPr>
      <p:sp>
        <p:nvSpPr>
          <p:cNvPr id="14" name="Rectangle 13"/>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457200" y="1587500"/>
            <a:ext cx="82296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45191-791A-4920-B13E-4944B0EC2FA6}"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12243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45191-791A-4920-B13E-4944B0EC2FA6}"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46843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45191-791A-4920-B13E-4944B0EC2FA6}"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5020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45191-791A-4920-B13E-4944B0EC2FA6}"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D4F9-CDEB-4F81-944E-FCABA2581DEB}" type="slidenum">
              <a:rPr lang="en-US" smtClean="0"/>
              <a:pPr/>
              <a:t>‹#›</a:t>
            </a:fld>
            <a:endParaRPr lang="en-US"/>
          </a:p>
        </p:txBody>
      </p:sp>
      <p:sp>
        <p:nvSpPr>
          <p:cNvPr id="8" name="Rectangle 7"/>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123903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45191-791A-4920-B13E-4944B0EC2FA6}"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9D4F9-CDEB-4F81-944E-FCABA2581DEB}" type="slidenum">
              <a:rPr lang="en-US" smtClean="0"/>
              <a:pPr/>
              <a:t>‹#›</a:t>
            </a:fld>
            <a:endParaRPr lang="en-US"/>
          </a:p>
        </p:txBody>
      </p:sp>
      <p:sp>
        <p:nvSpPr>
          <p:cNvPr id="10" name="Rectangle 9"/>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EmoryHealthcare-rev.eps"/>
          <p:cNvPicPr>
            <a:picLocks noChangeAspect="1"/>
          </p:cNvPicPr>
          <p:nvPr userDrawn="1"/>
        </p:nvPicPr>
        <p:blipFill>
          <a:blip r:embed="rId2"/>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2908429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7E840-4010-2B44-935D-B8453162D638}"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2C435-FC9B-1749-8573-C8F6A9AC0EA5}"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6"/>
          <a:stretch>
            <a:fillRect/>
          </a:stretch>
        </p:blipFill>
        <p:spPr>
          <a:xfrm>
            <a:off x="7201073" y="5943600"/>
            <a:ext cx="1485727" cy="51456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3" r:id="rId2"/>
    <p:sldLayoutId id="2147483663" r:id="rId3"/>
    <p:sldLayoutId id="2147483676" r:id="rId4"/>
  </p:sldLayoutIdLst>
  <p:txStyles>
    <p:titleStyle>
      <a:lvl1pPr algn="ctr" defTabSz="457200" rtl="0" eaLnBrk="1" latinLnBrk="0" hangingPunct="1">
        <a:spcBef>
          <a:spcPct val="0"/>
        </a:spcBef>
        <a:buNone/>
        <a:defRPr sz="3600" b="1" i="0" kern="1200" cap="all">
          <a:solidFill>
            <a:srgbClr val="122A5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45191-791A-4920-B13E-4944B0EC2FA6}"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9D4F9-CDEB-4F81-944E-FCABA2581DEB}" type="slidenum">
              <a:rPr lang="en-US" smtClean="0"/>
              <a:pPr/>
              <a:t>‹#›</a:t>
            </a:fld>
            <a:endParaRPr lang="en-US"/>
          </a:p>
        </p:txBody>
      </p:sp>
      <p:sp>
        <p:nvSpPr>
          <p:cNvPr id="7" name="Rectangle 6"/>
          <p:cNvSpPr/>
          <p:nvPr userDrawn="1"/>
        </p:nvSpPr>
        <p:spPr>
          <a:xfrm>
            <a:off x="0" y="5791200"/>
            <a:ext cx="9144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moryHealthcare-rev.eps"/>
          <p:cNvPicPr>
            <a:picLocks noChangeAspect="1"/>
          </p:cNvPicPr>
          <p:nvPr userDrawn="1"/>
        </p:nvPicPr>
        <p:blipFill>
          <a:blip r:embed="rId13"/>
          <a:stretch>
            <a:fillRect/>
          </a:stretch>
        </p:blipFill>
        <p:spPr>
          <a:xfrm>
            <a:off x="7201073" y="5943600"/>
            <a:ext cx="1485727" cy="514569"/>
          </a:xfrm>
          <a:prstGeom prst="rect">
            <a:avLst/>
          </a:prstGeom>
        </p:spPr>
      </p:pic>
    </p:spTree>
    <p:extLst>
      <p:ext uri="{BB962C8B-B14F-4D97-AF65-F5344CB8AC3E}">
        <p14:creationId xmlns:p14="http://schemas.microsoft.com/office/powerpoint/2010/main" val="3588211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664899"/>
            <a:ext cx="7772400" cy="1935552"/>
          </a:xfrm>
        </p:spPr>
        <p:txBody>
          <a:bodyPr>
            <a:noAutofit/>
          </a:bodyPr>
          <a:lstStyle/>
          <a:p>
            <a:pPr algn="ctr">
              <a:defRPr/>
            </a:pPr>
            <a:r>
              <a:rPr lang="en-US" sz="5400" dirty="0" smtClean="0">
                <a:ln>
                  <a:solidFill>
                    <a:schemeClr val="accent1">
                      <a:shade val="95000"/>
                      <a:satMod val="105000"/>
                    </a:schemeClr>
                  </a:solidFill>
                </a:ln>
                <a:solidFill>
                  <a:srgbClr val="0070C0"/>
                </a:solidFill>
                <a:latin typeface="Castellar" panose="020A0402060406010301" pitchFamily="18" charset="0"/>
                <a:cs typeface="Aharoni" panose="02010803020104030203" pitchFamily="2" charset="-79"/>
              </a:rPr>
              <a:t>Sponsor Naming Conventions</a:t>
            </a:r>
            <a:endParaRPr lang="en-US" sz="5400" dirty="0">
              <a:ln>
                <a:solidFill>
                  <a:schemeClr val="accent1">
                    <a:shade val="95000"/>
                    <a:satMod val="105000"/>
                  </a:schemeClr>
                </a:solidFill>
              </a:ln>
              <a:solidFill>
                <a:srgbClr val="0070C0"/>
              </a:solidFill>
              <a:latin typeface="Castellar" panose="020A0402060406010301" pitchFamily="18" charset="0"/>
              <a:cs typeface="Aharoni" panose="02010803020104030203" pitchFamily="2" charset="-79"/>
            </a:endParaRPr>
          </a:p>
        </p:txBody>
      </p:sp>
      <p:sp>
        <p:nvSpPr>
          <p:cNvPr id="89091" name="Subtitle 8"/>
          <p:cNvSpPr>
            <a:spLocks noGrp="1"/>
          </p:cNvSpPr>
          <p:nvPr>
            <p:ph type="subTitle" idx="1"/>
          </p:nvPr>
        </p:nvSpPr>
        <p:spPr>
          <a:xfrm>
            <a:off x="1371600" y="3600451"/>
            <a:ext cx="6400800" cy="2038349"/>
          </a:xfrm>
        </p:spPr>
        <p:txBody>
          <a:bodyPr>
            <a:normAutofit/>
          </a:bodyPr>
          <a:lstStyle/>
          <a:p>
            <a:r>
              <a:rPr lang="en-US" sz="3800" dirty="0" smtClean="0">
                <a:solidFill>
                  <a:srgbClr val="1F497D"/>
                </a:solidFill>
                <a:latin typeface="David" panose="020E0502060401010101" pitchFamily="34" charset="-79"/>
                <a:cs typeface="David" panose="020E0502060401010101" pitchFamily="34" charset="-79"/>
              </a:rPr>
              <a:t>Presenters</a:t>
            </a:r>
            <a:endParaRPr lang="en-US" b="0" i="1" dirty="0" smtClean="0">
              <a:latin typeface="David" panose="020E0502060401010101" pitchFamily="34" charset="-79"/>
              <a:cs typeface="David" panose="020E0502060401010101" pitchFamily="34" charset="-79"/>
            </a:endParaRPr>
          </a:p>
          <a:p>
            <a:r>
              <a:rPr lang="en-US" dirty="0" smtClean="0">
                <a:solidFill>
                  <a:schemeClr val="tx1"/>
                </a:solidFill>
                <a:latin typeface="David" panose="020E0502060401010101" pitchFamily="34" charset="-79"/>
                <a:cs typeface="David" panose="020E0502060401010101" pitchFamily="34" charset="-79"/>
              </a:rPr>
              <a:t>Susan Pease and </a:t>
            </a:r>
            <a:r>
              <a:rPr lang="en-US" dirty="0" err="1" smtClean="0">
                <a:solidFill>
                  <a:schemeClr val="tx1"/>
                </a:solidFill>
                <a:latin typeface="David" panose="020E0502060401010101" pitchFamily="34" charset="-79"/>
                <a:cs typeface="David" panose="020E0502060401010101" pitchFamily="34" charset="-79"/>
              </a:rPr>
              <a:t>BeBe</a:t>
            </a:r>
            <a:r>
              <a:rPr lang="en-US" dirty="0" smtClean="0">
                <a:solidFill>
                  <a:schemeClr val="tx1"/>
                </a:solidFill>
                <a:latin typeface="David" panose="020E0502060401010101" pitchFamily="34" charset="-79"/>
                <a:cs typeface="David" panose="020E0502060401010101" pitchFamily="34" charset="-79"/>
              </a:rPr>
              <a:t> McCoy</a:t>
            </a:r>
          </a:p>
          <a:p>
            <a:r>
              <a:rPr lang="en-US" dirty="0" smtClean="0">
                <a:solidFill>
                  <a:schemeClr val="tx1"/>
                </a:solidFill>
                <a:latin typeface="David" panose="020E0502060401010101" pitchFamily="34" charset="-79"/>
                <a:cs typeface="David" panose="020E0502060401010101" pitchFamily="34" charset="-79"/>
              </a:rPr>
              <a:t>November </a:t>
            </a:r>
            <a:r>
              <a:rPr lang="en-US" dirty="0" smtClean="0">
                <a:solidFill>
                  <a:schemeClr val="tx1"/>
                </a:solidFill>
                <a:latin typeface="David" panose="020E0502060401010101" pitchFamily="34" charset="-79"/>
                <a:cs typeface="David" panose="020E0502060401010101" pitchFamily="34" charset="-79"/>
              </a:rPr>
              <a:t>11, </a:t>
            </a:r>
            <a:r>
              <a:rPr lang="en-US" dirty="0" smtClean="0">
                <a:solidFill>
                  <a:schemeClr val="tx1"/>
                </a:solidFill>
                <a:latin typeface="David" panose="020E0502060401010101" pitchFamily="34" charset="-79"/>
                <a:cs typeface="David" panose="020E0502060401010101" pitchFamily="34" charset="-79"/>
              </a:rPr>
              <a:t>2015</a:t>
            </a:r>
          </a:p>
        </p:txBody>
      </p:sp>
      <p:sp>
        <p:nvSpPr>
          <p:cNvPr id="89092" name="Slide Number Placeholder 3"/>
          <p:cNvSpPr>
            <a:spLocks noGrp="1"/>
          </p:cNvSpPr>
          <p:nvPr>
            <p:ph type="sldNum" sz="quarter" idx="4294967295"/>
          </p:nvPr>
        </p:nvSpPr>
        <p:spPr>
          <a:xfrm>
            <a:off x="6781800" y="6381750"/>
            <a:ext cx="2133600" cy="476250"/>
          </a:xfrm>
          <a:prstGeom prst="rect">
            <a:avLst/>
          </a:prstGeom>
          <a:noFill/>
        </p:spPr>
        <p:txBody>
          <a:bodyPr/>
          <a:lstStyle/>
          <a:p>
            <a:fld id="{46651CC2-9AB5-D049-8509-24137D191834}"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analysis</a:t>
            </a:r>
            <a:endParaRPr lang="en-US" dirty="0"/>
          </a:p>
        </p:txBody>
      </p:sp>
      <p:pic>
        <p:nvPicPr>
          <p:cNvPr id="1028" name="Picture 4"/>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67592" y="414068"/>
            <a:ext cx="8574483" cy="519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16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348881422"/>
              </p:ext>
            </p:extLst>
          </p:nvPr>
        </p:nvGraphicFramePr>
        <p:xfrm>
          <a:off x="457200" y="1587500"/>
          <a:ext cx="8229600" cy="48666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Action/Test of change</a:t>
                      </a:r>
                      <a:endParaRPr lang="en-US" dirty="0"/>
                    </a:p>
                  </a:txBody>
                  <a:tcPr/>
                </a:tc>
                <a:tc>
                  <a:txBody>
                    <a:bodyPr/>
                    <a:lstStyle/>
                    <a:p>
                      <a:r>
                        <a:rPr lang="en-US" dirty="0" smtClean="0"/>
                        <a:t>Outcome</a:t>
                      </a:r>
                      <a:r>
                        <a:rPr lang="en-US" baseline="0" dirty="0" smtClean="0"/>
                        <a:t>/what was learned?</a:t>
                      </a:r>
                      <a:endParaRPr lang="en-US" dirty="0"/>
                    </a:p>
                  </a:txBody>
                  <a:tcPr/>
                </a:tc>
              </a:tr>
              <a:tr h="370840">
                <a:tc>
                  <a:txBody>
                    <a:bodyPr/>
                    <a:lstStyle/>
                    <a:p>
                      <a:r>
                        <a:rPr lang="en-US" dirty="0" smtClean="0"/>
                        <a:t>Create Master Sponsor List for Pre-Award</a:t>
                      </a:r>
                      <a:r>
                        <a:rPr lang="en-US" baseline="0" dirty="0" smtClean="0"/>
                        <a:t> to copy/paste sponsor name into “Sponsor” field in database for all their active studies.</a:t>
                      </a:r>
                      <a:endParaRPr lang="en-US" dirty="0"/>
                    </a:p>
                  </a:txBody>
                  <a:tcPr/>
                </a:tc>
                <a:tc>
                  <a:txBody>
                    <a:bodyPr/>
                    <a:lstStyle/>
                    <a:p>
                      <a:r>
                        <a:rPr lang="en-US" dirty="0" smtClean="0"/>
                        <a:t>The countermeasure revealed: </a:t>
                      </a:r>
                    </a:p>
                    <a:p>
                      <a:endParaRPr lang="en-US" dirty="0" smtClean="0"/>
                    </a:p>
                    <a:p>
                      <a:pPr marL="285750" indent="-285750">
                        <a:buFont typeface="Arial" panose="020B0604020202020204" pitchFamily="34" charset="0"/>
                        <a:buChar char="•"/>
                      </a:pPr>
                      <a:r>
                        <a:rPr lang="en-US" dirty="0" smtClean="0"/>
                        <a:t>Standardizing the process disclose a significant improvement within a month of entering the Sponsor Naming Conventions in the databases.  </a:t>
                      </a:r>
                    </a:p>
                    <a:p>
                      <a:pPr marL="285750" indent="-285750">
                        <a:buFont typeface="Arial" panose="020B0604020202020204" pitchFamily="34" charset="0"/>
                        <a:buChar char="•"/>
                      </a:pPr>
                      <a:r>
                        <a:rPr lang="en-US" smtClean="0"/>
                        <a:t>The </a:t>
                      </a:r>
                      <a:r>
                        <a:rPr lang="en-US" dirty="0" smtClean="0"/>
                        <a:t>test of change acknowledged a reduction with the inconsistencies and variations </a:t>
                      </a:r>
                      <a:r>
                        <a:rPr lang="en-US" smtClean="0"/>
                        <a:t>by 29%. </a:t>
                      </a:r>
                      <a:r>
                        <a:rPr lang="en-US" dirty="0" smtClean="0"/>
                        <a:t>The test was somewhat successful. The reason dealt with the lack of time after implementing the new process.</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2620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 Process Adjustment</a:t>
            </a:r>
            <a:endParaRPr lang="en-US" dirty="0"/>
          </a:p>
        </p:txBody>
      </p:sp>
      <p:sp>
        <p:nvSpPr>
          <p:cNvPr id="3" name="Content Placeholder 2"/>
          <p:cNvSpPr>
            <a:spLocks noGrp="1"/>
          </p:cNvSpPr>
          <p:nvPr>
            <p:ph sz="quarter" idx="10"/>
          </p:nvPr>
        </p:nvSpPr>
        <p:spPr/>
        <p:txBody>
          <a:bodyPr>
            <a:normAutofit fontScale="92500"/>
          </a:bodyPr>
          <a:lstStyle/>
          <a:p>
            <a:r>
              <a:rPr lang="en-US" dirty="0" smtClean="0"/>
              <a:t>On</a:t>
            </a:r>
            <a:r>
              <a:rPr lang="en-US" dirty="0" smtClean="0"/>
              <a:t> </a:t>
            </a:r>
            <a:r>
              <a:rPr lang="en-US" dirty="0" smtClean="0"/>
              <a:t>September </a:t>
            </a:r>
            <a:r>
              <a:rPr lang="en-US" dirty="0" smtClean="0"/>
              <a:t>23, 2015 we introduced to Pre-Award the new process:</a:t>
            </a:r>
            <a:endParaRPr lang="en-US" dirty="0" smtClean="0"/>
          </a:p>
          <a:p>
            <a:pPr marL="1188720" indent="0">
              <a:buNone/>
            </a:pPr>
            <a:r>
              <a:rPr lang="en-US" dirty="0" smtClean="0"/>
              <a:t>-Utilize </a:t>
            </a:r>
            <a:r>
              <a:rPr lang="en-US" dirty="0"/>
              <a:t>the “</a:t>
            </a:r>
            <a:r>
              <a:rPr lang="en-US" b="1" dirty="0"/>
              <a:t>OCR OnBase Sponsor List</a:t>
            </a:r>
            <a:r>
              <a:rPr lang="en-US" dirty="0"/>
              <a:t>” </a:t>
            </a:r>
            <a:r>
              <a:rPr lang="en-US" dirty="0" smtClean="0"/>
              <a:t>when   naming the </a:t>
            </a:r>
            <a:r>
              <a:rPr lang="en-US" dirty="0"/>
              <a:t>SPONSOR for all </a:t>
            </a:r>
            <a:r>
              <a:rPr lang="en-US" dirty="0" smtClean="0"/>
              <a:t>assigned </a:t>
            </a:r>
            <a:r>
              <a:rPr lang="en-US" dirty="0" smtClean="0"/>
              <a:t>active studies </a:t>
            </a:r>
            <a:r>
              <a:rPr lang="en-US" dirty="0" smtClean="0"/>
              <a:t>in </a:t>
            </a:r>
            <a:r>
              <a:rPr lang="en-US" dirty="0"/>
              <a:t>the </a:t>
            </a:r>
            <a:r>
              <a:rPr lang="en-US" dirty="0" smtClean="0"/>
              <a:t>OCRLog</a:t>
            </a:r>
            <a:r>
              <a:rPr lang="en-US" dirty="0"/>
              <a:t>.  </a:t>
            </a:r>
            <a:endParaRPr lang="en-US" dirty="0" smtClean="0"/>
          </a:p>
          <a:p>
            <a:r>
              <a:rPr lang="en-US" dirty="0" smtClean="0"/>
              <a:t>This </a:t>
            </a:r>
            <a:r>
              <a:rPr lang="en-US" dirty="0"/>
              <a:t>document </a:t>
            </a:r>
            <a:r>
              <a:rPr lang="en-US" dirty="0" smtClean="0"/>
              <a:t>was provided both </a:t>
            </a:r>
            <a:r>
              <a:rPr lang="en-US" dirty="0"/>
              <a:t>in hard copy and electronic form and </a:t>
            </a:r>
            <a:r>
              <a:rPr lang="en-US" dirty="0" smtClean="0"/>
              <a:t>on </a:t>
            </a:r>
            <a:r>
              <a:rPr lang="en-US" dirty="0"/>
              <a:t>the share drive for </a:t>
            </a:r>
            <a:r>
              <a:rPr lang="en-US" dirty="0" smtClean="0"/>
              <a:t>reference</a:t>
            </a:r>
            <a:r>
              <a:rPr lang="en-US" dirty="0"/>
              <a:t>. </a:t>
            </a:r>
            <a:endParaRPr lang="en-US" dirty="0" smtClean="0"/>
          </a:p>
          <a:p>
            <a:r>
              <a:rPr lang="en-US" dirty="0" smtClean="0"/>
              <a:t> </a:t>
            </a:r>
            <a:r>
              <a:rPr lang="en-US" dirty="0"/>
              <a:t>Whenever new </a:t>
            </a:r>
            <a:r>
              <a:rPr lang="en-US" dirty="0" smtClean="0"/>
              <a:t>sponsors needed </a:t>
            </a:r>
            <a:r>
              <a:rPr lang="en-US" dirty="0"/>
              <a:t>to be added to the list an executive level of management must </a:t>
            </a:r>
            <a:r>
              <a:rPr lang="en-US" dirty="0" smtClean="0"/>
              <a:t>approve </a:t>
            </a:r>
            <a:r>
              <a:rPr lang="en-US" dirty="0"/>
              <a:t>the addition.</a:t>
            </a:r>
            <a:endParaRPr lang="en-US" dirty="0"/>
          </a:p>
        </p:txBody>
      </p:sp>
    </p:spTree>
    <p:extLst>
      <p:ext uri="{BB962C8B-B14F-4D97-AF65-F5344CB8AC3E}">
        <p14:creationId xmlns:p14="http://schemas.microsoft.com/office/powerpoint/2010/main" val="388902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 Process Adjustment</a:t>
            </a:r>
            <a:endParaRPr lang="en-US" dirty="0"/>
          </a:p>
        </p:txBody>
      </p:sp>
      <p:pic>
        <p:nvPicPr>
          <p:cNvPr id="4" name="Content Placeholder 3"/>
          <p:cNvPicPr>
            <a:picLocks noGrp="1"/>
          </p:cNvPicPr>
          <p:nvPr>
            <p:ph sz="quarter" idx="10"/>
          </p:nvPr>
        </p:nvPicPr>
        <p:blipFill>
          <a:blip r:embed="rId2"/>
          <a:stretch>
            <a:fillRect/>
          </a:stretch>
        </p:blipFill>
        <p:spPr>
          <a:xfrm>
            <a:off x="177419" y="1078173"/>
            <a:ext cx="4220572" cy="2920621"/>
          </a:xfrm>
          <a:prstGeom prst="rect">
            <a:avLst/>
          </a:prstGeom>
        </p:spPr>
      </p:pic>
      <p:pic>
        <p:nvPicPr>
          <p:cNvPr id="5" name="Picture 4"/>
          <p:cNvPicPr/>
          <p:nvPr/>
        </p:nvPicPr>
        <p:blipFill>
          <a:blip r:embed="rId3"/>
          <a:stretch>
            <a:fillRect/>
          </a:stretch>
        </p:blipFill>
        <p:spPr>
          <a:xfrm>
            <a:off x="4397991" y="2753773"/>
            <a:ext cx="4746009" cy="3046526"/>
          </a:xfrm>
          <a:prstGeom prst="rect">
            <a:avLst/>
          </a:prstGeom>
        </p:spPr>
      </p:pic>
      <p:sp>
        <p:nvSpPr>
          <p:cNvPr id="6" name="Rectangle 5"/>
          <p:cNvSpPr/>
          <p:nvPr/>
        </p:nvSpPr>
        <p:spPr>
          <a:xfrm>
            <a:off x="1246349" y="2967335"/>
            <a:ext cx="173810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Copy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2573337" y="4652076"/>
            <a:ext cx="192790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Paste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ight Arrow 7"/>
          <p:cNvSpPr/>
          <p:nvPr/>
        </p:nvSpPr>
        <p:spPr>
          <a:xfrm>
            <a:off x="2115401" y="3912485"/>
            <a:ext cx="1287931" cy="729102"/>
          </a:xfrm>
          <a:prstGeom prst="rightArrow">
            <a:avLst>
              <a:gd name="adj1" fmla="val 50000"/>
              <a:gd name="adj2" fmla="val 61364"/>
            </a:avLst>
          </a:prstGeom>
          <a:scene3d>
            <a:camera prst="orthographicFront">
              <a:rot lat="0" lon="0" rev="19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83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94230302"/>
              </p:ext>
            </p:extLst>
          </p:nvPr>
        </p:nvGraphicFramePr>
        <p:xfrm>
          <a:off x="94892" y="1259457"/>
          <a:ext cx="4011282" cy="4201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10"/>
            <p:extLst>
              <p:ext uri="{D42A27DB-BD31-4B8C-83A1-F6EECF244321}">
                <p14:modId xmlns:p14="http://schemas.microsoft.com/office/powerpoint/2010/main" val="95745149"/>
              </p:ext>
            </p:extLst>
          </p:nvPr>
        </p:nvGraphicFramePr>
        <p:xfrm>
          <a:off x="4106174" y="1259457"/>
          <a:ext cx="4977440" cy="4201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98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up/Next steps</a:t>
            </a:r>
            <a:endParaRPr lang="en-US" dirty="0"/>
          </a:p>
        </p:txBody>
      </p:sp>
      <p:sp>
        <p:nvSpPr>
          <p:cNvPr id="3" name="Content Placeholder 2"/>
          <p:cNvSpPr>
            <a:spLocks noGrp="1"/>
          </p:cNvSpPr>
          <p:nvPr>
            <p:ph sz="quarter" idx="10"/>
          </p:nvPr>
        </p:nvSpPr>
        <p:spPr/>
        <p:txBody>
          <a:bodyPr/>
          <a:lstStyle/>
          <a:p>
            <a:r>
              <a:rPr lang="en-US" dirty="0"/>
              <a:t>The new process implemented in Pre-Award benefited </a:t>
            </a:r>
            <a:r>
              <a:rPr lang="en-US" dirty="0" smtClean="0"/>
              <a:t>the Data </a:t>
            </a:r>
            <a:r>
              <a:rPr lang="en-US" dirty="0" err="1" smtClean="0"/>
              <a:t>Intergrity</a:t>
            </a:r>
            <a:r>
              <a:rPr lang="en-US" dirty="0" smtClean="0"/>
              <a:t> Department </a:t>
            </a:r>
            <a:r>
              <a:rPr lang="en-US" dirty="0"/>
              <a:t>within OCR, mainly because now it eliminates the discrepancies between the databases with the Sponsor Naming </a:t>
            </a:r>
            <a:r>
              <a:rPr lang="en-US" dirty="0" smtClean="0"/>
              <a:t>Conventions when activating studies in PowerTrials - POM.</a:t>
            </a:r>
            <a:endParaRPr lang="en-US" dirty="0"/>
          </a:p>
        </p:txBody>
      </p:sp>
    </p:spTree>
    <p:extLst>
      <p:ext uri="{BB962C8B-B14F-4D97-AF65-F5344CB8AC3E}">
        <p14:creationId xmlns:p14="http://schemas.microsoft.com/office/powerpoint/2010/main" val="199877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scoring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302401187"/>
              </p:ext>
            </p:extLst>
          </p:nvPr>
        </p:nvGraphicFramePr>
        <p:xfrm>
          <a:off x="457200" y="1587500"/>
          <a:ext cx="8229600" cy="3845560"/>
        </p:xfrm>
        <a:graphic>
          <a:graphicData uri="http://schemas.openxmlformats.org/drawingml/2006/table">
            <a:tbl>
              <a:tblPr firstRow="1" bandRow="1">
                <a:tableStyleId>{5C22544A-7EE6-4342-B048-85BDC9FD1C3A}</a:tableStyleId>
              </a:tblPr>
              <a:tblGrid>
                <a:gridCol w="1883229"/>
                <a:gridCol w="1868714"/>
                <a:gridCol w="4477657"/>
              </a:tblGrid>
              <a:tr h="370840">
                <a:tc>
                  <a:txBody>
                    <a:bodyPr/>
                    <a:lstStyle/>
                    <a:p>
                      <a:r>
                        <a:rPr lang="en-US" dirty="0" smtClean="0"/>
                        <a:t>Category</a:t>
                      </a:r>
                      <a:endParaRPr lang="en-US" dirty="0"/>
                    </a:p>
                  </a:txBody>
                  <a:tcPr/>
                </a:tc>
                <a:tc>
                  <a:txBody>
                    <a:bodyPr/>
                    <a:lstStyle/>
                    <a:p>
                      <a:r>
                        <a:rPr lang="en-US" dirty="0" smtClean="0"/>
                        <a:t>Points available</a:t>
                      </a:r>
                      <a:endParaRPr lang="en-US" dirty="0"/>
                    </a:p>
                  </a:txBody>
                  <a:tcPr/>
                </a:tc>
                <a:tc>
                  <a:txBody>
                    <a:bodyPr/>
                    <a:lstStyle/>
                    <a:p>
                      <a:r>
                        <a:rPr lang="en-US" dirty="0" smtClean="0"/>
                        <a:t>Criteria</a:t>
                      </a:r>
                      <a:endParaRPr lang="en-US" dirty="0"/>
                    </a:p>
                  </a:txBody>
                  <a:tcPr/>
                </a:tc>
              </a:tr>
              <a:tr h="370840">
                <a:tc>
                  <a:txBody>
                    <a:bodyPr/>
                    <a:lstStyle/>
                    <a:p>
                      <a:r>
                        <a:rPr lang="en-US" dirty="0" smtClean="0"/>
                        <a:t>Aim statement</a:t>
                      </a:r>
                      <a:endParaRPr lang="en-US" dirty="0"/>
                    </a:p>
                  </a:txBody>
                  <a:tcPr/>
                </a:tc>
                <a:tc>
                  <a:txBody>
                    <a:bodyPr/>
                    <a:lstStyle/>
                    <a:p>
                      <a:r>
                        <a:rPr lang="en-US" dirty="0" smtClean="0"/>
                        <a:t>2</a:t>
                      </a:r>
                      <a:endParaRPr lang="en-US" dirty="0"/>
                    </a:p>
                  </a:txBody>
                  <a:tcPr/>
                </a:tc>
                <a:tc>
                  <a:txBody>
                    <a:bodyPr/>
                    <a:lstStyle/>
                    <a:p>
                      <a:r>
                        <a:rPr lang="en-US" dirty="0" smtClean="0"/>
                        <a:t>How much, by when, on whom = 2,</a:t>
                      </a:r>
                    </a:p>
                    <a:p>
                      <a:r>
                        <a:rPr lang="en-US" dirty="0" smtClean="0"/>
                        <a:t>Two</a:t>
                      </a:r>
                      <a:r>
                        <a:rPr lang="en-US" baseline="0" dirty="0" smtClean="0"/>
                        <a:t> of these = 1</a:t>
                      </a:r>
                      <a:endParaRPr lang="en-US" dirty="0"/>
                    </a:p>
                  </a:txBody>
                  <a:tcPr/>
                </a:tc>
              </a:tr>
              <a:tr h="370840">
                <a:tc>
                  <a:txBody>
                    <a:bodyPr/>
                    <a:lstStyle/>
                    <a:p>
                      <a:r>
                        <a:rPr lang="en-US" dirty="0" smtClean="0"/>
                        <a:t>Metrics</a:t>
                      </a:r>
                      <a:endParaRPr lang="en-US" dirty="0"/>
                    </a:p>
                  </a:txBody>
                  <a:tcPr/>
                </a:tc>
                <a:tc>
                  <a:txBody>
                    <a:bodyPr/>
                    <a:lstStyle/>
                    <a:p>
                      <a:r>
                        <a:rPr lang="en-US" dirty="0" smtClean="0"/>
                        <a:t>2</a:t>
                      </a:r>
                      <a:endParaRPr lang="en-US" dirty="0"/>
                    </a:p>
                  </a:txBody>
                  <a:tcPr/>
                </a:tc>
                <a:tc>
                  <a:txBody>
                    <a:bodyPr/>
                    <a:lstStyle/>
                    <a:p>
                      <a:r>
                        <a:rPr lang="en-US" dirty="0" smtClean="0"/>
                        <a:t>Annotated data on</a:t>
                      </a:r>
                      <a:r>
                        <a:rPr lang="en-US" baseline="0" dirty="0" smtClean="0"/>
                        <a:t> run chart = 1</a:t>
                      </a:r>
                    </a:p>
                    <a:p>
                      <a:r>
                        <a:rPr lang="en-US" baseline="0" dirty="0" smtClean="0"/>
                        <a:t>Use of &gt;1 PI tools (flow, fishbone, etc.)= 1</a:t>
                      </a:r>
                      <a:endParaRPr lang="en-US" dirty="0"/>
                    </a:p>
                  </a:txBody>
                  <a:tcPr/>
                </a:tc>
              </a:tr>
              <a:tr h="370840">
                <a:tc>
                  <a:txBody>
                    <a:bodyPr/>
                    <a:lstStyle/>
                    <a:p>
                      <a:r>
                        <a:rPr lang="en-US" dirty="0" smtClean="0"/>
                        <a:t>Tests of change</a:t>
                      </a:r>
                      <a:endParaRPr lang="en-US" dirty="0"/>
                    </a:p>
                  </a:txBody>
                  <a:tcPr/>
                </a:tc>
                <a:tc>
                  <a:txBody>
                    <a:bodyPr/>
                    <a:lstStyle/>
                    <a:p>
                      <a:r>
                        <a:rPr lang="en-US" dirty="0" smtClean="0"/>
                        <a:t>2</a:t>
                      </a:r>
                      <a:endParaRPr lang="en-US" dirty="0"/>
                    </a:p>
                  </a:txBody>
                  <a:tcPr/>
                </a:tc>
                <a:tc>
                  <a:txBody>
                    <a:bodyPr/>
                    <a:lstStyle/>
                    <a:p>
                      <a:r>
                        <a:rPr lang="en-US" dirty="0" smtClean="0"/>
                        <a:t>One TOC = 1</a:t>
                      </a:r>
                    </a:p>
                    <a:p>
                      <a:r>
                        <a:rPr lang="en-US" dirty="0" smtClean="0"/>
                        <a:t>&gt; 1 TOC = 2</a:t>
                      </a:r>
                      <a:endParaRPr lang="en-US" dirty="0"/>
                    </a:p>
                  </a:txBody>
                  <a:tcPr/>
                </a:tc>
              </a:tr>
              <a:tr h="370840">
                <a:tc>
                  <a:txBody>
                    <a:bodyPr/>
                    <a:lstStyle/>
                    <a:p>
                      <a:r>
                        <a:rPr lang="en-US" dirty="0" smtClean="0"/>
                        <a:t>Reliability</a:t>
                      </a:r>
                      <a:endParaRPr lang="en-US" dirty="0"/>
                    </a:p>
                  </a:txBody>
                  <a:tcPr/>
                </a:tc>
                <a:tc>
                  <a:txBody>
                    <a:bodyPr/>
                    <a:lstStyle/>
                    <a:p>
                      <a:r>
                        <a:rPr lang="en-US" dirty="0" smtClean="0"/>
                        <a:t>2</a:t>
                      </a:r>
                      <a:endParaRPr lang="en-US" dirty="0"/>
                    </a:p>
                  </a:txBody>
                  <a:tcPr/>
                </a:tc>
                <a:tc>
                  <a:txBody>
                    <a:bodyPr/>
                    <a:lstStyle/>
                    <a:p>
                      <a:r>
                        <a:rPr lang="en-US" dirty="0" smtClean="0"/>
                        <a:t>Use of Reliability Design Strategy = 1</a:t>
                      </a:r>
                    </a:p>
                    <a:p>
                      <a:r>
                        <a:rPr lang="en-US" dirty="0" smtClean="0"/>
                        <a:t>Use of human</a:t>
                      </a:r>
                      <a:r>
                        <a:rPr lang="en-US" baseline="0" dirty="0" smtClean="0"/>
                        <a:t> factors in design to achieve </a:t>
                      </a:r>
                      <a:r>
                        <a:rPr lang="en-US" baseline="0" smtClean="0"/>
                        <a:t>&gt;</a:t>
                      </a:r>
                      <a:r>
                        <a:rPr lang="en-US" baseline="0" smtClean="0"/>
                        <a:t>90% </a:t>
                      </a:r>
                      <a:r>
                        <a:rPr lang="en-US" baseline="0" dirty="0" smtClean="0"/>
                        <a:t>reliability = 1</a:t>
                      </a:r>
                      <a:endParaRPr lang="en-US" dirty="0"/>
                    </a:p>
                  </a:txBody>
                  <a:tcPr/>
                </a:tc>
              </a:tr>
              <a:tr h="370840">
                <a:tc>
                  <a:txBody>
                    <a:bodyPr/>
                    <a:lstStyle/>
                    <a:p>
                      <a:r>
                        <a:rPr lang="en-US" dirty="0" smtClean="0"/>
                        <a:t>Effective</a:t>
                      </a:r>
                      <a:r>
                        <a:rPr lang="en-US" baseline="0" dirty="0" smtClean="0"/>
                        <a:t> use of tools</a:t>
                      </a:r>
                      <a:endParaRPr lang="en-US" dirty="0"/>
                    </a:p>
                  </a:txBody>
                  <a:tcPr/>
                </a:tc>
                <a:tc>
                  <a:txBody>
                    <a:bodyPr/>
                    <a:lstStyle/>
                    <a:p>
                      <a:r>
                        <a:rPr lang="en-US" dirty="0" smtClean="0"/>
                        <a:t>2</a:t>
                      </a:r>
                      <a:endParaRPr lang="en-US" dirty="0"/>
                    </a:p>
                  </a:txBody>
                  <a:tcPr/>
                </a:tc>
                <a:tc>
                  <a:txBody>
                    <a:bodyPr/>
                    <a:lstStyle/>
                    <a:p>
                      <a:r>
                        <a:rPr lang="en-US" dirty="0" smtClean="0"/>
                        <a:t>Used A3 format correctly =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of quantitative data to drive TOCs = 1</a:t>
                      </a:r>
                      <a:endParaRPr lang="en-US" dirty="0" smtClean="0"/>
                    </a:p>
                  </a:txBody>
                  <a:tcPr/>
                </a:tc>
              </a:tr>
            </a:tbl>
          </a:graphicData>
        </a:graphic>
      </p:graphicFrame>
    </p:spTree>
    <p:extLst>
      <p:ext uri="{BB962C8B-B14F-4D97-AF65-F5344CB8AC3E}">
        <p14:creationId xmlns:p14="http://schemas.microsoft.com/office/powerpoint/2010/main" val="336317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for Clinical Research Mission</a:t>
            </a:r>
            <a:endParaRPr lang="en-US" dirty="0"/>
          </a:p>
        </p:txBody>
      </p:sp>
      <p:sp>
        <p:nvSpPr>
          <p:cNvPr id="3" name="Content Placeholder 2"/>
          <p:cNvSpPr>
            <a:spLocks noGrp="1"/>
          </p:cNvSpPr>
          <p:nvPr>
            <p:ph sz="quarter" idx="10"/>
          </p:nvPr>
        </p:nvSpPr>
        <p:spPr/>
        <p:txBody>
          <a:bodyPr/>
          <a:lstStyle/>
          <a:p>
            <a:endParaRPr lang="en-US" b="1" i="1" dirty="0" smtClean="0"/>
          </a:p>
          <a:p>
            <a:endParaRPr lang="en-US" b="1" i="1" dirty="0"/>
          </a:p>
          <a:p>
            <a:r>
              <a:rPr lang="en-US" b="1" i="1" dirty="0" smtClean="0"/>
              <a:t>The </a:t>
            </a:r>
            <a:r>
              <a:rPr lang="en-US" b="1" i="1" dirty="0"/>
              <a:t>mission of the Office for Clinical Research (OCR) is to facilitate operational processes that support the efforts of the clinical research team in the timely initiation, management and completion of clinical trials at Emory.</a:t>
            </a:r>
            <a:endParaRPr lang="en-US" dirty="0"/>
          </a:p>
        </p:txBody>
      </p:sp>
    </p:spTree>
    <p:extLst>
      <p:ext uri="{BB962C8B-B14F-4D97-AF65-F5344CB8AC3E}">
        <p14:creationId xmlns:p14="http://schemas.microsoft.com/office/powerpoint/2010/main" val="392957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for Clinical Research</a:t>
            </a:r>
            <a:endParaRPr lang="en-US" dirty="0"/>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354347" y="1096179"/>
            <a:ext cx="6728604" cy="466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71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3600" b="1" dirty="0" smtClean="0"/>
              <a:t>OCR Pre-Award </a:t>
            </a:r>
            <a:r>
              <a:rPr lang="en-US" sz="3600" b="1" dirty="0" err="1" smtClean="0"/>
              <a:t>Divison</a:t>
            </a:r>
            <a:r>
              <a:rPr lang="en-US" sz="3600" b="1" dirty="0" smtClean="0"/>
              <a:t>  </a:t>
            </a:r>
            <a:endParaRPr lang="en-US" sz="3600" b="1"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0795" y="112595"/>
            <a:ext cx="3707256" cy="562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p:txBody>
          <a:bodyPr>
            <a:normAutofit fontScale="85000" lnSpcReduction="10000"/>
          </a:bodyPr>
          <a:lstStyle/>
          <a:p>
            <a:r>
              <a:rPr lang="en-US" dirty="0" smtClean="0"/>
              <a:t>Responsible </a:t>
            </a:r>
            <a:r>
              <a:rPr lang="en-US" dirty="0"/>
              <a:t>for research billing compliance and for the development of a prospective reimbursement </a:t>
            </a:r>
            <a:r>
              <a:rPr lang="en-US" dirty="0" smtClean="0"/>
              <a:t>analysis (PRA).</a:t>
            </a:r>
            <a:endParaRPr lang="en-US" dirty="0" smtClean="0"/>
          </a:p>
          <a:p>
            <a:r>
              <a:rPr lang="en-US" dirty="0" smtClean="0"/>
              <a:t>Develop </a:t>
            </a:r>
            <a:r>
              <a:rPr lang="en-US" dirty="0"/>
              <a:t>and </a:t>
            </a:r>
            <a:r>
              <a:rPr lang="en-US" dirty="0" smtClean="0"/>
              <a:t>negotiate </a:t>
            </a:r>
            <a:r>
              <a:rPr lang="en-US" dirty="0"/>
              <a:t>study budgets on behalf of Emory study teams for the purpose of initiating clinical research studies at Emory or at an Emory-affiliated </a:t>
            </a:r>
            <a:r>
              <a:rPr lang="en-US" dirty="0" smtClean="0"/>
              <a:t>institution.</a:t>
            </a:r>
            <a:endParaRPr lang="en-US" dirty="0"/>
          </a:p>
        </p:txBody>
      </p:sp>
    </p:spTree>
    <p:extLst>
      <p:ext uri="{BB962C8B-B14F-4D97-AF65-F5344CB8AC3E}">
        <p14:creationId xmlns:p14="http://schemas.microsoft.com/office/powerpoint/2010/main" val="185631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OCR Pre-Award Division</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382" y="1407402"/>
            <a:ext cx="5243449" cy="39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p:txBody>
          <a:bodyPr/>
          <a:lstStyle/>
          <a:p>
            <a:pPr marL="0" indent="0">
              <a:buNone/>
            </a:pPr>
            <a:r>
              <a:rPr lang="en-US" sz="2400" dirty="0" smtClean="0"/>
              <a:t>Pre-Award </a:t>
            </a:r>
            <a:r>
              <a:rPr lang="en-US" sz="2400" dirty="0"/>
              <a:t>staff are part </a:t>
            </a:r>
            <a:endParaRPr lang="en-US" sz="2400" dirty="0" smtClean="0"/>
          </a:p>
          <a:p>
            <a:pPr marL="0" indent="0">
              <a:buNone/>
            </a:pPr>
            <a:r>
              <a:rPr lang="en-US" sz="2400" dirty="0" smtClean="0"/>
              <a:t>of </a:t>
            </a:r>
            <a:r>
              <a:rPr lang="en-US" sz="2400" dirty="0"/>
              <a:t>the beginning of the </a:t>
            </a:r>
            <a:endParaRPr lang="en-US" sz="2400" dirty="0" smtClean="0"/>
          </a:p>
          <a:p>
            <a:pPr marL="0" indent="0">
              <a:buNone/>
            </a:pPr>
            <a:r>
              <a:rPr lang="en-US" sz="2400" dirty="0" smtClean="0"/>
              <a:t>process </a:t>
            </a:r>
            <a:r>
              <a:rPr lang="en-US" sz="2400" dirty="0"/>
              <a:t>in OCR, and they </a:t>
            </a:r>
            <a:endParaRPr lang="en-US" sz="2400" dirty="0" smtClean="0"/>
          </a:p>
          <a:p>
            <a:pPr marL="0" indent="0">
              <a:buNone/>
            </a:pPr>
            <a:r>
              <a:rPr lang="en-US" sz="2400" dirty="0" smtClean="0"/>
              <a:t>are </a:t>
            </a:r>
            <a:r>
              <a:rPr lang="en-US" sz="2400" dirty="0"/>
              <a:t>responsible for the </a:t>
            </a:r>
            <a:endParaRPr lang="en-US" sz="2400" dirty="0" smtClean="0"/>
          </a:p>
          <a:p>
            <a:pPr marL="0" indent="0">
              <a:buNone/>
            </a:pPr>
            <a:r>
              <a:rPr lang="en-US" sz="2400" dirty="0" smtClean="0"/>
              <a:t>majority </a:t>
            </a:r>
            <a:r>
              <a:rPr lang="en-US" sz="2400" dirty="0"/>
              <a:t>of initial study </a:t>
            </a:r>
            <a:endParaRPr lang="en-US" sz="2400" dirty="0" smtClean="0"/>
          </a:p>
          <a:p>
            <a:pPr marL="0" indent="0">
              <a:buNone/>
            </a:pPr>
            <a:r>
              <a:rPr lang="en-US" sz="2400" dirty="0" smtClean="0"/>
              <a:t>data </a:t>
            </a:r>
            <a:r>
              <a:rPr lang="en-US" sz="2400" dirty="0"/>
              <a:t>information entry </a:t>
            </a:r>
            <a:endParaRPr lang="en-US" sz="2400" dirty="0" smtClean="0"/>
          </a:p>
          <a:p>
            <a:pPr marL="0" indent="0">
              <a:buNone/>
            </a:pPr>
            <a:r>
              <a:rPr lang="en-US" sz="2400" dirty="0" smtClean="0"/>
              <a:t>into OCR’s respective </a:t>
            </a:r>
          </a:p>
          <a:p>
            <a:pPr marL="0" indent="0">
              <a:buNone/>
            </a:pPr>
            <a:r>
              <a:rPr lang="en-US" sz="2400" dirty="0" smtClean="0"/>
              <a:t>databases</a:t>
            </a:r>
            <a:r>
              <a:rPr lang="en-US" sz="2400" dirty="0"/>
              <a:t>.</a:t>
            </a:r>
          </a:p>
          <a:p>
            <a:endParaRPr lang="en-US" dirty="0"/>
          </a:p>
        </p:txBody>
      </p:sp>
    </p:spTree>
    <p:extLst>
      <p:ext uri="{BB962C8B-B14F-4D97-AF65-F5344CB8AC3E}">
        <p14:creationId xmlns:p14="http://schemas.microsoft.com/office/powerpoint/2010/main" val="118506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OCR Pre-Award Division</a:t>
            </a:r>
          </a:p>
        </p:txBody>
      </p:sp>
      <p:sp>
        <p:nvSpPr>
          <p:cNvPr id="3" name="Content Placeholder 2"/>
          <p:cNvSpPr>
            <a:spLocks noGrp="1"/>
          </p:cNvSpPr>
          <p:nvPr>
            <p:ph idx="1"/>
          </p:nvPr>
        </p:nvSpPr>
        <p:spPr/>
        <p:txBody>
          <a:bodyPr>
            <a:normAutofit/>
          </a:bodyPr>
          <a:lstStyle/>
          <a:p>
            <a:r>
              <a:rPr lang="en-US" dirty="0" smtClean="0"/>
              <a:t>Consistency </a:t>
            </a:r>
            <a:r>
              <a:rPr lang="en-US" dirty="0"/>
              <a:t>within </a:t>
            </a:r>
            <a:r>
              <a:rPr lang="en-US" dirty="0" smtClean="0"/>
              <a:t>the data </a:t>
            </a:r>
            <a:r>
              <a:rPr lang="en-US" dirty="0"/>
              <a:t>fields </a:t>
            </a:r>
            <a:r>
              <a:rPr lang="en-US" dirty="0" smtClean="0"/>
              <a:t>are </a:t>
            </a:r>
            <a:r>
              <a:rPr lang="en-US" dirty="0" smtClean="0"/>
              <a:t>imperative </a:t>
            </a:r>
            <a:r>
              <a:rPr lang="en-US" dirty="0"/>
              <a:t>for the purpose of data integrity. </a:t>
            </a:r>
            <a:endParaRPr lang="en-US" dirty="0" smtClean="0"/>
          </a:p>
          <a:p>
            <a:r>
              <a:rPr lang="en-US" dirty="0" smtClean="0"/>
              <a:t>An </a:t>
            </a:r>
            <a:r>
              <a:rPr lang="en-US" dirty="0"/>
              <a:t>extremely important data field is the “Sponsor” of a clinical research study, </a:t>
            </a:r>
            <a:endParaRPr lang="en-US" dirty="0" smtClean="0"/>
          </a:p>
          <a:p>
            <a:pPr lvl="1"/>
            <a:r>
              <a:rPr lang="en-US" dirty="0" smtClean="0"/>
              <a:t>Indicates a federal vs non-federal funding source.</a:t>
            </a:r>
          </a:p>
          <a:p>
            <a:pPr lvl="1"/>
            <a:r>
              <a:rPr lang="en-US" dirty="0" smtClean="0"/>
              <a:t>Allows improvements for data mining.</a:t>
            </a:r>
          </a:p>
          <a:p>
            <a:pPr lvl="1"/>
            <a:r>
              <a:rPr lang="en-US" dirty="0" smtClean="0"/>
              <a:t>Improves budget negotiation processes.</a:t>
            </a:r>
            <a:endParaRPr lang="en-US" dirty="0"/>
          </a:p>
        </p:txBody>
      </p:sp>
    </p:spTree>
    <p:extLst>
      <p:ext uri="{BB962C8B-B14F-4D97-AF65-F5344CB8AC3E}">
        <p14:creationId xmlns:p14="http://schemas.microsoft.com/office/powerpoint/2010/main" val="76150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63774" y="156920"/>
            <a:ext cx="6564573" cy="330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653" y="2440410"/>
            <a:ext cx="6728347" cy="337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464024" y="1569493"/>
            <a:ext cx="1255594" cy="368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56848" y="3930555"/>
            <a:ext cx="736979" cy="327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37995" y="709487"/>
            <a:ext cx="270153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 of inconsistency</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163780" y="4100099"/>
            <a:ext cx="2130904" cy="1323439"/>
          </a:xfrm>
          <a:prstGeom prst="rect">
            <a:avLst/>
          </a:prstGeom>
          <a:noFill/>
        </p:spPr>
        <p:txBody>
          <a:bodyPr wrap="none" lIns="91440" tIns="45720" rIns="91440" bIns="45720">
            <a:spAutoFit/>
          </a:bodyPr>
          <a:lstStyle/>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Bristol-Myers Squibb,</a:t>
            </a:r>
          </a:p>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Bristol-Meyers Squibb,</a:t>
            </a:r>
          </a:p>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Bristol-Myers-Squibb,</a:t>
            </a:r>
          </a:p>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Bristol Myers Squibb,</a:t>
            </a:r>
          </a:p>
          <a:p>
            <a:pPr algn="ct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BMS, etc.</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053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(baseline) conditions</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925000702"/>
              </p:ext>
            </p:extLst>
          </p:nvPr>
        </p:nvGraphicFramePr>
        <p:xfrm>
          <a:off x="4684143" y="1587500"/>
          <a:ext cx="4459857" cy="4183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986700543"/>
              </p:ext>
            </p:extLst>
          </p:nvPr>
        </p:nvGraphicFramePr>
        <p:xfrm>
          <a:off x="1" y="1587500"/>
          <a:ext cx="4753154" cy="4183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93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Aim statement</a:t>
            </a:r>
            <a:endParaRPr lang="en-US" dirty="0"/>
          </a:p>
        </p:txBody>
      </p:sp>
      <p:sp>
        <p:nvSpPr>
          <p:cNvPr id="3" name="Content Placeholder 2"/>
          <p:cNvSpPr>
            <a:spLocks noGrp="1"/>
          </p:cNvSpPr>
          <p:nvPr>
            <p:ph sz="quarter" idx="10"/>
          </p:nvPr>
        </p:nvSpPr>
        <p:spPr/>
        <p:txBody>
          <a:bodyPr/>
          <a:lstStyle/>
          <a:p>
            <a:r>
              <a:rPr lang="en-US" dirty="0" smtClean="0"/>
              <a:t>Streamline </a:t>
            </a:r>
            <a:r>
              <a:rPr lang="en-US" dirty="0"/>
              <a:t>the process to reducing the </a:t>
            </a:r>
            <a:r>
              <a:rPr lang="en-US" dirty="0" smtClean="0"/>
              <a:t>inconsistencies and variations </a:t>
            </a:r>
            <a:r>
              <a:rPr lang="en-US" dirty="0"/>
              <a:t>between the databases so the transition to OnBase will be </a:t>
            </a:r>
            <a:r>
              <a:rPr lang="en-US" dirty="0" smtClean="0"/>
              <a:t>effortless.</a:t>
            </a:r>
            <a:endParaRPr lang="en-US" dirty="0" smtClean="0"/>
          </a:p>
          <a:p>
            <a:r>
              <a:rPr lang="en-US" dirty="0"/>
              <a:t>Improve the </a:t>
            </a:r>
            <a:r>
              <a:rPr lang="en-US" dirty="0" smtClean="0"/>
              <a:t>accuracy </a:t>
            </a:r>
            <a:r>
              <a:rPr lang="en-US" dirty="0"/>
              <a:t>of the </a:t>
            </a:r>
            <a:r>
              <a:rPr lang="en-US" dirty="0" smtClean="0"/>
              <a:t>Sponsor </a:t>
            </a:r>
            <a:r>
              <a:rPr lang="en-US" dirty="0"/>
              <a:t>N</a:t>
            </a:r>
            <a:r>
              <a:rPr lang="en-US" dirty="0" smtClean="0"/>
              <a:t>aming </a:t>
            </a:r>
            <a:r>
              <a:rPr lang="en-US" dirty="0" smtClean="0"/>
              <a:t>C</a:t>
            </a:r>
            <a:r>
              <a:rPr lang="en-US" dirty="0" smtClean="0"/>
              <a:t>onventions to 90% while reducing the inconsistencies and variations by 40% when entering the sponsor into the OCR databases by the end of FY 2015.</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60331147"/>
      </p:ext>
    </p:extLst>
  </p:cSld>
  <p:clrMapOvr>
    <a:masterClrMapping/>
  </p:clrMapOvr>
</p:sld>
</file>

<file path=ppt/theme/theme1.xml><?xml version="1.0" encoding="utf-8"?>
<a:theme xmlns:a="http://schemas.openxmlformats.org/drawingml/2006/main" name="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992</TotalTime>
  <Words>638</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Sponsor Naming Conventions</vt:lpstr>
      <vt:lpstr>Office for Clinical Research Mission</vt:lpstr>
      <vt:lpstr>Office for Clinical Research</vt:lpstr>
      <vt:lpstr>OCR Pre-Award Divison  </vt:lpstr>
      <vt:lpstr>OCR Pre-Award Division</vt:lpstr>
      <vt:lpstr>OCR Pre-Award Division</vt:lpstr>
      <vt:lpstr>PowerPoint Presentation</vt:lpstr>
      <vt:lpstr>Current (baseline) conditions</vt:lpstr>
      <vt:lpstr>Goal:  Aim statement</vt:lpstr>
      <vt:lpstr>Problem analysis</vt:lpstr>
      <vt:lpstr>Countermeasures</vt:lpstr>
      <vt:lpstr>Pre-Award Process Adjustment</vt:lpstr>
      <vt:lpstr>Pre-Award Process Adjustment</vt:lpstr>
      <vt:lpstr>Metrics/results</vt:lpstr>
      <vt:lpstr>Follow up/Next steps</vt:lpstr>
      <vt:lpstr>Project scoring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Jucan</dc:creator>
  <cp:lastModifiedBy>SOMITS</cp:lastModifiedBy>
  <cp:revision>76</cp:revision>
  <cp:lastPrinted>2013-07-05T20:11:28Z</cp:lastPrinted>
  <dcterms:created xsi:type="dcterms:W3CDTF">2013-10-20T10:50:14Z</dcterms:created>
  <dcterms:modified xsi:type="dcterms:W3CDTF">2015-11-09T17:54:37Z</dcterms:modified>
</cp:coreProperties>
</file>