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gif" ContentType="image/gif"/>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charts/chart10.xml" ContentType="application/vnd.openxmlformats-officedocument.drawingml.chart+xml"/>
  <Override PartName="/ppt/charts/style10.xml" ContentType="application/vnd.ms-office.chartstyle+xml"/>
  <Override PartName="/ppt/charts/colors10.xml" ContentType="application/vnd.ms-office.chartcolorstyle+xml"/>
  <Override PartName="/ppt/charts/chart11.xml" ContentType="application/vnd.openxmlformats-officedocument.drawingml.chart+xml"/>
  <Override PartName="/ppt/charts/style11.xml" ContentType="application/vnd.ms-office.chartstyle+xml"/>
  <Override PartName="/ppt/charts/colors11.xml" ContentType="application/vnd.ms-office.chartcolorstyle+xml"/>
  <Override PartName="/ppt/charts/chart12.xml" ContentType="application/vnd.openxmlformats-officedocument.drawingml.chart+xml"/>
  <Override PartName="/ppt/charts/style12.xml" ContentType="application/vnd.ms-office.chartstyle+xml"/>
  <Override PartName="/ppt/charts/colors12.xml" ContentType="application/vnd.ms-office.chartcolorstyle+xml"/>
  <Override PartName="/ppt/charts/chart13.xml" ContentType="application/vnd.openxmlformats-officedocument.drawingml.chart+xml"/>
  <Override PartName="/ppt/charts/style13.xml" ContentType="application/vnd.ms-office.chartstyle+xml"/>
  <Override PartName="/ppt/charts/colors13.xml" ContentType="application/vnd.ms-office.chartcolorstyle+xml"/>
  <Override PartName="/ppt/charts/chart14.xml" ContentType="application/vnd.openxmlformats-officedocument.drawingml.chart+xml"/>
  <Override PartName="/ppt/charts/style14.xml" ContentType="application/vnd.ms-office.chartstyle+xml"/>
  <Override PartName="/ppt/charts/colors14.xml" ContentType="application/vnd.ms-office.chartcolorstyle+xml"/>
  <Override PartName="/ppt/charts/chart15.xml" ContentType="application/vnd.openxmlformats-officedocument.drawingml.chart+xml"/>
  <Override PartName="/ppt/charts/style15.xml" ContentType="application/vnd.ms-office.chartstyle+xml"/>
  <Override PartName="/ppt/charts/colors15.xml" ContentType="application/vnd.ms-office.chartcolorstyle+xml"/>
  <Override PartName="/ppt/charts/chart16.xml" ContentType="application/vnd.openxmlformats-officedocument.drawingml.chart+xml"/>
  <Override PartName="/ppt/charts/style16.xml" ContentType="application/vnd.ms-office.chartstyle+xml"/>
  <Override PartName="/ppt/charts/colors16.xml" ContentType="application/vnd.ms-office.chartcolorstyl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4" r:id="rId1"/>
    <p:sldMasterId id="2147483729" r:id="rId2"/>
  </p:sldMasterIdLst>
  <p:notesMasterIdLst>
    <p:notesMasterId r:id="rId26"/>
  </p:notesMasterIdLst>
  <p:sldIdLst>
    <p:sldId id="303" r:id="rId3"/>
    <p:sldId id="262" r:id="rId4"/>
    <p:sldId id="272" r:id="rId5"/>
    <p:sldId id="280" r:id="rId6"/>
    <p:sldId id="301" r:id="rId7"/>
    <p:sldId id="273" r:id="rId8"/>
    <p:sldId id="281" r:id="rId9"/>
    <p:sldId id="302" r:id="rId10"/>
    <p:sldId id="284" r:id="rId11"/>
    <p:sldId id="287" r:id="rId12"/>
    <p:sldId id="293" r:id="rId13"/>
    <p:sldId id="282" r:id="rId14"/>
    <p:sldId id="306" r:id="rId15"/>
    <p:sldId id="290" r:id="rId16"/>
    <p:sldId id="276" r:id="rId17"/>
    <p:sldId id="297" r:id="rId18"/>
    <p:sldId id="317" r:id="rId19"/>
    <p:sldId id="314" r:id="rId20"/>
    <p:sldId id="312" r:id="rId21"/>
    <p:sldId id="308" r:id="rId22"/>
    <p:sldId id="294" r:id="rId23"/>
    <p:sldId id="278" r:id="rId24"/>
    <p:sldId id="310" r:id="rId25"/>
  </p:sldIdLst>
  <p:sldSz cx="9144000" cy="6858000" type="screen4x3"/>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1392">
          <p15:clr>
            <a:srgbClr val="A4A3A4"/>
          </p15:clr>
        </p15:guide>
        <p15:guide id="3" pos="5472">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00"/>
    <a:srgbClr val="0000FF"/>
    <a:srgbClr val="00FF00"/>
    <a:srgbClr val="D2D6D2"/>
    <a:srgbClr val="FFFFFF"/>
    <a:srgbClr val="616662"/>
    <a:srgbClr val="122A5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p:restoredTop sz="96433" autoAdjust="0"/>
  </p:normalViewPr>
  <p:slideViewPr>
    <p:cSldViewPr snapToGrid="0" snapToObjects="1">
      <p:cViewPr varScale="1">
        <p:scale>
          <a:sx n="116" d="100"/>
          <a:sy n="116" d="100"/>
        </p:scale>
        <p:origin x="1464" y="108"/>
      </p:cViewPr>
      <p:guideLst>
        <p:guide orient="horz" pos="2160"/>
        <p:guide pos="1392"/>
        <p:guide pos="5472"/>
      </p:guideLst>
    </p:cSldViewPr>
  </p:slideViewPr>
  <p:notesTextViewPr>
    <p:cViewPr>
      <p:scale>
        <a:sx n="3" d="2"/>
        <a:sy n="3" d="2"/>
      </p:scale>
      <p:origin x="0" y="0"/>
    </p:cViewPr>
  </p:notesTextViewPr>
  <p:sorterViewPr>
    <p:cViewPr>
      <p:scale>
        <a:sx n="100" d="100"/>
        <a:sy n="100" d="100"/>
      </p:scale>
      <p:origin x="0" y="1353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notesMaster" Target="notesMasters/notesMaster1.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presProps" Target="presProps.xml"/><Relationship Id="rId30"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3" Type="http://schemas.openxmlformats.org/officeDocument/2006/relationships/package" Target="../embeddings/Microsoft_Excel_Worksheet5.xlsx"/><Relationship Id="rId2" Type="http://schemas.microsoft.com/office/2011/relationships/chartColorStyle" Target="colors10.xml"/><Relationship Id="rId1" Type="http://schemas.microsoft.com/office/2011/relationships/chartStyle" Target="style10.xml"/></Relationships>
</file>

<file path=ppt/charts/_rels/chart11.xml.rels><?xml version="1.0" encoding="UTF-8" standalone="yes"?>
<Relationships xmlns="http://schemas.openxmlformats.org/package/2006/relationships"><Relationship Id="rId3" Type="http://schemas.openxmlformats.org/officeDocument/2006/relationships/package" Target="../embeddings/Microsoft_Excel_Worksheet6.xlsx"/><Relationship Id="rId2" Type="http://schemas.microsoft.com/office/2011/relationships/chartColorStyle" Target="colors11.xml"/><Relationship Id="rId1" Type="http://schemas.microsoft.com/office/2011/relationships/chartStyle" Target="style11.xml"/></Relationships>
</file>

<file path=ppt/charts/_rels/chart12.xml.rels><?xml version="1.0" encoding="UTF-8" standalone="yes"?>
<Relationships xmlns="http://schemas.openxmlformats.org/package/2006/relationships"><Relationship Id="rId3" Type="http://schemas.openxmlformats.org/officeDocument/2006/relationships/oleObject" Target="file:///\\eu.emory.edu\som\Personal%20-%20H%20Drive\dstout\1%20OCR\QUALITY%20ACADEMY\Likert%20tabulation.xlsx" TargetMode="External"/><Relationship Id="rId2" Type="http://schemas.microsoft.com/office/2011/relationships/chartColorStyle" Target="colors12.xml"/><Relationship Id="rId1" Type="http://schemas.microsoft.com/office/2011/relationships/chartStyle" Target="style12.xml"/></Relationships>
</file>

<file path=ppt/charts/_rels/chart13.xml.rels><?xml version="1.0" encoding="UTF-8" standalone="yes"?>
<Relationships xmlns="http://schemas.openxmlformats.org/package/2006/relationships"><Relationship Id="rId3" Type="http://schemas.openxmlformats.org/officeDocument/2006/relationships/oleObject" Target="file:///\\eu.emory.edu\som\Personal%20-%20H%20Drive\dstout\1%20OCR\QUALITY%20ACADEMY\Likert%20tabulation.xlsx" TargetMode="External"/><Relationship Id="rId2" Type="http://schemas.microsoft.com/office/2011/relationships/chartColorStyle" Target="colors13.xml"/><Relationship Id="rId1" Type="http://schemas.microsoft.com/office/2011/relationships/chartStyle" Target="style13.xml"/></Relationships>
</file>

<file path=ppt/charts/_rels/chart14.xml.rels><?xml version="1.0" encoding="UTF-8" standalone="yes"?>
<Relationships xmlns="http://schemas.openxmlformats.org/package/2006/relationships"><Relationship Id="rId3" Type="http://schemas.openxmlformats.org/officeDocument/2006/relationships/oleObject" Target="file:///\\eu.emory.edu\som\Personal%20-%20H%20Drive\dstout\1%20OCR\QUALITY%20ACADEMY\Likert%20tabulation.xlsx" TargetMode="External"/><Relationship Id="rId2" Type="http://schemas.microsoft.com/office/2011/relationships/chartColorStyle" Target="colors14.xml"/><Relationship Id="rId1" Type="http://schemas.microsoft.com/office/2011/relationships/chartStyle" Target="style14.xml"/></Relationships>
</file>

<file path=ppt/charts/_rels/chart15.xml.rels><?xml version="1.0" encoding="UTF-8" standalone="yes"?>
<Relationships xmlns="http://schemas.openxmlformats.org/package/2006/relationships"><Relationship Id="rId3" Type="http://schemas.openxmlformats.org/officeDocument/2006/relationships/oleObject" Target="file:///\\eu.emory.edu\som\Personal%20-%20H%20Drive\dstout\1%20OCR\QUALITY%20ACADEMY\Likert%20tabulation.xlsx" TargetMode="External"/><Relationship Id="rId2" Type="http://schemas.microsoft.com/office/2011/relationships/chartColorStyle" Target="colors15.xml"/><Relationship Id="rId1" Type="http://schemas.microsoft.com/office/2011/relationships/chartStyle" Target="style15.xml"/></Relationships>
</file>

<file path=ppt/charts/_rels/chart16.xml.rels><?xml version="1.0" encoding="UTF-8" standalone="yes"?>
<Relationships xmlns="http://schemas.openxmlformats.org/package/2006/relationships"><Relationship Id="rId3" Type="http://schemas.openxmlformats.org/officeDocument/2006/relationships/oleObject" Target="file:///\\eu.emory.edu\som\Personal%20-%20H%20Drive\dstout\1%20OCR\QUALITY%20ACADEMY\Likert%20tabulation.xlsx" TargetMode="External"/><Relationship Id="rId2" Type="http://schemas.microsoft.com/office/2011/relationships/chartColorStyle" Target="colors16.xml"/><Relationship Id="rId1" Type="http://schemas.microsoft.com/office/2011/relationships/chartStyle" Target="style16.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file:///\\eu.emory.edu\som\Personal%20-%20H%20Drive\dstout\1%20OCR\QUALITY%20ACADEMY\Likert%20tabulation.xlsx" TargetMode="External"/><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oleObject" Target="file:///\\eu.emory.edu\som\Personal%20-%20H%20Drive\dstout\1%20OCR\QUALITY%20ACADEMY\Likert%20tabulation.xlsx" TargetMode="External"/><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oleObject" Target="file:///\\eu.emory.edu\som\Personal%20-%20H%20Drive\dstout\1%20OCR\QUALITY%20ACADEMY\Likert%20tabulation.xlsx" TargetMode="External"/><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oleObject" Target="file:///\\eu.emory.edu\som\Personal%20-%20H%20Drive\dstout\1%20OCR\QUALITY%20ACADEMY\Likert%20tabulation.xlsx" TargetMode="External"/><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oleObject" Target="file:///\\eu.emory.edu\som\Personal%20-%20H%20Drive\dstout\1%20OCR\QUALITY%20ACADEMY\Likert%20tabulation.xlsx" TargetMode="External"/><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8.xml"/><Relationship Id="rId1" Type="http://schemas.microsoft.com/office/2011/relationships/chartStyle" Target="style8.xml"/></Relationships>
</file>

<file path=ppt/charts/_rels/chart9.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9.xml"/><Relationship Id="rId1" Type="http://schemas.microsoft.com/office/2011/relationships/chartStyle" Target="style9.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340" b="1" i="0" u="none" strike="noStrike" kern="1200" cap="all" spc="150" baseline="0">
                <a:solidFill>
                  <a:schemeClr val="tx1">
                    <a:lumMod val="50000"/>
                    <a:lumOff val="50000"/>
                  </a:schemeClr>
                </a:solidFill>
                <a:latin typeface="+mn-lt"/>
                <a:ea typeface="+mn-ea"/>
                <a:cs typeface="+mn-cs"/>
              </a:defRPr>
            </a:pPr>
            <a:r>
              <a:rPr lang="en-US" sz="2340" baseline="0" dirty="0"/>
              <a:t>Lead Time to Set Up PRA </a:t>
            </a:r>
            <a:r>
              <a:rPr lang="en-US" sz="2340" baseline="0" dirty="0" smtClean="0"/>
              <a:t>Grid</a:t>
            </a:r>
          </a:p>
          <a:p>
            <a:pPr>
              <a:defRPr sz="2340"/>
            </a:pPr>
            <a:r>
              <a:rPr lang="en-US" sz="2340" baseline="0" dirty="0" smtClean="0"/>
              <a:t>Average 35 Minutes </a:t>
            </a:r>
            <a:endParaRPr lang="en-US" sz="2340" baseline="0" dirty="0"/>
          </a:p>
        </c:rich>
      </c:tx>
      <c:layout/>
      <c:overlay val="0"/>
      <c:spPr>
        <a:noFill/>
        <a:ln>
          <a:noFill/>
        </a:ln>
        <a:effectLst/>
      </c:spPr>
      <c:txPr>
        <a:bodyPr rot="0" spcFirstLastPara="1" vertOverflow="ellipsis" vert="horz" wrap="square" anchor="ctr" anchorCtr="1"/>
        <a:lstStyle/>
        <a:p>
          <a:pPr>
            <a:defRPr sz="2340" b="1" i="0" u="none" strike="noStrike" kern="1200" cap="all" spc="150" baseline="0">
              <a:solidFill>
                <a:schemeClr val="tx1">
                  <a:lumMod val="50000"/>
                  <a:lumOff val="50000"/>
                </a:schemeClr>
              </a:solidFill>
              <a:latin typeface="+mn-lt"/>
              <a:ea typeface="+mn-ea"/>
              <a:cs typeface="+mn-cs"/>
            </a:defRPr>
          </a:pPr>
          <a:endParaRPr lang="en-US"/>
        </a:p>
      </c:txPr>
    </c:title>
    <c:autoTitleDeleted val="0"/>
    <c:plotArea>
      <c:layout/>
      <c:lineChart>
        <c:grouping val="standard"/>
        <c:varyColors val="0"/>
        <c:ser>
          <c:idx val="0"/>
          <c:order val="0"/>
          <c:spPr>
            <a:ln w="38100" cap="flat" cmpd="dbl" algn="ctr">
              <a:solidFill>
                <a:schemeClr val="accent1"/>
              </a:solidFill>
              <a:miter lim="800000"/>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a:solidFill>
                        <a:schemeClr val="tx1">
                          <a:lumMod val="35000"/>
                          <a:lumOff val="65000"/>
                        </a:schemeClr>
                      </a:solidFill>
                    </a:ln>
                    <a:effectLst/>
                  </c:spPr>
                </c15:leaderLines>
              </c:ext>
            </c:extLst>
          </c:dLbls>
          <c:trendline>
            <c:spPr>
              <a:ln w="12700" cap="rnd">
                <a:noFill/>
              </a:ln>
              <a:effectLst/>
            </c:spPr>
            <c:trendlineType val="linear"/>
            <c:dispRSqr val="0"/>
            <c:dispEq val="0"/>
          </c:trendline>
          <c:trendline>
            <c:spPr>
              <a:ln w="12700" cap="rnd">
                <a:noFill/>
              </a:ln>
              <a:effectLst/>
            </c:spPr>
            <c:trendlineType val="linear"/>
            <c:dispRSqr val="0"/>
            <c:dispEq val="0"/>
          </c:trendline>
          <c:trendline>
            <c:spPr>
              <a:ln w="12700" cap="rnd">
                <a:noFill/>
              </a:ln>
              <a:effectLst/>
            </c:spPr>
            <c:trendlineType val="linear"/>
            <c:dispRSqr val="0"/>
            <c:dispEq val="0"/>
          </c:trendline>
          <c:trendline>
            <c:spPr>
              <a:ln w="12700" cap="rnd">
                <a:solidFill>
                  <a:schemeClr val="accent1"/>
                </a:solidFill>
              </a:ln>
              <a:effectLst/>
            </c:spPr>
            <c:trendlineType val="linear"/>
            <c:dispRSqr val="0"/>
            <c:dispEq val="0"/>
          </c:trendline>
          <c:val>
            <c:numRef>
              <c:f>Treatment!$R$3:$R$13</c:f>
              <c:numCache>
                <c:formatCode>General</c:formatCode>
                <c:ptCount val="11"/>
                <c:pt idx="0">
                  <c:v>36</c:v>
                </c:pt>
                <c:pt idx="1">
                  <c:v>33</c:v>
                </c:pt>
                <c:pt idx="2">
                  <c:v>36</c:v>
                </c:pt>
                <c:pt idx="3">
                  <c:v>33</c:v>
                </c:pt>
                <c:pt idx="4">
                  <c:v>37</c:v>
                </c:pt>
                <c:pt idx="6">
                  <c:v>35</c:v>
                </c:pt>
                <c:pt idx="7">
                  <c:v>39</c:v>
                </c:pt>
                <c:pt idx="8">
                  <c:v>33</c:v>
                </c:pt>
                <c:pt idx="9">
                  <c:v>35</c:v>
                </c:pt>
                <c:pt idx="10">
                  <c:v>33</c:v>
                </c:pt>
              </c:numCache>
            </c:numRef>
          </c:val>
          <c:smooth val="0"/>
        </c:ser>
        <c:dLbls>
          <c:dLblPos val="t"/>
          <c:showLegendKey val="0"/>
          <c:showVal val="1"/>
          <c:showCatName val="0"/>
          <c:showSerName val="0"/>
          <c:showPercent val="0"/>
          <c:showBubbleSize val="0"/>
        </c:dLbls>
        <c:upDownBars>
          <c:gapWidth val="150"/>
          <c:upBars>
            <c:spPr>
              <a:solidFill>
                <a:schemeClr val="lt1"/>
              </a:solidFill>
              <a:ln w="9525">
                <a:solidFill>
                  <a:schemeClr val="tx1">
                    <a:lumMod val="65000"/>
                    <a:lumOff val="35000"/>
                  </a:schemeClr>
                </a:solidFill>
              </a:ln>
              <a:effectLst/>
            </c:spPr>
          </c:upBars>
          <c:downBars>
            <c:spPr>
              <a:solidFill>
                <a:schemeClr val="dk1">
                  <a:lumMod val="75000"/>
                  <a:lumOff val="25000"/>
                </a:schemeClr>
              </a:solidFill>
              <a:ln w="9525">
                <a:solidFill>
                  <a:schemeClr val="tx1">
                    <a:lumMod val="65000"/>
                    <a:lumOff val="35000"/>
                  </a:schemeClr>
                </a:solidFill>
              </a:ln>
              <a:effectLst/>
            </c:spPr>
          </c:downBars>
        </c:upDownBars>
        <c:smooth val="0"/>
        <c:axId val="255577056"/>
        <c:axId val="255574704"/>
      </c:lineChart>
      <c:catAx>
        <c:axId val="255577056"/>
        <c:scaling>
          <c:orientation val="minMax"/>
        </c:scaling>
        <c:delete val="0"/>
        <c:axPos val="b"/>
        <c:majorGridlines>
          <c:spPr>
            <a:ln w="9525" cap="flat" cmpd="sng" algn="ctr">
              <a:solidFill>
                <a:schemeClr val="tx1">
                  <a:lumMod val="15000"/>
                  <a:lumOff val="85000"/>
                  <a:alpha val="32000"/>
                </a:schemeClr>
              </a:solidFill>
              <a:round/>
            </a:ln>
            <a:effectLst/>
          </c:spPr>
        </c:majorGridlines>
        <c:title>
          <c:tx>
            <c:rich>
              <a:bodyPr rot="0" spcFirstLastPara="1" vertOverflow="ellipsis" vert="horz" wrap="square" anchor="ctr" anchorCtr="1"/>
              <a:lstStyle/>
              <a:p>
                <a:pPr>
                  <a:defRPr sz="1197" b="0" i="0" u="none" strike="noStrike" kern="1200" cap="all" baseline="0">
                    <a:solidFill>
                      <a:schemeClr val="tx1">
                        <a:lumMod val="65000"/>
                        <a:lumOff val="35000"/>
                      </a:schemeClr>
                    </a:solidFill>
                    <a:latin typeface="+mn-lt"/>
                    <a:ea typeface="+mn-ea"/>
                    <a:cs typeface="+mn-cs"/>
                  </a:defRPr>
                </a:pPr>
                <a:r>
                  <a:rPr lang="en-US" dirty="0"/>
                  <a:t>Number</a:t>
                </a:r>
              </a:p>
            </c:rich>
          </c:tx>
          <c:layout/>
          <c:overlay val="0"/>
          <c:spPr>
            <a:noFill/>
            <a:ln>
              <a:noFill/>
            </a:ln>
            <a:effectLst/>
          </c:spPr>
          <c:txPr>
            <a:bodyPr rot="0" spcFirstLastPara="1" vertOverflow="ellipsis" vert="horz" wrap="square" anchor="ctr" anchorCtr="1"/>
            <a:lstStyle/>
            <a:p>
              <a:pPr>
                <a:defRPr sz="1197" b="0" i="0" u="none" strike="noStrike" kern="1200" cap="all"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3175" cap="flat" cmpd="sng" algn="ctr">
            <a:solidFill>
              <a:schemeClr val="tx1">
                <a:lumMod val="15000"/>
                <a:lumOff val="85000"/>
              </a:schemeClr>
            </a:solidFill>
            <a:round/>
            <a:tailEnd type="none" w="med" len="lg"/>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255574704"/>
        <c:crosses val="autoZero"/>
        <c:auto val="1"/>
        <c:lblAlgn val="ctr"/>
        <c:lblOffset val="100"/>
        <c:noMultiLvlLbl val="0"/>
      </c:catAx>
      <c:valAx>
        <c:axId val="255574704"/>
        <c:scaling>
          <c:orientation val="minMax"/>
        </c:scaling>
        <c:delete val="0"/>
        <c:axPos val="l"/>
        <c:majorGridlines>
          <c:spPr>
            <a:ln w="9525" cap="flat" cmpd="sng" algn="ctr">
              <a:solidFill>
                <a:schemeClr val="tx1">
                  <a:lumMod val="15000"/>
                  <a:lumOff val="85000"/>
                  <a:alpha val="32000"/>
                </a:schemeClr>
              </a:solidFill>
              <a:round/>
            </a:ln>
            <a:effectLst/>
          </c:spPr>
        </c:majorGridlines>
        <c:title>
          <c:tx>
            <c:rich>
              <a:bodyPr rot="-5400000" spcFirstLastPara="1" vertOverflow="ellipsis" vert="horz" wrap="square" anchor="ctr" anchorCtr="1"/>
              <a:lstStyle/>
              <a:p>
                <a:pPr>
                  <a:defRPr sz="1197" b="0" i="0" u="none" strike="noStrike" kern="1200" cap="all" baseline="0">
                    <a:solidFill>
                      <a:schemeClr val="tx1">
                        <a:lumMod val="65000"/>
                        <a:lumOff val="35000"/>
                      </a:schemeClr>
                    </a:solidFill>
                    <a:latin typeface="+mn-lt"/>
                    <a:ea typeface="+mn-ea"/>
                    <a:cs typeface="+mn-cs"/>
                  </a:defRPr>
                </a:pPr>
                <a:r>
                  <a:rPr lang="en-US" dirty="0"/>
                  <a:t>Minutes</a:t>
                </a:r>
              </a:p>
            </c:rich>
          </c:tx>
          <c:layout/>
          <c:overlay val="0"/>
          <c:spPr>
            <a:noFill/>
            <a:ln>
              <a:noFill/>
            </a:ln>
            <a:effectLst/>
          </c:spPr>
          <c:txPr>
            <a:bodyPr rot="-5400000" spcFirstLastPara="1" vertOverflow="ellipsis" vert="horz" wrap="square" anchor="ctr" anchorCtr="1"/>
            <a:lstStyle/>
            <a:p>
              <a:pPr>
                <a:defRPr sz="1197" b="0" i="0" u="none" strike="noStrike" kern="1200" cap="all"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3175" cap="flat" cmpd="sng" algn="ctr">
            <a:solidFill>
              <a:schemeClr val="tx1">
                <a:lumMod val="15000"/>
                <a:lumOff val="85000"/>
              </a:schemeClr>
            </a:solidFill>
            <a:round/>
            <a:tailEnd type="none" w="med" len="lg"/>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255577056"/>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340" b="1" i="0" u="none" strike="noStrike" kern="1200" cap="all" spc="150" baseline="0">
                <a:solidFill>
                  <a:schemeClr val="tx1">
                    <a:lumMod val="50000"/>
                    <a:lumOff val="50000"/>
                  </a:schemeClr>
                </a:solidFill>
                <a:latin typeface="+mn-lt"/>
                <a:ea typeface="+mn-ea"/>
                <a:cs typeface="+mn-cs"/>
              </a:defRPr>
            </a:pPr>
            <a:r>
              <a:rPr lang="en-US" sz="1600" baseline="0" dirty="0" smtClean="0"/>
              <a:t>LEAD </a:t>
            </a:r>
            <a:r>
              <a:rPr lang="en-US" sz="1600" baseline="0" dirty="0"/>
              <a:t>Time to Set Up PRA </a:t>
            </a:r>
            <a:r>
              <a:rPr lang="en-US" sz="1600" baseline="0" dirty="0" smtClean="0"/>
              <a:t>Grid</a:t>
            </a:r>
          </a:p>
          <a:p>
            <a:pPr>
              <a:defRPr sz="2340"/>
            </a:pPr>
            <a:r>
              <a:rPr lang="en-US" sz="1600" baseline="0" dirty="0" smtClean="0"/>
              <a:t>Average 35 Minutes </a:t>
            </a:r>
            <a:endParaRPr lang="en-US" sz="1600" baseline="0" dirty="0"/>
          </a:p>
        </c:rich>
      </c:tx>
      <c:layout/>
      <c:overlay val="0"/>
      <c:spPr>
        <a:noFill/>
        <a:ln>
          <a:noFill/>
        </a:ln>
        <a:effectLst/>
      </c:spPr>
      <c:txPr>
        <a:bodyPr rot="0" spcFirstLastPara="1" vertOverflow="ellipsis" vert="horz" wrap="square" anchor="ctr" anchorCtr="1"/>
        <a:lstStyle/>
        <a:p>
          <a:pPr>
            <a:defRPr sz="2340" b="1" i="0" u="none" strike="noStrike" kern="1200" cap="all" spc="150" baseline="0">
              <a:solidFill>
                <a:schemeClr val="tx1">
                  <a:lumMod val="50000"/>
                  <a:lumOff val="50000"/>
                </a:schemeClr>
              </a:solidFill>
              <a:latin typeface="+mn-lt"/>
              <a:ea typeface="+mn-ea"/>
              <a:cs typeface="+mn-cs"/>
            </a:defRPr>
          </a:pPr>
          <a:endParaRPr lang="en-US"/>
        </a:p>
      </c:txPr>
    </c:title>
    <c:autoTitleDeleted val="0"/>
    <c:plotArea>
      <c:layout/>
      <c:lineChart>
        <c:grouping val="standard"/>
        <c:varyColors val="0"/>
        <c:ser>
          <c:idx val="0"/>
          <c:order val="0"/>
          <c:spPr>
            <a:ln w="38100" cap="flat" cmpd="dbl" algn="ctr">
              <a:solidFill>
                <a:schemeClr val="accent1"/>
              </a:solidFill>
              <a:miter lim="800000"/>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a:solidFill>
                        <a:schemeClr val="tx1">
                          <a:lumMod val="35000"/>
                          <a:lumOff val="65000"/>
                        </a:schemeClr>
                      </a:solidFill>
                    </a:ln>
                    <a:effectLst/>
                  </c:spPr>
                </c15:leaderLines>
              </c:ext>
            </c:extLst>
          </c:dLbls>
          <c:trendline>
            <c:spPr>
              <a:ln w="12700" cap="rnd">
                <a:noFill/>
              </a:ln>
              <a:effectLst/>
            </c:spPr>
            <c:trendlineType val="linear"/>
            <c:dispRSqr val="0"/>
            <c:dispEq val="0"/>
          </c:trendline>
          <c:trendline>
            <c:spPr>
              <a:ln w="12700" cap="rnd">
                <a:noFill/>
              </a:ln>
              <a:effectLst/>
            </c:spPr>
            <c:trendlineType val="linear"/>
            <c:dispRSqr val="0"/>
            <c:dispEq val="0"/>
          </c:trendline>
          <c:trendline>
            <c:spPr>
              <a:ln w="12700" cap="rnd">
                <a:noFill/>
              </a:ln>
              <a:effectLst/>
            </c:spPr>
            <c:trendlineType val="linear"/>
            <c:dispRSqr val="0"/>
            <c:dispEq val="0"/>
          </c:trendline>
          <c:trendline>
            <c:spPr>
              <a:ln w="12700" cap="rnd">
                <a:solidFill>
                  <a:schemeClr val="accent1"/>
                </a:solidFill>
              </a:ln>
              <a:effectLst/>
            </c:spPr>
            <c:trendlineType val="linear"/>
            <c:dispRSqr val="0"/>
            <c:dispEq val="0"/>
          </c:trendline>
          <c:trendline>
            <c:spPr>
              <a:ln w="12700" cap="rnd">
                <a:noFill/>
              </a:ln>
              <a:effectLst/>
            </c:spPr>
            <c:trendlineType val="exp"/>
            <c:dispRSqr val="0"/>
            <c:dispEq val="0"/>
          </c:trendline>
          <c:trendline>
            <c:spPr>
              <a:ln w="12700" cap="rnd">
                <a:noFill/>
              </a:ln>
              <a:effectLst/>
            </c:spPr>
            <c:trendlineType val="linear"/>
            <c:dispRSqr val="0"/>
            <c:dispEq val="0"/>
          </c:trendline>
          <c:val>
            <c:numRef>
              <c:f>Treatment!$R$3:$R$13</c:f>
              <c:numCache>
                <c:formatCode>General</c:formatCode>
                <c:ptCount val="11"/>
                <c:pt idx="0">
                  <c:v>36</c:v>
                </c:pt>
                <c:pt idx="1">
                  <c:v>33</c:v>
                </c:pt>
                <c:pt idx="2">
                  <c:v>36</c:v>
                </c:pt>
                <c:pt idx="3">
                  <c:v>33</c:v>
                </c:pt>
                <c:pt idx="4">
                  <c:v>37</c:v>
                </c:pt>
                <c:pt idx="6">
                  <c:v>35</c:v>
                </c:pt>
                <c:pt idx="7">
                  <c:v>39</c:v>
                </c:pt>
                <c:pt idx="8">
                  <c:v>33</c:v>
                </c:pt>
                <c:pt idx="9">
                  <c:v>35</c:v>
                </c:pt>
                <c:pt idx="10">
                  <c:v>33</c:v>
                </c:pt>
              </c:numCache>
            </c:numRef>
          </c:val>
          <c:smooth val="0"/>
        </c:ser>
        <c:dLbls>
          <c:dLblPos val="t"/>
          <c:showLegendKey val="0"/>
          <c:showVal val="1"/>
          <c:showCatName val="0"/>
          <c:showSerName val="0"/>
          <c:showPercent val="0"/>
          <c:showBubbleSize val="0"/>
        </c:dLbls>
        <c:upDownBars>
          <c:gapWidth val="150"/>
          <c:upBars>
            <c:spPr>
              <a:solidFill>
                <a:schemeClr val="lt1"/>
              </a:solidFill>
              <a:ln w="9525">
                <a:solidFill>
                  <a:schemeClr val="tx1">
                    <a:lumMod val="65000"/>
                    <a:lumOff val="35000"/>
                  </a:schemeClr>
                </a:solidFill>
              </a:ln>
              <a:effectLst/>
            </c:spPr>
          </c:upBars>
          <c:downBars>
            <c:spPr>
              <a:solidFill>
                <a:schemeClr val="dk1">
                  <a:lumMod val="75000"/>
                  <a:lumOff val="25000"/>
                </a:schemeClr>
              </a:solidFill>
              <a:ln w="9525">
                <a:solidFill>
                  <a:schemeClr val="tx1">
                    <a:lumMod val="65000"/>
                    <a:lumOff val="35000"/>
                  </a:schemeClr>
                </a:solidFill>
              </a:ln>
              <a:effectLst/>
            </c:spPr>
          </c:downBars>
        </c:upDownBars>
        <c:smooth val="0"/>
        <c:axId val="541844712"/>
        <c:axId val="541839616"/>
      </c:lineChart>
      <c:catAx>
        <c:axId val="541844712"/>
        <c:scaling>
          <c:orientation val="minMax"/>
        </c:scaling>
        <c:delete val="0"/>
        <c:axPos val="b"/>
        <c:majorGridlines>
          <c:spPr>
            <a:ln w="9525" cap="flat" cmpd="sng" algn="ctr">
              <a:solidFill>
                <a:schemeClr val="tx1">
                  <a:lumMod val="15000"/>
                  <a:lumOff val="85000"/>
                  <a:alpha val="32000"/>
                </a:schemeClr>
              </a:solidFill>
              <a:round/>
            </a:ln>
            <a:effectLst/>
          </c:spPr>
        </c:majorGridlines>
        <c:minorGridlines>
          <c:spPr>
            <a:ln>
              <a:solidFill>
                <a:schemeClr val="tx1">
                  <a:lumMod val="5000"/>
                  <a:lumOff val="95000"/>
                  <a:alpha val="32000"/>
                </a:schemeClr>
              </a:solidFill>
            </a:ln>
            <a:effectLst/>
          </c:spPr>
        </c:minorGridlines>
        <c:title>
          <c:tx>
            <c:rich>
              <a:bodyPr rot="0" spcFirstLastPara="1" vertOverflow="ellipsis" vert="horz" wrap="square" anchor="ctr" anchorCtr="1"/>
              <a:lstStyle/>
              <a:p>
                <a:pPr>
                  <a:defRPr sz="1197" b="0" i="0" u="none" strike="noStrike" kern="1200" cap="all" baseline="0">
                    <a:solidFill>
                      <a:schemeClr val="tx1">
                        <a:lumMod val="65000"/>
                        <a:lumOff val="35000"/>
                      </a:schemeClr>
                    </a:solidFill>
                    <a:latin typeface="+mn-lt"/>
                    <a:ea typeface="+mn-ea"/>
                    <a:cs typeface="+mn-cs"/>
                  </a:defRPr>
                </a:pPr>
                <a:r>
                  <a:rPr lang="en-US" dirty="0"/>
                  <a:t>Number</a:t>
                </a:r>
              </a:p>
            </c:rich>
          </c:tx>
          <c:layout/>
          <c:overlay val="0"/>
          <c:spPr>
            <a:noFill/>
            <a:ln>
              <a:noFill/>
            </a:ln>
            <a:effectLst/>
          </c:spPr>
          <c:txPr>
            <a:bodyPr rot="0" spcFirstLastPara="1" vertOverflow="ellipsis" vert="horz" wrap="square" anchor="ctr" anchorCtr="1"/>
            <a:lstStyle/>
            <a:p>
              <a:pPr>
                <a:defRPr sz="1197" b="0" i="0" u="none" strike="noStrike" kern="1200" cap="all"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3175" cap="flat" cmpd="sng" algn="ctr">
            <a:solidFill>
              <a:schemeClr val="tx1">
                <a:lumMod val="15000"/>
                <a:lumOff val="85000"/>
              </a:schemeClr>
            </a:solidFill>
            <a:round/>
            <a:tailEnd type="none" w="med" len="lg"/>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541839616"/>
        <c:crosses val="autoZero"/>
        <c:auto val="1"/>
        <c:lblAlgn val="ctr"/>
        <c:lblOffset val="100"/>
        <c:noMultiLvlLbl val="0"/>
      </c:catAx>
      <c:valAx>
        <c:axId val="541839616"/>
        <c:scaling>
          <c:orientation val="minMax"/>
        </c:scaling>
        <c:delete val="0"/>
        <c:axPos val="l"/>
        <c:majorGridlines>
          <c:spPr>
            <a:ln w="3175" cap="flat" cmpd="sng" algn="ctr">
              <a:solidFill>
                <a:schemeClr val="tx1">
                  <a:lumMod val="15000"/>
                  <a:lumOff val="85000"/>
                  <a:alpha val="32000"/>
                </a:schemeClr>
              </a:solidFill>
              <a:round/>
            </a:ln>
            <a:effectLst/>
          </c:spPr>
        </c:majorGridlines>
        <c:title>
          <c:tx>
            <c:rich>
              <a:bodyPr rot="-5400000" spcFirstLastPara="1" vertOverflow="ellipsis" vert="horz" wrap="square" anchor="ctr" anchorCtr="1"/>
              <a:lstStyle/>
              <a:p>
                <a:pPr>
                  <a:defRPr sz="1197" b="0" i="0" u="none" strike="noStrike" kern="1200" cap="all" baseline="0">
                    <a:solidFill>
                      <a:schemeClr val="tx1">
                        <a:lumMod val="65000"/>
                        <a:lumOff val="35000"/>
                      </a:schemeClr>
                    </a:solidFill>
                    <a:latin typeface="+mn-lt"/>
                    <a:ea typeface="+mn-ea"/>
                    <a:cs typeface="+mn-cs"/>
                  </a:defRPr>
                </a:pPr>
                <a:r>
                  <a:rPr lang="en-US" dirty="0"/>
                  <a:t>Minutes</a:t>
                </a:r>
              </a:p>
            </c:rich>
          </c:tx>
          <c:layout/>
          <c:overlay val="0"/>
          <c:spPr>
            <a:noFill/>
            <a:ln>
              <a:noFill/>
            </a:ln>
            <a:effectLst/>
          </c:spPr>
          <c:txPr>
            <a:bodyPr rot="-5400000" spcFirstLastPara="1" vertOverflow="ellipsis" vert="horz" wrap="square" anchor="ctr" anchorCtr="1"/>
            <a:lstStyle/>
            <a:p>
              <a:pPr>
                <a:defRPr sz="1197" b="0" i="0" u="none" strike="noStrike" kern="1200" cap="all"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3175" cap="flat" cmpd="sng" algn="ctr">
            <a:solidFill>
              <a:schemeClr val="tx1">
                <a:lumMod val="15000"/>
                <a:lumOff val="85000"/>
              </a:schemeClr>
            </a:solidFill>
            <a:round/>
            <a:tailEnd type="none" w="med" len="lg"/>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541844712"/>
        <c:crossesAt val="1"/>
        <c:crossBetween val="between"/>
      </c:valAx>
      <c:spPr>
        <a:noFill/>
        <a:ln>
          <a:solidFill>
            <a:schemeClr val="tx1"/>
          </a:solidFill>
          <a:prstDash val="solid"/>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1" i="0" u="none" strike="noStrike" kern="1200" baseline="0">
                <a:solidFill>
                  <a:schemeClr val="tx1">
                    <a:lumMod val="65000"/>
                    <a:lumOff val="35000"/>
                  </a:schemeClr>
                </a:solidFill>
                <a:latin typeface="+mn-lt"/>
                <a:ea typeface="+mn-ea"/>
                <a:cs typeface="+mn-cs"/>
              </a:defRPr>
            </a:pPr>
            <a:r>
              <a:rPr lang="en-US" sz="1600" dirty="0" smtClean="0"/>
              <a:t>PROTOCOL</a:t>
            </a:r>
            <a:r>
              <a:rPr lang="en-US" sz="1600" baseline="0" dirty="0" smtClean="0"/>
              <a:t> TRACKER TIME TO SET UP PRA GRID</a:t>
            </a:r>
            <a:endParaRPr lang="en-US" sz="1600" dirty="0"/>
          </a:p>
          <a:p>
            <a:pPr>
              <a:defRPr/>
            </a:pPr>
            <a:r>
              <a:rPr lang="en-US" sz="1600" dirty="0" smtClean="0"/>
              <a:t>AVERAGE  </a:t>
            </a:r>
            <a:r>
              <a:rPr lang="en-US" sz="1600" dirty="0"/>
              <a:t>13 </a:t>
            </a:r>
            <a:r>
              <a:rPr lang="en-US" sz="1600" dirty="0" smtClean="0"/>
              <a:t>MINUTES</a:t>
            </a:r>
            <a:endParaRPr lang="en-US" sz="1600" dirty="0"/>
          </a:p>
        </c:rich>
      </c:tx>
      <c:layout>
        <c:manualLayout>
          <c:xMode val="edge"/>
          <c:yMode val="edge"/>
          <c:x val="0.13338243977291611"/>
          <c:y val="2.2576711296939372E-2"/>
        </c:manualLayout>
      </c:layout>
      <c:overlay val="0"/>
      <c:spPr>
        <a:noFill/>
        <a:ln>
          <a:noFill/>
        </a:ln>
        <a:effectLst/>
      </c:spPr>
      <c:txPr>
        <a:bodyPr rot="0" spcFirstLastPara="1" vertOverflow="ellipsis" vert="horz" wrap="square" anchor="ctr" anchorCtr="1"/>
        <a:lstStyle/>
        <a:p>
          <a:pPr>
            <a:defRPr sz="1600" b="1" i="0" u="none" strike="noStrike" kern="1200" baseline="0">
              <a:solidFill>
                <a:schemeClr val="tx1">
                  <a:lumMod val="65000"/>
                  <a:lumOff val="35000"/>
                </a:schemeClr>
              </a:solidFill>
              <a:latin typeface="+mn-lt"/>
              <a:ea typeface="+mn-ea"/>
              <a:cs typeface="+mn-cs"/>
            </a:defRPr>
          </a:pPr>
          <a:endParaRPr lang="en-US"/>
        </a:p>
      </c:txPr>
    </c:title>
    <c:autoTitleDeleted val="0"/>
    <c:plotArea>
      <c:layout/>
      <c:lineChart>
        <c:grouping val="standard"/>
        <c:varyColors val="0"/>
        <c:ser>
          <c:idx val="0"/>
          <c:order val="0"/>
          <c:spPr>
            <a:ln w="34925" cap="rnd">
              <a:solidFill>
                <a:schemeClr val="accent1"/>
              </a:solidFill>
              <a:round/>
            </a:ln>
            <a:effectLst>
              <a:outerShdw blurRad="57150" dist="19050" dir="5400000" algn="ctr" rotWithShape="0">
                <a:srgbClr val="000000">
                  <a:alpha val="63000"/>
                </a:srgbClr>
              </a:outerShdw>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trendline>
            <c:spPr>
              <a:ln w="19050" cap="rnd">
                <a:solidFill>
                  <a:schemeClr val="accent1"/>
                </a:solidFill>
              </a:ln>
              <a:effectLst/>
            </c:spPr>
            <c:trendlineType val="linear"/>
            <c:dispRSqr val="0"/>
            <c:dispEq val="0"/>
          </c:trendline>
          <c:trendline>
            <c:spPr>
              <a:ln w="19050" cap="rnd">
                <a:solidFill>
                  <a:schemeClr val="accent1"/>
                </a:solidFill>
              </a:ln>
              <a:effectLst/>
            </c:spPr>
            <c:trendlineType val="linear"/>
            <c:dispRSqr val="0"/>
            <c:dispEq val="0"/>
          </c:trendline>
          <c:val>
            <c:numRef>
              <c:f>Treatment!$I$2:$I$15</c:f>
              <c:numCache>
                <c:formatCode>General</c:formatCode>
                <c:ptCount val="14"/>
                <c:pt idx="0">
                  <c:v>25</c:v>
                </c:pt>
                <c:pt idx="1">
                  <c:v>17</c:v>
                </c:pt>
                <c:pt idx="2">
                  <c:v>13</c:v>
                </c:pt>
                <c:pt idx="3">
                  <c:v>11</c:v>
                </c:pt>
                <c:pt idx="4">
                  <c:v>17</c:v>
                </c:pt>
                <c:pt idx="5">
                  <c:v>10</c:v>
                </c:pt>
                <c:pt idx="6">
                  <c:v>10</c:v>
                </c:pt>
                <c:pt idx="7">
                  <c:v>13</c:v>
                </c:pt>
                <c:pt idx="8">
                  <c:v>7</c:v>
                </c:pt>
                <c:pt idx="9">
                  <c:v>13</c:v>
                </c:pt>
                <c:pt idx="10">
                  <c:v>22</c:v>
                </c:pt>
                <c:pt idx="11">
                  <c:v>8</c:v>
                </c:pt>
                <c:pt idx="12">
                  <c:v>7</c:v>
                </c:pt>
                <c:pt idx="13">
                  <c:v>9</c:v>
                </c:pt>
              </c:numCache>
            </c:numRef>
          </c:val>
          <c:smooth val="0"/>
        </c:ser>
        <c:dLbls>
          <c:dLblPos val="t"/>
          <c:showLegendKey val="0"/>
          <c:showVal val="1"/>
          <c:showCatName val="0"/>
          <c:showSerName val="0"/>
          <c:showPercent val="0"/>
          <c:showBubbleSize val="0"/>
        </c:dLbls>
        <c:smooth val="0"/>
        <c:axId val="541838832"/>
        <c:axId val="541840008"/>
      </c:lineChart>
      <c:catAx>
        <c:axId val="541838832"/>
        <c:scaling>
          <c:orientation val="minMax"/>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r>
                  <a:rPr lang="en-US" sz="1200" dirty="0" smtClean="0"/>
                  <a:t>NUMBER</a:t>
                </a:r>
                <a:endParaRPr lang="en-US" sz="1200" dirty="0"/>
              </a:p>
            </c:rich>
          </c:tx>
          <c:layout/>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title>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541840008"/>
        <c:crosses val="autoZero"/>
        <c:auto val="1"/>
        <c:lblAlgn val="ctr"/>
        <c:lblOffset val="100"/>
        <c:noMultiLvlLbl val="0"/>
      </c:catAx>
      <c:valAx>
        <c:axId val="541840008"/>
        <c:scaling>
          <c:orientation val="minMax"/>
          <c:max val="4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r>
                  <a:rPr lang="en-US" sz="1200" dirty="0" smtClean="0"/>
                  <a:t>MINUTES</a:t>
                </a:r>
                <a:endParaRPr lang="en-US" sz="1200" dirty="0"/>
              </a:p>
            </c:rich>
          </c:tx>
          <c:layout/>
          <c:overlay val="0"/>
          <c:spPr>
            <a:noFill/>
            <a:ln>
              <a:noFill/>
            </a:ln>
            <a:effectLst/>
          </c:spPr>
          <c:txPr>
            <a:bodyPr rot="-54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541838832"/>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dirty="0"/>
              <a:t>Enjoy Filling Out the Noted PRA Info on the Grid</a:t>
            </a:r>
          </a:p>
        </c:rich>
      </c:tx>
      <c:layout>
        <c:manualLayout>
          <c:xMode val="edge"/>
          <c:yMode val="edge"/>
          <c:x val="0.11012489063867016"/>
          <c:y val="3.2407407407407406E-2"/>
        </c:manualLayout>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spPr>
            <a:solidFill>
              <a:schemeClr val="accent1"/>
            </a:solidFill>
            <a:ln>
              <a:noFill/>
            </a:ln>
            <a:effectLst/>
          </c:spPr>
          <c:invertIfNegative val="0"/>
          <c:cat>
            <c:strRef>
              <c:f>'Post-intervention results '!$C$1:$G$1</c:f>
              <c:strCache>
                <c:ptCount val="5"/>
                <c:pt idx="0">
                  <c:v>Strongly Agree (%)</c:v>
                </c:pt>
                <c:pt idx="1">
                  <c:v>Agree (%)</c:v>
                </c:pt>
                <c:pt idx="2">
                  <c:v>No opinion (%)</c:v>
                </c:pt>
                <c:pt idx="3">
                  <c:v>Disagree (%)</c:v>
                </c:pt>
                <c:pt idx="4">
                  <c:v>Strongly Disagree (%)</c:v>
                </c:pt>
              </c:strCache>
            </c:strRef>
          </c:cat>
          <c:val>
            <c:numRef>
              <c:f>'Post-intervention results '!$C$2:$G$2</c:f>
              <c:numCache>
                <c:formatCode>0%</c:formatCode>
                <c:ptCount val="5"/>
                <c:pt idx="0">
                  <c:v>0</c:v>
                </c:pt>
                <c:pt idx="1">
                  <c:v>0.4</c:v>
                </c:pt>
                <c:pt idx="2">
                  <c:v>0</c:v>
                </c:pt>
                <c:pt idx="3">
                  <c:v>0</c:v>
                </c:pt>
                <c:pt idx="4">
                  <c:v>0.6</c:v>
                </c:pt>
              </c:numCache>
            </c:numRef>
          </c:val>
        </c:ser>
        <c:dLbls>
          <c:showLegendKey val="0"/>
          <c:showVal val="0"/>
          <c:showCatName val="0"/>
          <c:showSerName val="0"/>
          <c:showPercent val="0"/>
          <c:showBubbleSize val="0"/>
        </c:dLbls>
        <c:gapWidth val="219"/>
        <c:overlap val="-27"/>
        <c:axId val="541840792"/>
        <c:axId val="541842752"/>
      </c:barChart>
      <c:catAx>
        <c:axId val="54184079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541842752"/>
        <c:crosses val="autoZero"/>
        <c:auto val="1"/>
        <c:lblAlgn val="ctr"/>
        <c:lblOffset val="100"/>
        <c:noMultiLvlLbl val="0"/>
      </c:catAx>
      <c:valAx>
        <c:axId val="541842752"/>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541840792"/>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dirty="0"/>
              <a:t>Valuable Use of Time</a:t>
            </a:r>
          </a:p>
        </c:rich>
      </c:tx>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9.5567147856517945E-2"/>
          <c:y val="0.18097222222222226"/>
          <c:w val="0.88498840769903764"/>
          <c:h val="0.67003098571011954"/>
        </c:manualLayout>
      </c:layout>
      <c:barChart>
        <c:barDir val="col"/>
        <c:grouping val="clustered"/>
        <c:varyColors val="0"/>
        <c:ser>
          <c:idx val="0"/>
          <c:order val="0"/>
          <c:spPr>
            <a:solidFill>
              <a:schemeClr val="accent1"/>
            </a:solidFill>
            <a:ln>
              <a:noFill/>
            </a:ln>
            <a:effectLst/>
          </c:spPr>
          <c:invertIfNegative val="0"/>
          <c:cat>
            <c:strRef>
              <c:f>'Post-intervention results '!$C$1:$G$1</c:f>
              <c:strCache>
                <c:ptCount val="5"/>
                <c:pt idx="0">
                  <c:v>Strongly Agree (%)</c:v>
                </c:pt>
                <c:pt idx="1">
                  <c:v>Agree (%)</c:v>
                </c:pt>
                <c:pt idx="2">
                  <c:v>No opinion (%)</c:v>
                </c:pt>
                <c:pt idx="3">
                  <c:v>Disagree (%)</c:v>
                </c:pt>
                <c:pt idx="4">
                  <c:v>Strongly Disagree (%)</c:v>
                </c:pt>
              </c:strCache>
            </c:strRef>
          </c:cat>
          <c:val>
            <c:numRef>
              <c:f>'Post-intervention results '!$C$3:$G$3</c:f>
              <c:numCache>
                <c:formatCode>0%</c:formatCode>
                <c:ptCount val="5"/>
                <c:pt idx="0">
                  <c:v>0</c:v>
                </c:pt>
                <c:pt idx="1">
                  <c:v>0.2</c:v>
                </c:pt>
                <c:pt idx="2">
                  <c:v>0</c:v>
                </c:pt>
                <c:pt idx="3">
                  <c:v>0</c:v>
                </c:pt>
                <c:pt idx="4">
                  <c:v>0.8</c:v>
                </c:pt>
              </c:numCache>
            </c:numRef>
          </c:val>
        </c:ser>
        <c:dLbls>
          <c:showLegendKey val="0"/>
          <c:showVal val="0"/>
          <c:showCatName val="0"/>
          <c:showSerName val="0"/>
          <c:showPercent val="0"/>
          <c:showBubbleSize val="0"/>
        </c:dLbls>
        <c:gapWidth val="219"/>
        <c:overlap val="-27"/>
        <c:axId val="541844320"/>
        <c:axId val="541839224"/>
      </c:barChart>
      <c:catAx>
        <c:axId val="54184432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541839224"/>
        <c:crosses val="autoZero"/>
        <c:auto val="1"/>
        <c:lblAlgn val="ctr"/>
        <c:lblOffset val="100"/>
        <c:noMultiLvlLbl val="0"/>
      </c:catAx>
      <c:valAx>
        <c:axId val="541839224"/>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541844320"/>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dirty="0"/>
              <a:t>Don't Want to Make Changes</a:t>
            </a:r>
          </a:p>
        </c:rich>
      </c:tx>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spPr>
            <a:solidFill>
              <a:schemeClr val="accent1"/>
            </a:solidFill>
            <a:ln>
              <a:noFill/>
            </a:ln>
            <a:effectLst/>
          </c:spPr>
          <c:invertIfNegative val="0"/>
          <c:cat>
            <c:strRef>
              <c:f>'Post-intervention results '!$C$1:$G$1</c:f>
              <c:strCache>
                <c:ptCount val="5"/>
                <c:pt idx="0">
                  <c:v>Strongly Agree (%)</c:v>
                </c:pt>
                <c:pt idx="1">
                  <c:v>Agree (%)</c:v>
                </c:pt>
                <c:pt idx="2">
                  <c:v>No opinion (%)</c:v>
                </c:pt>
                <c:pt idx="3">
                  <c:v>Disagree (%)</c:v>
                </c:pt>
                <c:pt idx="4">
                  <c:v>Strongly Disagree (%)</c:v>
                </c:pt>
              </c:strCache>
            </c:strRef>
          </c:cat>
          <c:val>
            <c:numRef>
              <c:f>'Post-intervention results '!$C$4:$G$4</c:f>
              <c:numCache>
                <c:formatCode>0%</c:formatCode>
                <c:ptCount val="5"/>
                <c:pt idx="0">
                  <c:v>0.2</c:v>
                </c:pt>
                <c:pt idx="1">
                  <c:v>0</c:v>
                </c:pt>
                <c:pt idx="2">
                  <c:v>0.2</c:v>
                </c:pt>
                <c:pt idx="3">
                  <c:v>0.2</c:v>
                </c:pt>
                <c:pt idx="4">
                  <c:v>0.4</c:v>
                </c:pt>
              </c:numCache>
            </c:numRef>
          </c:val>
        </c:ser>
        <c:dLbls>
          <c:showLegendKey val="0"/>
          <c:showVal val="0"/>
          <c:showCatName val="0"/>
          <c:showSerName val="0"/>
          <c:showPercent val="0"/>
          <c:showBubbleSize val="0"/>
        </c:dLbls>
        <c:gapWidth val="219"/>
        <c:overlap val="-27"/>
        <c:axId val="541841576"/>
        <c:axId val="541838048"/>
      </c:barChart>
      <c:catAx>
        <c:axId val="54184157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541838048"/>
        <c:crosses val="autoZero"/>
        <c:auto val="1"/>
        <c:lblAlgn val="ctr"/>
        <c:lblOffset val="100"/>
        <c:noMultiLvlLbl val="0"/>
      </c:catAx>
      <c:valAx>
        <c:axId val="541838048"/>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541841576"/>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dirty="0"/>
              <a:t>Willing To Try</a:t>
            </a:r>
          </a:p>
        </c:rich>
      </c:tx>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spPr>
            <a:solidFill>
              <a:schemeClr val="accent1"/>
            </a:solidFill>
            <a:ln>
              <a:noFill/>
            </a:ln>
            <a:effectLst/>
          </c:spPr>
          <c:invertIfNegative val="0"/>
          <c:cat>
            <c:strRef>
              <c:f>'Post-intervention results '!$C$1:$G$1</c:f>
              <c:strCache>
                <c:ptCount val="5"/>
                <c:pt idx="0">
                  <c:v>Strongly Agree (%)</c:v>
                </c:pt>
                <c:pt idx="1">
                  <c:v>Agree (%)</c:v>
                </c:pt>
                <c:pt idx="2">
                  <c:v>No opinion (%)</c:v>
                </c:pt>
                <c:pt idx="3">
                  <c:v>Disagree (%)</c:v>
                </c:pt>
                <c:pt idx="4">
                  <c:v>Strongly Disagree (%)</c:v>
                </c:pt>
              </c:strCache>
            </c:strRef>
          </c:cat>
          <c:val>
            <c:numRef>
              <c:f>'Post-intervention results '!$C$5:$G$5</c:f>
              <c:numCache>
                <c:formatCode>0%</c:formatCode>
                <c:ptCount val="5"/>
                <c:pt idx="0">
                  <c:v>0.4</c:v>
                </c:pt>
                <c:pt idx="1">
                  <c:v>0.2</c:v>
                </c:pt>
                <c:pt idx="2">
                  <c:v>0</c:v>
                </c:pt>
                <c:pt idx="3">
                  <c:v>0</c:v>
                </c:pt>
                <c:pt idx="4">
                  <c:v>0.4</c:v>
                </c:pt>
              </c:numCache>
            </c:numRef>
          </c:val>
        </c:ser>
        <c:dLbls>
          <c:showLegendKey val="0"/>
          <c:showVal val="0"/>
          <c:showCatName val="0"/>
          <c:showSerName val="0"/>
          <c:showPercent val="0"/>
          <c:showBubbleSize val="0"/>
        </c:dLbls>
        <c:gapWidth val="219"/>
        <c:overlap val="-27"/>
        <c:axId val="541843536"/>
        <c:axId val="541843144"/>
      </c:barChart>
      <c:catAx>
        <c:axId val="54184353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541843144"/>
        <c:crosses val="autoZero"/>
        <c:auto val="1"/>
        <c:lblAlgn val="ctr"/>
        <c:lblOffset val="100"/>
        <c:noMultiLvlLbl val="0"/>
      </c:catAx>
      <c:valAx>
        <c:axId val="541843144"/>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541843536"/>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dirty="0"/>
              <a:t>Want Process Implemented</a:t>
            </a:r>
          </a:p>
        </c:rich>
      </c:tx>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spPr>
            <a:solidFill>
              <a:schemeClr val="accent1"/>
            </a:solidFill>
            <a:ln>
              <a:noFill/>
            </a:ln>
            <a:effectLst/>
          </c:spPr>
          <c:invertIfNegative val="0"/>
          <c:cat>
            <c:strRef>
              <c:f>'Post-intervention results '!$C$1:$G$1</c:f>
              <c:strCache>
                <c:ptCount val="5"/>
                <c:pt idx="0">
                  <c:v>Strongly Agree (%)</c:v>
                </c:pt>
                <c:pt idx="1">
                  <c:v>Agree (%)</c:v>
                </c:pt>
                <c:pt idx="2">
                  <c:v>No opinion (%)</c:v>
                </c:pt>
                <c:pt idx="3">
                  <c:v>Disagree (%)</c:v>
                </c:pt>
                <c:pt idx="4">
                  <c:v>Strongly Disagree (%)</c:v>
                </c:pt>
              </c:strCache>
            </c:strRef>
          </c:cat>
          <c:val>
            <c:numRef>
              <c:f>'Post-intervention results '!$C$6:$G$6</c:f>
              <c:numCache>
                <c:formatCode>0%</c:formatCode>
                <c:ptCount val="5"/>
                <c:pt idx="0">
                  <c:v>0.4</c:v>
                </c:pt>
                <c:pt idx="1">
                  <c:v>0</c:v>
                </c:pt>
                <c:pt idx="2">
                  <c:v>0.2</c:v>
                </c:pt>
                <c:pt idx="3">
                  <c:v>0.2</c:v>
                </c:pt>
                <c:pt idx="4">
                  <c:v>0.2</c:v>
                </c:pt>
              </c:numCache>
            </c:numRef>
          </c:val>
        </c:ser>
        <c:dLbls>
          <c:showLegendKey val="0"/>
          <c:showVal val="0"/>
          <c:showCatName val="0"/>
          <c:showSerName val="0"/>
          <c:showPercent val="0"/>
          <c:showBubbleSize val="0"/>
        </c:dLbls>
        <c:gapWidth val="219"/>
        <c:overlap val="-27"/>
        <c:axId val="541845104"/>
        <c:axId val="542556792"/>
      </c:barChart>
      <c:catAx>
        <c:axId val="54184510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542556792"/>
        <c:crosses val="autoZero"/>
        <c:auto val="1"/>
        <c:lblAlgn val="ctr"/>
        <c:lblOffset val="100"/>
        <c:noMultiLvlLbl val="0"/>
      </c:catAx>
      <c:valAx>
        <c:axId val="542556792"/>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541845104"/>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pieChart>
        <c:varyColors val="1"/>
        <c:dLbls>
          <c:showLegendKey val="0"/>
          <c:showVal val="0"/>
          <c:showCatName val="0"/>
          <c:showSerName val="0"/>
          <c:showPercent val="0"/>
          <c:showBubbleSize val="0"/>
          <c:showLeaderLines val="0"/>
        </c:dLbls>
        <c:firstSliceAng val="0"/>
      </c:pieChart>
      <c:spPr>
        <a:noFill/>
        <a:ln>
          <a:noFill/>
        </a:ln>
        <a:effectLst/>
      </c:spPr>
    </c:plotArea>
    <c:legend>
      <c:legendPos val="b"/>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dirty="0"/>
              <a:t>Enjoy Filling Out the Noted PRA Info on the Grid</a:t>
            </a:r>
          </a:p>
        </c:rich>
      </c:tx>
      <c:layout>
        <c:manualLayout>
          <c:xMode val="edge"/>
          <c:yMode val="edge"/>
          <c:x val="0.13637440302792422"/>
          <c:y val="4.4129614983437065E-3"/>
        </c:manualLayout>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spPr>
            <a:solidFill>
              <a:schemeClr val="accent1"/>
            </a:solidFill>
            <a:ln>
              <a:noFill/>
            </a:ln>
            <a:effectLst/>
          </c:spPr>
          <c:invertIfNegative val="0"/>
          <c:cat>
            <c:strRef>
              <c:f>Sheet2!$C$1:$G$1</c:f>
              <c:strCache>
                <c:ptCount val="5"/>
                <c:pt idx="0">
                  <c:v>Strongly Agree (%)</c:v>
                </c:pt>
                <c:pt idx="1">
                  <c:v>Agree (%)</c:v>
                </c:pt>
                <c:pt idx="2">
                  <c:v>No opinion (%)</c:v>
                </c:pt>
                <c:pt idx="3">
                  <c:v>Disagree (%)</c:v>
                </c:pt>
                <c:pt idx="4">
                  <c:v>Strongly Disagree (%)</c:v>
                </c:pt>
              </c:strCache>
            </c:strRef>
          </c:cat>
          <c:val>
            <c:numRef>
              <c:f>Sheet2!$C$2:$G$2</c:f>
              <c:numCache>
                <c:formatCode>0%</c:formatCode>
                <c:ptCount val="5"/>
                <c:pt idx="0">
                  <c:v>0</c:v>
                </c:pt>
                <c:pt idx="1">
                  <c:v>0.4</c:v>
                </c:pt>
                <c:pt idx="2">
                  <c:v>0</c:v>
                </c:pt>
                <c:pt idx="3">
                  <c:v>0.2</c:v>
                </c:pt>
                <c:pt idx="4">
                  <c:v>0.4</c:v>
                </c:pt>
              </c:numCache>
            </c:numRef>
          </c:val>
        </c:ser>
        <c:dLbls>
          <c:showLegendKey val="0"/>
          <c:showVal val="0"/>
          <c:showCatName val="0"/>
          <c:showSerName val="0"/>
          <c:showPercent val="0"/>
          <c:showBubbleSize val="0"/>
        </c:dLbls>
        <c:gapWidth val="219"/>
        <c:overlap val="-27"/>
        <c:axId val="541462192"/>
        <c:axId val="541468464"/>
      </c:barChart>
      <c:catAx>
        <c:axId val="54146219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541468464"/>
        <c:crosses val="autoZero"/>
        <c:auto val="1"/>
        <c:lblAlgn val="ctr"/>
        <c:lblOffset val="100"/>
        <c:noMultiLvlLbl val="0"/>
      </c:catAx>
      <c:valAx>
        <c:axId val="541468464"/>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541462192"/>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dirty="0"/>
              <a:t>Valuable Use of Time</a:t>
            </a:r>
          </a:p>
        </c:rich>
      </c:tx>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spPr>
            <a:solidFill>
              <a:schemeClr val="accent1"/>
            </a:solidFill>
            <a:ln>
              <a:noFill/>
            </a:ln>
            <a:effectLst/>
          </c:spPr>
          <c:invertIfNegative val="0"/>
          <c:cat>
            <c:strRef>
              <c:f>Sheet2!$C$1:$G$1</c:f>
              <c:strCache>
                <c:ptCount val="5"/>
                <c:pt idx="0">
                  <c:v>Strongly Agree (%)</c:v>
                </c:pt>
                <c:pt idx="1">
                  <c:v>Agree (%)</c:v>
                </c:pt>
                <c:pt idx="2">
                  <c:v>No opinion (%)</c:v>
                </c:pt>
                <c:pt idx="3">
                  <c:v>Disagree (%)</c:v>
                </c:pt>
                <c:pt idx="4">
                  <c:v>Strongly Disagree (%)</c:v>
                </c:pt>
              </c:strCache>
            </c:strRef>
          </c:cat>
          <c:val>
            <c:numRef>
              <c:f>Sheet2!$C$3:$G$3</c:f>
              <c:numCache>
                <c:formatCode>0%</c:formatCode>
                <c:ptCount val="5"/>
                <c:pt idx="0">
                  <c:v>0</c:v>
                </c:pt>
                <c:pt idx="1">
                  <c:v>0.2</c:v>
                </c:pt>
                <c:pt idx="2">
                  <c:v>0</c:v>
                </c:pt>
                <c:pt idx="3">
                  <c:v>0</c:v>
                </c:pt>
                <c:pt idx="4">
                  <c:v>0.8</c:v>
                </c:pt>
              </c:numCache>
            </c:numRef>
          </c:val>
        </c:ser>
        <c:dLbls>
          <c:showLegendKey val="0"/>
          <c:showVal val="0"/>
          <c:showCatName val="0"/>
          <c:showSerName val="0"/>
          <c:showPercent val="0"/>
          <c:showBubbleSize val="0"/>
        </c:dLbls>
        <c:gapWidth val="219"/>
        <c:overlap val="-27"/>
        <c:axId val="541462976"/>
        <c:axId val="541462584"/>
      </c:barChart>
      <c:catAx>
        <c:axId val="54146297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541462584"/>
        <c:crosses val="autoZero"/>
        <c:auto val="1"/>
        <c:lblAlgn val="ctr"/>
        <c:lblOffset val="100"/>
        <c:noMultiLvlLbl val="0"/>
      </c:catAx>
      <c:valAx>
        <c:axId val="541462584"/>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541462976"/>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dirty="0"/>
              <a:t>Don't Want to Make Changes</a:t>
            </a:r>
          </a:p>
        </c:rich>
      </c:tx>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spPr>
            <a:solidFill>
              <a:schemeClr val="accent1"/>
            </a:solidFill>
            <a:ln>
              <a:noFill/>
            </a:ln>
            <a:effectLst/>
          </c:spPr>
          <c:invertIfNegative val="0"/>
          <c:cat>
            <c:strRef>
              <c:f>Sheet2!$C$1:$G$1</c:f>
              <c:strCache>
                <c:ptCount val="5"/>
                <c:pt idx="0">
                  <c:v>Strongly Agree (%)</c:v>
                </c:pt>
                <c:pt idx="1">
                  <c:v>Agree (%)</c:v>
                </c:pt>
                <c:pt idx="2">
                  <c:v>No opinion (%)</c:v>
                </c:pt>
                <c:pt idx="3">
                  <c:v>Disagree (%)</c:v>
                </c:pt>
                <c:pt idx="4">
                  <c:v>Strongly Disagree (%)</c:v>
                </c:pt>
              </c:strCache>
            </c:strRef>
          </c:cat>
          <c:val>
            <c:numRef>
              <c:f>Sheet2!$C$4:$G$4</c:f>
              <c:numCache>
                <c:formatCode>0%</c:formatCode>
                <c:ptCount val="5"/>
                <c:pt idx="0">
                  <c:v>0.2</c:v>
                </c:pt>
                <c:pt idx="1">
                  <c:v>0.2</c:v>
                </c:pt>
                <c:pt idx="2">
                  <c:v>0.2</c:v>
                </c:pt>
                <c:pt idx="3">
                  <c:v>0</c:v>
                </c:pt>
                <c:pt idx="4">
                  <c:v>0.4</c:v>
                </c:pt>
              </c:numCache>
            </c:numRef>
          </c:val>
        </c:ser>
        <c:dLbls>
          <c:showLegendKey val="0"/>
          <c:showVal val="0"/>
          <c:showCatName val="0"/>
          <c:showSerName val="0"/>
          <c:showPercent val="0"/>
          <c:showBubbleSize val="0"/>
        </c:dLbls>
        <c:gapWidth val="219"/>
        <c:overlap val="-27"/>
        <c:axId val="541463760"/>
        <c:axId val="541463368"/>
      </c:barChart>
      <c:catAx>
        <c:axId val="54146376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541463368"/>
        <c:crosses val="autoZero"/>
        <c:auto val="1"/>
        <c:lblAlgn val="ctr"/>
        <c:lblOffset val="100"/>
        <c:noMultiLvlLbl val="0"/>
      </c:catAx>
      <c:valAx>
        <c:axId val="541463368"/>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541463760"/>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dirty="0"/>
              <a:t>Willing To Try</a:t>
            </a:r>
          </a:p>
        </c:rich>
      </c:tx>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spPr>
            <a:solidFill>
              <a:schemeClr val="accent1"/>
            </a:solidFill>
            <a:ln>
              <a:noFill/>
            </a:ln>
            <a:effectLst/>
          </c:spPr>
          <c:invertIfNegative val="0"/>
          <c:cat>
            <c:strRef>
              <c:f>Sheet2!$C$1:$G$1</c:f>
              <c:strCache>
                <c:ptCount val="5"/>
                <c:pt idx="0">
                  <c:v>Strongly Agree (%)</c:v>
                </c:pt>
                <c:pt idx="1">
                  <c:v>Agree (%)</c:v>
                </c:pt>
                <c:pt idx="2">
                  <c:v>No opinion (%)</c:v>
                </c:pt>
                <c:pt idx="3">
                  <c:v>Disagree (%)</c:v>
                </c:pt>
                <c:pt idx="4">
                  <c:v>Strongly Disagree (%)</c:v>
                </c:pt>
              </c:strCache>
            </c:strRef>
          </c:cat>
          <c:val>
            <c:numRef>
              <c:f>Sheet2!$C$5:$G$5</c:f>
              <c:numCache>
                <c:formatCode>0%</c:formatCode>
                <c:ptCount val="5"/>
                <c:pt idx="0">
                  <c:v>0.6</c:v>
                </c:pt>
                <c:pt idx="1">
                  <c:v>0.2</c:v>
                </c:pt>
                <c:pt idx="2">
                  <c:v>0.2</c:v>
                </c:pt>
                <c:pt idx="3">
                  <c:v>0</c:v>
                </c:pt>
                <c:pt idx="4">
                  <c:v>0</c:v>
                </c:pt>
              </c:numCache>
            </c:numRef>
          </c:val>
        </c:ser>
        <c:dLbls>
          <c:showLegendKey val="0"/>
          <c:showVal val="0"/>
          <c:showCatName val="0"/>
          <c:showSerName val="0"/>
          <c:showPercent val="0"/>
          <c:showBubbleSize val="0"/>
        </c:dLbls>
        <c:gapWidth val="219"/>
        <c:overlap val="-27"/>
        <c:axId val="541468856"/>
        <c:axId val="541467288"/>
      </c:barChart>
      <c:catAx>
        <c:axId val="54146885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541467288"/>
        <c:crosses val="autoZero"/>
        <c:auto val="1"/>
        <c:lblAlgn val="ctr"/>
        <c:lblOffset val="100"/>
        <c:noMultiLvlLbl val="0"/>
      </c:catAx>
      <c:valAx>
        <c:axId val="541467288"/>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541468856"/>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dirty="0"/>
              <a:t>Want Process Implemented</a:t>
            </a:r>
          </a:p>
        </c:rich>
      </c:tx>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spPr>
            <a:solidFill>
              <a:schemeClr val="accent1"/>
            </a:solidFill>
            <a:ln>
              <a:noFill/>
            </a:ln>
            <a:effectLst/>
          </c:spPr>
          <c:invertIfNegative val="0"/>
          <c:cat>
            <c:strRef>
              <c:f>Sheet2!$C$1:$G$1</c:f>
              <c:strCache>
                <c:ptCount val="5"/>
                <c:pt idx="0">
                  <c:v>Strongly Agree (%)</c:v>
                </c:pt>
                <c:pt idx="1">
                  <c:v>Agree (%)</c:v>
                </c:pt>
                <c:pt idx="2">
                  <c:v>No opinion (%)</c:v>
                </c:pt>
                <c:pt idx="3">
                  <c:v>Disagree (%)</c:v>
                </c:pt>
                <c:pt idx="4">
                  <c:v>Strongly Disagree (%)</c:v>
                </c:pt>
              </c:strCache>
            </c:strRef>
          </c:cat>
          <c:val>
            <c:numRef>
              <c:f>Sheet2!$C$6:$G$6</c:f>
              <c:numCache>
                <c:formatCode>0%</c:formatCode>
                <c:ptCount val="5"/>
                <c:pt idx="0">
                  <c:v>0.6</c:v>
                </c:pt>
                <c:pt idx="1">
                  <c:v>0.2</c:v>
                </c:pt>
                <c:pt idx="2">
                  <c:v>0</c:v>
                </c:pt>
                <c:pt idx="3">
                  <c:v>0.2</c:v>
                </c:pt>
                <c:pt idx="4">
                  <c:v>0</c:v>
                </c:pt>
              </c:numCache>
            </c:numRef>
          </c:val>
        </c:ser>
        <c:dLbls>
          <c:showLegendKey val="0"/>
          <c:showVal val="0"/>
          <c:showCatName val="0"/>
          <c:showSerName val="0"/>
          <c:showPercent val="0"/>
          <c:showBubbleSize val="0"/>
        </c:dLbls>
        <c:gapWidth val="219"/>
        <c:overlap val="-27"/>
        <c:axId val="541465720"/>
        <c:axId val="541464936"/>
      </c:barChart>
      <c:catAx>
        <c:axId val="54146572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541464936"/>
        <c:crosses val="autoZero"/>
        <c:auto val="1"/>
        <c:lblAlgn val="ctr"/>
        <c:lblOffset val="100"/>
        <c:noMultiLvlLbl val="0"/>
      </c:catAx>
      <c:valAx>
        <c:axId val="541464936"/>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541465720"/>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dirty="0"/>
              <a:t>Initial 7 </a:t>
            </a:r>
            <a:r>
              <a:rPr lang="en-US" dirty="0" smtClean="0"/>
              <a:t>Studies 15 Minutes</a:t>
            </a:r>
            <a:endParaRPr lang="en-US" dirty="0"/>
          </a:p>
        </c:rich>
      </c:tx>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val>
            <c:numRef>
              <c:f>Treatment!$J$2:$J$8</c:f>
              <c:numCache>
                <c:formatCode>General</c:formatCode>
                <c:ptCount val="7"/>
                <c:pt idx="0">
                  <c:v>25</c:v>
                </c:pt>
                <c:pt idx="1">
                  <c:v>17</c:v>
                </c:pt>
                <c:pt idx="2">
                  <c:v>13</c:v>
                </c:pt>
                <c:pt idx="3">
                  <c:v>11</c:v>
                </c:pt>
                <c:pt idx="4">
                  <c:v>17</c:v>
                </c:pt>
                <c:pt idx="5">
                  <c:v>10</c:v>
                </c:pt>
                <c:pt idx="6">
                  <c:v>10</c:v>
                </c:pt>
              </c:numCache>
            </c:numRef>
          </c:val>
        </c:ser>
        <c:dLbls>
          <c:dLblPos val="outEnd"/>
          <c:showLegendKey val="0"/>
          <c:showVal val="1"/>
          <c:showCatName val="0"/>
          <c:showSerName val="0"/>
          <c:showPercent val="0"/>
          <c:showBubbleSize val="0"/>
        </c:dLbls>
        <c:gapWidth val="219"/>
        <c:overlap val="-27"/>
        <c:axId val="541468072"/>
        <c:axId val="541466504"/>
      </c:barChart>
      <c:catAx>
        <c:axId val="541468072"/>
        <c:scaling>
          <c:orientation val="minMax"/>
        </c:scaling>
        <c:delete val="0"/>
        <c:axPos val="b"/>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541466504"/>
        <c:crosses val="autoZero"/>
        <c:auto val="1"/>
        <c:lblAlgn val="ctr"/>
        <c:lblOffset val="100"/>
        <c:noMultiLvlLbl val="0"/>
      </c:catAx>
      <c:valAx>
        <c:axId val="541466504"/>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541468072"/>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dirty="0"/>
              <a:t>Last 7 </a:t>
            </a:r>
            <a:r>
              <a:rPr lang="en-US" dirty="0" smtClean="0"/>
              <a:t>Studies 11 Minutes</a:t>
            </a:r>
            <a:endParaRPr lang="en-US" dirty="0"/>
          </a:p>
        </c:rich>
      </c:tx>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val>
            <c:numRef>
              <c:f>Treatment!$J$10:$J$16</c:f>
              <c:numCache>
                <c:formatCode>General</c:formatCode>
                <c:ptCount val="7"/>
                <c:pt idx="0">
                  <c:v>13</c:v>
                </c:pt>
                <c:pt idx="1">
                  <c:v>7</c:v>
                </c:pt>
                <c:pt idx="2">
                  <c:v>13</c:v>
                </c:pt>
                <c:pt idx="3">
                  <c:v>22</c:v>
                </c:pt>
                <c:pt idx="4">
                  <c:v>8</c:v>
                </c:pt>
                <c:pt idx="5">
                  <c:v>7</c:v>
                </c:pt>
                <c:pt idx="6">
                  <c:v>9</c:v>
                </c:pt>
              </c:numCache>
            </c:numRef>
          </c:val>
        </c:ser>
        <c:dLbls>
          <c:dLblPos val="outEnd"/>
          <c:showLegendKey val="0"/>
          <c:showVal val="1"/>
          <c:showCatName val="0"/>
          <c:showSerName val="0"/>
          <c:showPercent val="0"/>
          <c:showBubbleSize val="0"/>
        </c:dLbls>
        <c:gapWidth val="219"/>
        <c:overlap val="-27"/>
        <c:axId val="541466896"/>
        <c:axId val="541467680"/>
      </c:barChart>
      <c:catAx>
        <c:axId val="541466896"/>
        <c:scaling>
          <c:orientation val="minMax"/>
        </c:scaling>
        <c:delete val="0"/>
        <c:axPos val="b"/>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541467680"/>
        <c:crosses val="autoZero"/>
        <c:auto val="1"/>
        <c:lblAlgn val="ctr"/>
        <c:lblOffset val="100"/>
        <c:noMultiLvlLbl val="0"/>
      </c:catAx>
      <c:valAx>
        <c:axId val="541467680"/>
        <c:scaling>
          <c:orientation val="minMax"/>
          <c:max val="30"/>
        </c:scaling>
        <c:delete val="0"/>
        <c:axPos val="l"/>
        <c:majorGridlines>
          <c:spPr>
            <a:ln w="9525" cap="flat" cmpd="sng" algn="ctr">
              <a:solidFill>
                <a:schemeClr val="tx1">
                  <a:lumMod val="15000"/>
                  <a:lumOff val="85000"/>
                </a:schemeClr>
              </a:solidFill>
              <a:round/>
            </a:ln>
            <a:effectLst/>
          </c:spPr>
        </c:majorGridlines>
        <c:numFmt formatCode="General" sourceLinked="1"/>
        <c:majorTickMark val="out"/>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541466896"/>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withinLinear" id="14">
  <a:schemeClr val="accent1"/>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withinLinear" id="14">
  <a:schemeClr val="accent1"/>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37">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3175" cap="flat" cmpd="sng" algn="ctr">
        <a:solidFill>
          <a:schemeClr val="tx1">
            <a:lumMod val="15000"/>
            <a:lumOff val="85000"/>
          </a:schemeClr>
        </a:solidFill>
        <a:round/>
        <a:tailEnd type="none" w="med" len="lg"/>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cs:spPr>
  </cs:dataPoint>
  <cs:dataPoint3D>
    <cs:lnRef idx="0"/>
    <cs:fillRef idx="0">
      <cs:styleClr val="auto"/>
    </cs:fillRef>
    <cs:effectRef idx="0"/>
    <cs:fontRef idx="minor">
      <a:schemeClr val="tx1"/>
    </cs:fontRef>
    <cs:spPr>
      <a:solidFill>
        <a:schemeClr val="phClr"/>
      </a:solidFill>
    </cs:spPr>
  </cs:dataPoint3D>
  <cs:dataPointLine>
    <cs:lnRef idx="0">
      <cs:styleClr val="auto"/>
    </cs:lnRef>
    <cs:fillRef idx="0"/>
    <cs:effectRef idx="0"/>
    <cs:fontRef idx="minor">
      <a:schemeClr val="tx1"/>
    </cs:fontRef>
    <cs:spPr>
      <a:ln w="38100" cap="flat" cmpd="dbl" algn="ctr">
        <a:solidFill>
          <a:schemeClr val="phClr"/>
        </a:solidFill>
        <a:miter lim="800000"/>
      </a:ln>
    </cs:spPr>
  </cs:dataPointLine>
  <cs:dataPointMarker>
    <cs:lnRef idx="0">
      <cs:styleClr val="auto"/>
    </cs:lnRef>
    <cs:fillRef idx="0">
      <cs:styleClr val="auto"/>
    </cs:fillRef>
    <cs:effectRef idx="0"/>
    <cs:fontRef idx="minor">
      <a:schemeClr val="tx1"/>
    </cs:fontRef>
    <cs:spPr>
      <a:solidFill>
        <a:schemeClr val="phClr"/>
      </a:solidFill>
      <a:ln w="9525" cap="flat" cmpd="sng" algn="ctr">
        <a:solidFill>
          <a:schemeClr val="lt1"/>
        </a:solidFill>
        <a:round/>
      </a:ln>
    </cs:spPr>
  </cs:dataPointMarker>
  <cs:dataPointMarkerLayout symbol="circle" size="6"/>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tx1"/>
    </cs:fontRef>
    <cs:spPr>
      <a:solidFill>
        <a:schemeClr val="dk1">
          <a:lumMod val="75000"/>
          <a:lumOff val="25000"/>
        </a:schemeClr>
      </a:solidFill>
      <a:ln w="9525">
        <a:solidFill>
          <a:schemeClr val="tx1">
            <a:lumMod val="65000"/>
            <a:lumOff val="35000"/>
          </a:schemeClr>
        </a:solidFill>
      </a:ln>
    </cs:spPr>
  </cs:downBar>
  <cs:dropLine>
    <cs:lnRef idx="0"/>
    <cs:fillRef idx="0"/>
    <cs:effectRef idx="0"/>
    <cs:fontRef idx="minor">
      <a:schemeClr val="tx1"/>
    </cs:fontRef>
    <cs:spPr>
      <a:ln w="9525">
        <a:solidFill>
          <a:schemeClr val="tx1">
            <a:lumMod val="35000"/>
            <a:lumOff val="65000"/>
          </a:schemeClr>
        </a:solidFill>
      </a:ln>
    </cs:spPr>
  </cs:dropLine>
  <cs:errorBar>
    <cs:lnRef idx="0"/>
    <cs:fillRef idx="0"/>
    <cs:effectRef idx="0"/>
    <cs:fontRef idx="minor">
      <a:schemeClr val="tx1"/>
    </cs:fontRef>
    <cs:spPr>
      <a:ln w="9525">
        <a:solidFill>
          <a:schemeClr val="tx1">
            <a:lumMod val="65000"/>
            <a:lumOff val="35000"/>
          </a:schemeClr>
        </a:solidFill>
      </a:ln>
    </cs:spPr>
  </cs:errorBar>
  <cs:floor>
    <cs:lnRef idx="0"/>
    <cs:fillRef idx="0"/>
    <cs:effectRef idx="0"/>
    <cs:fontRef idx="minor">
      <a:schemeClr val="tx1"/>
    </cs:fontRef>
  </cs:floor>
  <cs:gridlineMajor>
    <cs:lnRef idx="0"/>
    <cs:fillRef idx="0"/>
    <cs:effectRef idx="0"/>
    <cs:fontRef idx="minor">
      <a:schemeClr val="tx1"/>
    </cs:fontRef>
    <cs:spPr>
      <a:ln w="9525" cap="flat" cmpd="sng" algn="ctr">
        <a:solidFill>
          <a:schemeClr val="tx1">
            <a:lumMod val="15000"/>
            <a:lumOff val="85000"/>
            <a:alpha val="32000"/>
          </a:schemeClr>
        </a:solidFill>
        <a:round/>
      </a:ln>
    </cs:spPr>
  </cs:gridlineMajor>
  <cs:gridlineMinor>
    <cs:lnRef idx="0"/>
    <cs:fillRef idx="0"/>
    <cs:effectRef idx="0"/>
    <cs:fontRef idx="minor">
      <a:schemeClr val="tx1"/>
    </cs:fontRef>
    <cs:spPr>
      <a:ln>
        <a:solidFill>
          <a:schemeClr val="tx1">
            <a:lumMod val="5000"/>
            <a:lumOff val="95000"/>
            <a:alpha val="32000"/>
          </a:schemeClr>
        </a:solidFill>
      </a:ln>
    </cs:spPr>
  </cs:gridlineMinor>
  <cs:hiLoLine>
    <cs:lnRef idx="0"/>
    <cs:fillRef idx="0"/>
    <cs:effectRef idx="0"/>
    <cs:fontRef idx="minor">
      <a:schemeClr val="tx1"/>
    </cs:fontRef>
    <cs:spPr>
      <a:ln w="9525">
        <a:solidFill>
          <a:schemeClr val="tx1"/>
        </a:solidFill>
      </a:ln>
    </cs:spPr>
  </cs:hiLoLine>
  <cs:leaderLine>
    <cs:lnRef idx="0"/>
    <cs:fillRef idx="0"/>
    <cs:effectRef idx="0"/>
    <cs:fontRef idx="minor">
      <a:schemeClr val="tx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cs:fontRef>
    <cs:spPr>
      <a:ln w="3175" cap="flat" cmpd="sng" algn="ctr">
        <a:solidFill>
          <a:schemeClr val="tx1">
            <a:lumMod val="15000"/>
            <a:lumOff val="85000"/>
          </a:schemeClr>
        </a:solidFill>
        <a:round/>
        <a:tailEnd type="none" w="med" len="lg"/>
      </a:ln>
    </cs:spPr>
    <cs:defRPr sz="1197" kern="1200"/>
  </cs:seriesAxis>
  <cs:seriesLine>
    <cs:lnRef idx="0"/>
    <cs:fillRef idx="0"/>
    <cs:effectRef idx="0"/>
    <cs:fontRef idx="minor">
      <a:schemeClr val="tx1"/>
    </cs:fontRef>
    <cs:spPr>
      <a:ln w="9525">
        <a:solidFill>
          <a:schemeClr val="tx1">
            <a:lumMod val="35000"/>
            <a:lumOff val="65000"/>
          </a:schemeClr>
        </a:solidFill>
      </a:ln>
    </cs:spPr>
  </cs:seriesLine>
  <cs:title>
    <cs:lnRef idx="0"/>
    <cs:fillRef idx="0"/>
    <cs:effectRef idx="0"/>
    <cs:fontRef idx="minor">
      <a:schemeClr val="tx1">
        <a:lumMod val="50000"/>
        <a:lumOff val="50000"/>
      </a:schemeClr>
    </cs:fontRef>
    <cs:defRPr sz="2200" b="1" kern="1200" cap="all" spc="150" baseline="0"/>
  </cs:title>
  <cs:trendline>
    <cs:lnRef idx="0">
      <cs:styleClr val="auto"/>
    </cs:lnRef>
    <cs:fillRef idx="0"/>
    <cs:effectRef idx="0"/>
    <cs:fontRef idx="minor">
      <a:schemeClr val="tx1"/>
    </cs:fontRef>
    <cs:spPr>
      <a:ln w="12700" cap="rnd"/>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spPr>
      <a:ln w="3175" cap="flat" cmpd="sng" algn="ctr">
        <a:solidFill>
          <a:schemeClr val="tx1">
            <a:lumMod val="15000"/>
            <a:lumOff val="85000"/>
          </a:schemeClr>
        </a:solidFill>
        <a:round/>
        <a:tailEnd type="none" w="med" len="lg"/>
      </a:ln>
    </cs:spPr>
    <cs:defRPr sz="1197" kern="1200"/>
  </cs:valueAxis>
  <cs:wall>
    <cs:lnRef idx="0"/>
    <cs:fillRef idx="0"/>
    <cs:effectRef idx="0"/>
    <cs:fontRef idx="minor">
      <a:schemeClr val="tx1"/>
    </cs:fontRef>
  </cs:wall>
</cs:chartStyle>
</file>

<file path=ppt/charts/style10.xml><?xml version="1.0" encoding="utf-8"?>
<cs:chartStyle xmlns:cs="http://schemas.microsoft.com/office/drawing/2012/chartStyle" xmlns:a="http://schemas.openxmlformats.org/drawingml/2006/main" id="237">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3175" cap="flat" cmpd="sng" algn="ctr">
        <a:solidFill>
          <a:schemeClr val="tx1">
            <a:lumMod val="15000"/>
            <a:lumOff val="85000"/>
          </a:schemeClr>
        </a:solidFill>
        <a:round/>
        <a:tailEnd type="none" w="med" len="lg"/>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cs:spPr>
  </cs:dataPoint>
  <cs:dataPoint3D>
    <cs:lnRef idx="0"/>
    <cs:fillRef idx="0">
      <cs:styleClr val="auto"/>
    </cs:fillRef>
    <cs:effectRef idx="0"/>
    <cs:fontRef idx="minor">
      <a:schemeClr val="tx1"/>
    </cs:fontRef>
    <cs:spPr>
      <a:solidFill>
        <a:schemeClr val="phClr"/>
      </a:solidFill>
    </cs:spPr>
  </cs:dataPoint3D>
  <cs:dataPointLine>
    <cs:lnRef idx="0">
      <cs:styleClr val="auto"/>
    </cs:lnRef>
    <cs:fillRef idx="0"/>
    <cs:effectRef idx="0"/>
    <cs:fontRef idx="minor">
      <a:schemeClr val="tx1"/>
    </cs:fontRef>
    <cs:spPr>
      <a:ln w="38100" cap="flat" cmpd="dbl" algn="ctr">
        <a:solidFill>
          <a:schemeClr val="phClr"/>
        </a:solidFill>
        <a:miter lim="800000"/>
      </a:ln>
    </cs:spPr>
  </cs:dataPointLine>
  <cs:dataPointMarker>
    <cs:lnRef idx="0">
      <cs:styleClr val="auto"/>
    </cs:lnRef>
    <cs:fillRef idx="0">
      <cs:styleClr val="auto"/>
    </cs:fillRef>
    <cs:effectRef idx="0"/>
    <cs:fontRef idx="minor">
      <a:schemeClr val="tx1"/>
    </cs:fontRef>
    <cs:spPr>
      <a:solidFill>
        <a:schemeClr val="phClr"/>
      </a:solidFill>
      <a:ln w="9525" cap="flat" cmpd="sng" algn="ctr">
        <a:solidFill>
          <a:schemeClr val="lt1"/>
        </a:solidFill>
        <a:round/>
      </a:ln>
    </cs:spPr>
  </cs:dataPointMarker>
  <cs:dataPointMarkerLayout symbol="circle" size="6"/>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tx1"/>
    </cs:fontRef>
    <cs:spPr>
      <a:solidFill>
        <a:schemeClr val="dk1">
          <a:lumMod val="75000"/>
          <a:lumOff val="25000"/>
        </a:schemeClr>
      </a:solidFill>
      <a:ln w="9525">
        <a:solidFill>
          <a:schemeClr val="tx1">
            <a:lumMod val="65000"/>
            <a:lumOff val="35000"/>
          </a:schemeClr>
        </a:solidFill>
      </a:ln>
    </cs:spPr>
  </cs:downBar>
  <cs:dropLine>
    <cs:lnRef idx="0"/>
    <cs:fillRef idx="0"/>
    <cs:effectRef idx="0"/>
    <cs:fontRef idx="minor">
      <a:schemeClr val="tx1"/>
    </cs:fontRef>
    <cs:spPr>
      <a:ln w="9525">
        <a:solidFill>
          <a:schemeClr val="tx1">
            <a:lumMod val="35000"/>
            <a:lumOff val="65000"/>
          </a:schemeClr>
        </a:solidFill>
      </a:ln>
    </cs:spPr>
  </cs:dropLine>
  <cs:errorBar>
    <cs:lnRef idx="0"/>
    <cs:fillRef idx="0"/>
    <cs:effectRef idx="0"/>
    <cs:fontRef idx="minor">
      <a:schemeClr val="tx1"/>
    </cs:fontRef>
    <cs:spPr>
      <a:ln w="9525">
        <a:solidFill>
          <a:schemeClr val="tx1">
            <a:lumMod val="65000"/>
            <a:lumOff val="35000"/>
          </a:schemeClr>
        </a:solidFill>
      </a:ln>
    </cs:spPr>
  </cs:errorBar>
  <cs:floor>
    <cs:lnRef idx="0"/>
    <cs:fillRef idx="0"/>
    <cs:effectRef idx="0"/>
    <cs:fontRef idx="minor">
      <a:schemeClr val="tx1"/>
    </cs:fontRef>
  </cs:floor>
  <cs:gridlineMajor>
    <cs:lnRef idx="0"/>
    <cs:fillRef idx="0"/>
    <cs:effectRef idx="0"/>
    <cs:fontRef idx="minor">
      <a:schemeClr val="tx1"/>
    </cs:fontRef>
    <cs:spPr>
      <a:ln w="9525" cap="flat" cmpd="sng" algn="ctr">
        <a:solidFill>
          <a:schemeClr val="tx1">
            <a:lumMod val="15000"/>
            <a:lumOff val="85000"/>
            <a:alpha val="32000"/>
          </a:schemeClr>
        </a:solidFill>
        <a:round/>
      </a:ln>
    </cs:spPr>
  </cs:gridlineMajor>
  <cs:gridlineMinor>
    <cs:lnRef idx="0"/>
    <cs:fillRef idx="0"/>
    <cs:effectRef idx="0"/>
    <cs:fontRef idx="minor">
      <a:schemeClr val="tx1"/>
    </cs:fontRef>
    <cs:spPr>
      <a:ln>
        <a:solidFill>
          <a:schemeClr val="tx1">
            <a:lumMod val="5000"/>
            <a:lumOff val="95000"/>
            <a:alpha val="32000"/>
          </a:schemeClr>
        </a:solidFill>
      </a:ln>
    </cs:spPr>
  </cs:gridlineMinor>
  <cs:hiLoLine>
    <cs:lnRef idx="0"/>
    <cs:fillRef idx="0"/>
    <cs:effectRef idx="0"/>
    <cs:fontRef idx="minor">
      <a:schemeClr val="tx1"/>
    </cs:fontRef>
    <cs:spPr>
      <a:ln w="9525">
        <a:solidFill>
          <a:schemeClr val="tx1"/>
        </a:solidFill>
      </a:ln>
    </cs:spPr>
  </cs:hiLoLine>
  <cs:leaderLine>
    <cs:lnRef idx="0"/>
    <cs:fillRef idx="0"/>
    <cs:effectRef idx="0"/>
    <cs:fontRef idx="minor">
      <a:schemeClr val="tx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cs:fontRef>
    <cs:spPr>
      <a:ln w="3175" cap="flat" cmpd="sng" algn="ctr">
        <a:solidFill>
          <a:schemeClr val="tx1">
            <a:lumMod val="15000"/>
            <a:lumOff val="85000"/>
          </a:schemeClr>
        </a:solidFill>
        <a:round/>
        <a:tailEnd type="none" w="med" len="lg"/>
      </a:ln>
    </cs:spPr>
    <cs:defRPr sz="1197" kern="1200"/>
  </cs:seriesAxis>
  <cs:seriesLine>
    <cs:lnRef idx="0"/>
    <cs:fillRef idx="0"/>
    <cs:effectRef idx="0"/>
    <cs:fontRef idx="minor">
      <a:schemeClr val="tx1"/>
    </cs:fontRef>
    <cs:spPr>
      <a:ln w="9525">
        <a:solidFill>
          <a:schemeClr val="tx1">
            <a:lumMod val="35000"/>
            <a:lumOff val="65000"/>
          </a:schemeClr>
        </a:solidFill>
      </a:ln>
    </cs:spPr>
  </cs:seriesLine>
  <cs:title>
    <cs:lnRef idx="0"/>
    <cs:fillRef idx="0"/>
    <cs:effectRef idx="0"/>
    <cs:fontRef idx="minor">
      <a:schemeClr val="tx1">
        <a:lumMod val="50000"/>
        <a:lumOff val="50000"/>
      </a:schemeClr>
    </cs:fontRef>
    <cs:defRPr sz="2200" b="1" kern="1200" cap="all" spc="150" baseline="0"/>
  </cs:title>
  <cs:trendline>
    <cs:lnRef idx="0">
      <cs:styleClr val="auto"/>
    </cs:lnRef>
    <cs:fillRef idx="0"/>
    <cs:effectRef idx="0"/>
    <cs:fontRef idx="minor">
      <a:schemeClr val="tx1"/>
    </cs:fontRef>
    <cs:spPr>
      <a:ln w="12700" cap="rnd"/>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spPr>
      <a:ln w="3175" cap="flat" cmpd="sng" algn="ctr">
        <a:solidFill>
          <a:schemeClr val="tx1">
            <a:lumMod val="15000"/>
            <a:lumOff val="85000"/>
          </a:schemeClr>
        </a:solidFill>
        <a:round/>
        <a:tailEnd type="none" w="med" len="lg"/>
      </a:ln>
    </cs:spPr>
    <cs:defRPr sz="1197" kern="1200"/>
  </cs:valueAxis>
  <cs:wall>
    <cs:lnRef idx="0"/>
    <cs:fillRef idx="0"/>
    <cs:effectRef idx="0"/>
    <cs:fontRef idx="minor">
      <a:schemeClr val="tx1"/>
    </cs:fontRef>
  </cs:wall>
</cs:chartStyle>
</file>

<file path=ppt/charts/style11.xml><?xml version="1.0" encoding="utf-8"?>
<cs:chartStyle xmlns:cs="http://schemas.microsoft.com/office/drawing/2012/chartStyle" xmlns:a="http://schemas.openxmlformats.org/drawingml/2006/main" id="342">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lt1"/>
    </cs:fontRef>
  </cs:wall>
</cs:chartStyle>
</file>

<file path=ppt/charts/style1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970938" y="0"/>
            <a:ext cx="3037840" cy="464820"/>
          </a:xfrm>
          <a:prstGeom prst="rect">
            <a:avLst/>
          </a:prstGeom>
        </p:spPr>
        <p:txBody>
          <a:bodyPr vert="horz" lIns="91440" tIns="45720" rIns="91440" bIns="45720" rtlCol="0"/>
          <a:lstStyle>
            <a:lvl1pPr algn="r">
              <a:defRPr sz="1200"/>
            </a:lvl1pPr>
          </a:lstStyle>
          <a:p>
            <a:fld id="{565F719E-02B3-334B-A581-77471D9337CF}" type="datetimeFigureOut">
              <a:rPr lang="en-US" smtClean="0"/>
              <a:t>11/4/2019</a:t>
            </a:fld>
            <a:endParaRPr lang="en-US" dirty="0"/>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482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1440" tIns="45720" rIns="91440" bIns="45720" rtlCol="0" anchor="b"/>
          <a:lstStyle>
            <a:lvl1pPr algn="r">
              <a:defRPr sz="1200"/>
            </a:lvl1pPr>
          </a:lstStyle>
          <a:p>
            <a:fld id="{BD4DA94B-E24B-5C4D-9023-69063EB820B4}" type="slidenum">
              <a:rPr lang="en-US" smtClean="0"/>
              <a:t>‹#›</a:t>
            </a:fld>
            <a:endParaRPr lang="en-US" dirty="0"/>
          </a:p>
        </p:txBody>
      </p:sp>
    </p:spTree>
    <p:extLst>
      <p:ext uri="{BB962C8B-B14F-4D97-AF65-F5344CB8AC3E}">
        <p14:creationId xmlns:p14="http://schemas.microsoft.com/office/powerpoint/2010/main" val="1932111708"/>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D4DA94B-E24B-5C4D-9023-69063EB820B4}" type="slidenum">
              <a:rPr lang="en-US" smtClean="0"/>
              <a:t>1</a:t>
            </a:fld>
            <a:endParaRPr lang="en-US" dirty="0"/>
          </a:p>
        </p:txBody>
      </p:sp>
    </p:spTree>
    <p:extLst>
      <p:ext uri="{BB962C8B-B14F-4D97-AF65-F5344CB8AC3E}">
        <p14:creationId xmlns:p14="http://schemas.microsoft.com/office/powerpoint/2010/main" val="70982993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D4DA94B-E24B-5C4D-9023-69063EB820B4}" type="slidenum">
              <a:rPr lang="en-US" smtClean="0"/>
              <a:t>19</a:t>
            </a:fld>
            <a:endParaRPr lang="en-US" dirty="0"/>
          </a:p>
        </p:txBody>
      </p:sp>
    </p:spTree>
    <p:extLst>
      <p:ext uri="{BB962C8B-B14F-4D97-AF65-F5344CB8AC3E}">
        <p14:creationId xmlns:p14="http://schemas.microsoft.com/office/powerpoint/2010/main" val="85113559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FB9D4F9-CDEB-4F81-944E-FCABA2581DEB}" type="slidenum">
              <a:rPr lang="en-US" smtClean="0"/>
              <a:pPr/>
              <a:t>‹#›</a:t>
            </a:fld>
            <a:endParaRPr lang="en-US" dirty="0"/>
          </a:p>
        </p:txBody>
      </p:sp>
      <p:sp>
        <p:nvSpPr>
          <p:cNvPr id="7" name="Rectangle 6"/>
          <p:cNvSpPr/>
          <p:nvPr userDrawn="1"/>
        </p:nvSpPr>
        <p:spPr>
          <a:xfrm>
            <a:off x="0" y="5791200"/>
            <a:ext cx="9144000" cy="1066800"/>
          </a:xfrm>
          <a:prstGeom prst="rect">
            <a:avLst/>
          </a:prstGeom>
          <a:solidFill>
            <a:srgbClr val="122A5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8" name="Picture 7" descr="EmoryHealthcare-rev.eps"/>
          <p:cNvPicPr>
            <a:picLocks noChangeAspect="1"/>
          </p:cNvPicPr>
          <p:nvPr userDrawn="1"/>
        </p:nvPicPr>
        <p:blipFill>
          <a:blip r:embed="rId2"/>
          <a:stretch>
            <a:fillRect/>
          </a:stretch>
        </p:blipFill>
        <p:spPr>
          <a:xfrm>
            <a:off x="7201073" y="5943600"/>
            <a:ext cx="1485727" cy="514569"/>
          </a:xfrm>
          <a:prstGeom prst="rect">
            <a:avLst/>
          </a:prstGeom>
        </p:spPr>
      </p:pic>
    </p:spTree>
    <p:extLst>
      <p:ext uri="{BB962C8B-B14F-4D97-AF65-F5344CB8AC3E}">
        <p14:creationId xmlns:p14="http://schemas.microsoft.com/office/powerpoint/2010/main" val="312243933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FB9D4F9-CDEB-4F81-944E-FCABA2581DEB}" type="slidenum">
              <a:rPr lang="en-US" smtClean="0"/>
              <a:pPr/>
              <a:t>‹#›</a:t>
            </a:fld>
            <a:endParaRPr lang="en-US" dirty="0"/>
          </a:p>
        </p:txBody>
      </p:sp>
      <p:sp>
        <p:nvSpPr>
          <p:cNvPr id="7" name="Rectangle 6"/>
          <p:cNvSpPr/>
          <p:nvPr userDrawn="1"/>
        </p:nvSpPr>
        <p:spPr>
          <a:xfrm>
            <a:off x="0" y="5791200"/>
            <a:ext cx="9144000" cy="1066800"/>
          </a:xfrm>
          <a:prstGeom prst="rect">
            <a:avLst/>
          </a:prstGeom>
          <a:solidFill>
            <a:srgbClr val="122A5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8" name="Picture 7" descr="EmoryHealthcare-rev.eps"/>
          <p:cNvPicPr>
            <a:picLocks noChangeAspect="1"/>
          </p:cNvPicPr>
          <p:nvPr userDrawn="1"/>
        </p:nvPicPr>
        <p:blipFill>
          <a:blip r:embed="rId2"/>
          <a:stretch>
            <a:fillRect/>
          </a:stretch>
        </p:blipFill>
        <p:spPr>
          <a:xfrm>
            <a:off x="7201073" y="5943600"/>
            <a:ext cx="1485727" cy="514569"/>
          </a:xfrm>
          <a:prstGeom prst="rect">
            <a:avLst/>
          </a:prstGeom>
        </p:spPr>
      </p:pic>
    </p:spTree>
    <p:extLst>
      <p:ext uri="{BB962C8B-B14F-4D97-AF65-F5344CB8AC3E}">
        <p14:creationId xmlns:p14="http://schemas.microsoft.com/office/powerpoint/2010/main" val="6453182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FB9D4F9-CDEB-4F81-944E-FCABA2581DEB}" type="slidenum">
              <a:rPr lang="en-US" smtClean="0"/>
              <a:pPr/>
              <a:t>‹#›</a:t>
            </a:fld>
            <a:endParaRPr lang="en-US" dirty="0"/>
          </a:p>
        </p:txBody>
      </p:sp>
      <p:sp>
        <p:nvSpPr>
          <p:cNvPr id="7" name="Rectangle 6"/>
          <p:cNvSpPr/>
          <p:nvPr userDrawn="1"/>
        </p:nvSpPr>
        <p:spPr>
          <a:xfrm>
            <a:off x="0" y="5791200"/>
            <a:ext cx="9144000" cy="1066800"/>
          </a:xfrm>
          <a:prstGeom prst="rect">
            <a:avLst/>
          </a:prstGeom>
          <a:solidFill>
            <a:srgbClr val="122A5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8" name="Picture 7" descr="EmoryHealthcare-rev.eps"/>
          <p:cNvPicPr>
            <a:picLocks noChangeAspect="1"/>
          </p:cNvPicPr>
          <p:nvPr userDrawn="1"/>
        </p:nvPicPr>
        <p:blipFill>
          <a:blip r:embed="rId2"/>
          <a:stretch>
            <a:fillRect/>
          </a:stretch>
        </p:blipFill>
        <p:spPr>
          <a:xfrm>
            <a:off x="7201073" y="5943600"/>
            <a:ext cx="1485727" cy="514569"/>
          </a:xfrm>
          <a:prstGeom prst="rect">
            <a:avLst/>
          </a:prstGeom>
        </p:spPr>
      </p:pic>
    </p:spTree>
    <p:extLst>
      <p:ext uri="{BB962C8B-B14F-4D97-AF65-F5344CB8AC3E}">
        <p14:creationId xmlns:p14="http://schemas.microsoft.com/office/powerpoint/2010/main" val="170720144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V1_Content Slide">
    <p:spTree>
      <p:nvGrpSpPr>
        <p:cNvPr id="1" name=""/>
        <p:cNvGrpSpPr/>
        <p:nvPr/>
      </p:nvGrpSpPr>
      <p:grpSpPr>
        <a:xfrm>
          <a:off x="0" y="0"/>
          <a:ext cx="0" cy="0"/>
          <a:chOff x="0" y="0"/>
          <a:chExt cx="0" cy="0"/>
        </a:xfrm>
      </p:grpSpPr>
      <p:sp>
        <p:nvSpPr>
          <p:cNvPr id="12" name="Rectangle 11"/>
          <p:cNvSpPr/>
          <p:nvPr userDrawn="1"/>
        </p:nvSpPr>
        <p:spPr>
          <a:xfrm>
            <a:off x="0" y="5791200"/>
            <a:ext cx="9144000" cy="1066800"/>
          </a:xfrm>
          <a:prstGeom prst="rect">
            <a:avLst/>
          </a:prstGeom>
          <a:solidFill>
            <a:srgbClr val="122A5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13" name="Picture 12" descr="EmoryHealthcare-rev.eps"/>
          <p:cNvPicPr>
            <a:picLocks noChangeAspect="1"/>
          </p:cNvPicPr>
          <p:nvPr userDrawn="1"/>
        </p:nvPicPr>
        <p:blipFill>
          <a:blip r:embed="rId2"/>
          <a:stretch>
            <a:fillRect/>
          </a:stretch>
        </p:blipFill>
        <p:spPr>
          <a:xfrm>
            <a:off x="7201073" y="5943600"/>
            <a:ext cx="1485727" cy="514569"/>
          </a:xfrm>
          <a:prstGeom prst="rect">
            <a:avLst/>
          </a:prstGeom>
        </p:spPr>
      </p:pic>
      <p:sp>
        <p:nvSpPr>
          <p:cNvPr id="6" name="Title 5"/>
          <p:cNvSpPr>
            <a:spLocks noGrp="1"/>
          </p:cNvSpPr>
          <p:nvPr>
            <p:ph type="title"/>
          </p:nvPr>
        </p:nvSpPr>
        <p:spPr/>
        <p:txBody>
          <a:bodyPr/>
          <a:lstStyle/>
          <a:p>
            <a:r>
              <a:rPr lang="en-US" smtClean="0"/>
              <a:t>Click to edit Master title style</a:t>
            </a:r>
            <a:endParaRPr lang="en-US"/>
          </a:p>
        </p:txBody>
      </p:sp>
      <p:sp>
        <p:nvSpPr>
          <p:cNvPr id="8" name="Content Placeholder 7"/>
          <p:cNvSpPr>
            <a:spLocks noGrp="1"/>
          </p:cNvSpPr>
          <p:nvPr>
            <p:ph sz="quarter" idx="10"/>
          </p:nvPr>
        </p:nvSpPr>
        <p:spPr>
          <a:xfrm>
            <a:off x="457200" y="1587500"/>
            <a:ext cx="8229600" cy="38735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07505767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V1_Cover Slide">
    <p:spTree>
      <p:nvGrpSpPr>
        <p:cNvPr id="1" name=""/>
        <p:cNvGrpSpPr/>
        <p:nvPr/>
      </p:nvGrpSpPr>
      <p:grpSpPr>
        <a:xfrm>
          <a:off x="0" y="0"/>
          <a:ext cx="0" cy="0"/>
          <a:chOff x="0" y="0"/>
          <a:chExt cx="0" cy="0"/>
        </a:xfrm>
      </p:grpSpPr>
      <p:sp>
        <p:nvSpPr>
          <p:cNvPr id="10" name="Rectangle 9"/>
          <p:cNvSpPr/>
          <p:nvPr userDrawn="1"/>
        </p:nvSpPr>
        <p:spPr>
          <a:xfrm>
            <a:off x="0" y="5791200"/>
            <a:ext cx="9144000" cy="1066800"/>
          </a:xfrm>
          <a:prstGeom prst="rect">
            <a:avLst/>
          </a:prstGeom>
          <a:solidFill>
            <a:srgbClr val="122A5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 name="Title 4"/>
          <p:cNvSpPr>
            <a:spLocks noGrp="1"/>
          </p:cNvSpPr>
          <p:nvPr>
            <p:ph type="title"/>
          </p:nvPr>
        </p:nvSpPr>
        <p:spPr/>
        <p:txBody>
          <a:bodyPr/>
          <a:lstStyle/>
          <a:p>
            <a:r>
              <a:rPr lang="en-US" smtClean="0"/>
              <a:t>Click to edit Master title style</a:t>
            </a:r>
            <a:endParaRPr lang="en-US"/>
          </a:p>
        </p:txBody>
      </p:sp>
      <p:sp>
        <p:nvSpPr>
          <p:cNvPr id="7" name="Content Placeholder 6"/>
          <p:cNvSpPr>
            <a:spLocks noGrp="1"/>
          </p:cNvSpPr>
          <p:nvPr>
            <p:ph sz="quarter" idx="10"/>
          </p:nvPr>
        </p:nvSpPr>
        <p:spPr>
          <a:xfrm>
            <a:off x="457200" y="1600200"/>
            <a:ext cx="8229600" cy="3962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pic>
        <p:nvPicPr>
          <p:cNvPr id="8" name="Picture 7" descr="EmoryHealthcare-rev.eps"/>
          <p:cNvPicPr>
            <a:picLocks noChangeAspect="1"/>
          </p:cNvPicPr>
          <p:nvPr userDrawn="1"/>
        </p:nvPicPr>
        <p:blipFill>
          <a:blip r:embed="rId2"/>
          <a:stretch>
            <a:fillRect/>
          </a:stretch>
        </p:blipFill>
        <p:spPr>
          <a:xfrm>
            <a:off x="7201073" y="5943600"/>
            <a:ext cx="1485727" cy="514569"/>
          </a:xfrm>
          <a:prstGeom prst="rect">
            <a:avLst/>
          </a:prstGeom>
        </p:spPr>
      </p:pic>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V1_Title Slide">
    <p:spTree>
      <p:nvGrpSpPr>
        <p:cNvPr id="1" name=""/>
        <p:cNvGrpSpPr/>
        <p:nvPr/>
      </p:nvGrpSpPr>
      <p:grpSpPr>
        <a:xfrm>
          <a:off x="0" y="0"/>
          <a:ext cx="0" cy="0"/>
          <a:chOff x="0" y="0"/>
          <a:chExt cx="0" cy="0"/>
        </a:xfrm>
      </p:grpSpPr>
      <p:sp>
        <p:nvSpPr>
          <p:cNvPr id="14" name="Rectangle 13"/>
          <p:cNvSpPr/>
          <p:nvPr userDrawn="1"/>
        </p:nvSpPr>
        <p:spPr>
          <a:xfrm>
            <a:off x="0" y="5791200"/>
            <a:ext cx="9144000" cy="1066800"/>
          </a:xfrm>
          <a:prstGeom prst="rect">
            <a:avLst/>
          </a:prstGeom>
          <a:solidFill>
            <a:srgbClr val="122A5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15" name="Picture 14" descr="EmoryHealthcare-rev.eps"/>
          <p:cNvPicPr>
            <a:picLocks noChangeAspect="1"/>
          </p:cNvPicPr>
          <p:nvPr userDrawn="1"/>
        </p:nvPicPr>
        <p:blipFill>
          <a:blip r:embed="rId2"/>
          <a:stretch>
            <a:fillRect/>
          </a:stretch>
        </p:blipFill>
        <p:spPr>
          <a:xfrm>
            <a:off x="7201073" y="5943600"/>
            <a:ext cx="1485727" cy="514569"/>
          </a:xfrm>
          <a:prstGeom prst="rect">
            <a:avLst/>
          </a:prstGeom>
        </p:spPr>
      </p:pic>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5132" y="2059012"/>
            <a:ext cx="9146751" cy="18288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274319" y="2166365"/>
            <a:ext cx="8603674" cy="1739347"/>
          </a:xfrm>
        </p:spPr>
        <p:txBody>
          <a:bodyPr tIns="45720" bIns="45720" anchor="ctr">
            <a:normAutofit/>
          </a:bodyPr>
          <a:lstStyle>
            <a:lvl1pPr algn="ctr">
              <a:lnSpc>
                <a:spcPct val="80000"/>
              </a:lnSpc>
              <a:defRPr sz="6000" spc="0" baseline="0"/>
            </a:lvl1pPr>
          </a:lstStyle>
          <a:p>
            <a:r>
              <a:rPr lang="en-US" smtClean="0"/>
              <a:t>Click to edit Master title style</a:t>
            </a:r>
            <a:endParaRPr lang="en-US" dirty="0"/>
          </a:p>
        </p:txBody>
      </p:sp>
      <p:sp>
        <p:nvSpPr>
          <p:cNvPr id="3" name="Subtitle 2"/>
          <p:cNvSpPr>
            <a:spLocks noGrp="1"/>
          </p:cNvSpPr>
          <p:nvPr>
            <p:ph type="subTitle" idx="1"/>
          </p:nvPr>
        </p:nvSpPr>
        <p:spPr>
          <a:xfrm>
            <a:off x="1143000" y="3970315"/>
            <a:ext cx="6858000" cy="1309255"/>
          </a:xfrm>
        </p:spPr>
        <p:txBody>
          <a:bodyPr>
            <a:normAutofit/>
          </a:bodyPr>
          <a:lstStyle>
            <a:lvl1pPr marL="0" indent="0" algn="ctr">
              <a:buNone/>
              <a:defRPr sz="2000"/>
            </a:lvl1pPr>
            <a:lvl2pPr marL="457200" indent="0" algn="ctr">
              <a:buNone/>
              <a:defRPr sz="2000"/>
            </a:lvl2pPr>
            <a:lvl3pPr marL="914400" indent="0" algn="ctr">
              <a:buNone/>
              <a:defRPr sz="20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FB9D4F9-CDEB-4F81-944E-FCABA2581DEB}" type="slidenum">
              <a:rPr lang="en-US" smtClean="0"/>
              <a:pPr/>
              <a:t>‹#›</a:t>
            </a:fld>
            <a:endParaRPr lang="en-US" dirty="0"/>
          </a:p>
        </p:txBody>
      </p:sp>
      <p:sp>
        <p:nvSpPr>
          <p:cNvPr id="8" name="Rectangle 7"/>
          <p:cNvSpPr/>
          <p:nvPr userDrawn="1"/>
        </p:nvSpPr>
        <p:spPr>
          <a:xfrm>
            <a:off x="0" y="5791200"/>
            <a:ext cx="9144000" cy="1066800"/>
          </a:xfrm>
          <a:prstGeom prst="rect">
            <a:avLst/>
          </a:prstGeom>
          <a:solidFill>
            <a:srgbClr val="122A5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9" name="Picture 8" descr="EmoryHealthcare-rev.eps"/>
          <p:cNvPicPr>
            <a:picLocks noChangeAspect="1"/>
          </p:cNvPicPr>
          <p:nvPr userDrawn="1"/>
        </p:nvPicPr>
        <p:blipFill>
          <a:blip r:embed="rId2"/>
          <a:stretch>
            <a:fillRect/>
          </a:stretch>
        </p:blipFill>
        <p:spPr>
          <a:xfrm>
            <a:off x="7201073" y="5943600"/>
            <a:ext cx="1485727" cy="514569"/>
          </a:xfrm>
          <a:prstGeom prst="rect">
            <a:avLst/>
          </a:prstGeom>
        </p:spPr>
      </p:pic>
    </p:spTree>
    <p:extLst>
      <p:ext uri="{BB962C8B-B14F-4D97-AF65-F5344CB8AC3E}">
        <p14:creationId xmlns:p14="http://schemas.microsoft.com/office/powerpoint/2010/main" val="256922854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FB9D4F9-CDEB-4F81-944E-FCABA2581DEB}" type="slidenum">
              <a:rPr lang="en-US" smtClean="0"/>
              <a:pPr/>
              <a:t>‹#›</a:t>
            </a:fld>
            <a:endParaRPr lang="en-US" dirty="0"/>
          </a:p>
        </p:txBody>
      </p:sp>
      <p:sp>
        <p:nvSpPr>
          <p:cNvPr id="7" name="Rectangle 6"/>
          <p:cNvSpPr/>
          <p:nvPr userDrawn="1"/>
        </p:nvSpPr>
        <p:spPr>
          <a:xfrm>
            <a:off x="0" y="5791200"/>
            <a:ext cx="9144000" cy="1066800"/>
          </a:xfrm>
          <a:prstGeom prst="rect">
            <a:avLst/>
          </a:prstGeom>
          <a:solidFill>
            <a:srgbClr val="122A5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8" name="Picture 7" descr="EmoryHealthcare-rev.eps"/>
          <p:cNvPicPr>
            <a:picLocks noChangeAspect="1"/>
          </p:cNvPicPr>
          <p:nvPr userDrawn="1"/>
        </p:nvPicPr>
        <p:blipFill>
          <a:blip r:embed="rId2"/>
          <a:stretch>
            <a:fillRect/>
          </a:stretch>
        </p:blipFill>
        <p:spPr>
          <a:xfrm>
            <a:off x="7201073" y="5943600"/>
            <a:ext cx="1485727" cy="514569"/>
          </a:xfrm>
          <a:prstGeom prst="rect">
            <a:avLst/>
          </a:prstGeom>
        </p:spPr>
      </p:pic>
    </p:spTree>
    <p:extLst>
      <p:ext uri="{BB962C8B-B14F-4D97-AF65-F5344CB8AC3E}">
        <p14:creationId xmlns:p14="http://schemas.microsoft.com/office/powerpoint/2010/main" val="374694216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1"/>
      </p:bgRef>
    </p:bg>
    <p:spTree>
      <p:nvGrpSpPr>
        <p:cNvPr id="1" name=""/>
        <p:cNvGrpSpPr/>
        <p:nvPr/>
      </p:nvGrpSpPr>
      <p:grpSpPr>
        <a:xfrm>
          <a:off x="0" y="0"/>
          <a:ext cx="0" cy="0"/>
          <a:chOff x="0" y="0"/>
          <a:chExt cx="0" cy="0"/>
        </a:xfrm>
      </p:grpSpPr>
      <p:sp>
        <p:nvSpPr>
          <p:cNvPr id="7" name="Rectangle 6"/>
          <p:cNvSpPr/>
          <p:nvPr/>
        </p:nvSpPr>
        <p:spPr>
          <a:xfrm>
            <a:off x="-5132" y="2059012"/>
            <a:ext cx="9146751" cy="18288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24893" y="2208879"/>
            <a:ext cx="7886700" cy="1676400"/>
          </a:xfrm>
        </p:spPr>
        <p:txBody>
          <a:bodyPr anchor="ctr">
            <a:noAutofit/>
          </a:bodyPr>
          <a:lstStyle>
            <a:lvl1pPr algn="ctr">
              <a:lnSpc>
                <a:spcPct val="80000"/>
              </a:lnSpc>
              <a:defRPr sz="6000" b="0" spc="0" baseline="0">
                <a:solidFill>
                  <a:schemeClr val="bg1"/>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624893" y="3984400"/>
            <a:ext cx="7886700" cy="1174639"/>
          </a:xfrm>
        </p:spPr>
        <p:txBody>
          <a:bodyPr anchor="t">
            <a:normAutofit/>
          </a:bodyPr>
          <a:lstStyle>
            <a:lvl1pPr marL="0" indent="0" algn="ct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solidFill>
                  <a:schemeClr val="tx2"/>
                </a:solidFill>
              </a:defRPr>
            </a:lvl1pPr>
          </a:lstStyle>
          <a:p>
            <a:endParaRPr lang="en-US" dirty="0"/>
          </a:p>
        </p:txBody>
      </p:sp>
      <p:sp>
        <p:nvSpPr>
          <p:cNvPr id="5" name="Footer Placeholder 4"/>
          <p:cNvSpPr>
            <a:spLocks noGrp="1"/>
          </p:cNvSpPr>
          <p:nvPr>
            <p:ph type="ftr" sz="quarter" idx="11"/>
          </p:nvPr>
        </p:nvSpPr>
        <p:spPr/>
        <p:txBody>
          <a:bodyPr/>
          <a:lstStyle>
            <a:lvl1pPr>
              <a:defRPr>
                <a:solidFill>
                  <a:schemeClr val="tx2"/>
                </a:solidFill>
              </a:defRPr>
            </a:lvl1pPr>
          </a:lstStyle>
          <a:p>
            <a:endParaRPr lang="en-US" dirty="0"/>
          </a:p>
        </p:txBody>
      </p:sp>
      <p:sp>
        <p:nvSpPr>
          <p:cNvPr id="6" name="Slide Number Placeholder 5"/>
          <p:cNvSpPr>
            <a:spLocks noGrp="1"/>
          </p:cNvSpPr>
          <p:nvPr>
            <p:ph type="sldNum" sz="quarter" idx="12"/>
          </p:nvPr>
        </p:nvSpPr>
        <p:spPr/>
        <p:txBody>
          <a:bodyPr/>
          <a:lstStyle>
            <a:lvl1pPr>
              <a:defRPr>
                <a:solidFill>
                  <a:schemeClr val="tx2"/>
                </a:solidFill>
              </a:defRPr>
            </a:lvl1pPr>
          </a:lstStyle>
          <a:p>
            <a:fld id="{BFB9D4F9-CDEB-4F81-944E-FCABA2581DEB}" type="slidenum">
              <a:rPr lang="en-US" smtClean="0"/>
              <a:pPr/>
              <a:t>‹#›</a:t>
            </a:fld>
            <a:endParaRPr lang="en-US" dirty="0"/>
          </a:p>
        </p:txBody>
      </p:sp>
      <p:sp>
        <p:nvSpPr>
          <p:cNvPr id="8" name="Rectangle 7"/>
          <p:cNvSpPr/>
          <p:nvPr userDrawn="1"/>
        </p:nvSpPr>
        <p:spPr>
          <a:xfrm>
            <a:off x="0" y="5791200"/>
            <a:ext cx="9144000" cy="1066800"/>
          </a:xfrm>
          <a:prstGeom prst="rect">
            <a:avLst/>
          </a:prstGeom>
          <a:solidFill>
            <a:srgbClr val="122A5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9" name="Picture 8" descr="EmoryHealthcare-rev.eps"/>
          <p:cNvPicPr>
            <a:picLocks noChangeAspect="1"/>
          </p:cNvPicPr>
          <p:nvPr userDrawn="1"/>
        </p:nvPicPr>
        <p:blipFill>
          <a:blip r:embed="rId2"/>
          <a:stretch>
            <a:fillRect/>
          </a:stretch>
        </p:blipFill>
        <p:spPr>
          <a:xfrm>
            <a:off x="7201073" y="5943600"/>
            <a:ext cx="1485727" cy="514569"/>
          </a:xfrm>
          <a:prstGeom prst="rect">
            <a:avLst/>
          </a:prstGeom>
        </p:spPr>
      </p:pic>
    </p:spTree>
    <p:extLst>
      <p:ext uri="{BB962C8B-B14F-4D97-AF65-F5344CB8AC3E}">
        <p14:creationId xmlns:p14="http://schemas.microsoft.com/office/powerpoint/2010/main" val="1062648990"/>
      </p:ext>
    </p:extLst>
  </p:cSld>
  <p:clrMapOvr>
    <a:overrideClrMapping bg1="lt1" tx1="dk1" bg2="lt2" tx2="dk2" accent1="accent1" accent2="accent2" accent3="accent3" accent4="accent4" accent5="accent5" accent6="accent6" hlink="hlink" folHlink="folHlink"/>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85797" y="2011680"/>
            <a:ext cx="3657600" cy="420624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800600" y="2011680"/>
            <a:ext cx="3657600" cy="420624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FB9D4F9-CDEB-4F81-944E-FCABA2581DEB}" type="slidenum">
              <a:rPr lang="en-US" smtClean="0"/>
              <a:pPr/>
              <a:t>‹#›</a:t>
            </a:fld>
            <a:endParaRPr lang="en-US" dirty="0"/>
          </a:p>
        </p:txBody>
      </p:sp>
      <p:sp>
        <p:nvSpPr>
          <p:cNvPr id="9" name="Rectangle 8"/>
          <p:cNvSpPr/>
          <p:nvPr userDrawn="1"/>
        </p:nvSpPr>
        <p:spPr>
          <a:xfrm>
            <a:off x="0" y="5791200"/>
            <a:ext cx="9144000" cy="1066800"/>
          </a:xfrm>
          <a:prstGeom prst="rect">
            <a:avLst/>
          </a:prstGeom>
          <a:solidFill>
            <a:srgbClr val="122A5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10" name="Picture 9" descr="EmoryHealthcare-rev.eps"/>
          <p:cNvPicPr>
            <a:picLocks noChangeAspect="1"/>
          </p:cNvPicPr>
          <p:nvPr userDrawn="1"/>
        </p:nvPicPr>
        <p:blipFill>
          <a:blip r:embed="rId2"/>
          <a:stretch>
            <a:fillRect/>
          </a:stretch>
        </p:blipFill>
        <p:spPr>
          <a:xfrm>
            <a:off x="7201073" y="5943600"/>
            <a:ext cx="1485727" cy="514569"/>
          </a:xfrm>
          <a:prstGeom prst="rect">
            <a:avLst/>
          </a:prstGeom>
        </p:spPr>
      </p:pic>
    </p:spTree>
    <p:extLst>
      <p:ext uri="{BB962C8B-B14F-4D97-AF65-F5344CB8AC3E}">
        <p14:creationId xmlns:p14="http://schemas.microsoft.com/office/powerpoint/2010/main" val="320448081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85800" y="1913470"/>
            <a:ext cx="3657600" cy="743094"/>
          </a:xfrm>
        </p:spPr>
        <p:txBody>
          <a:bodyPr anchor="ctr">
            <a:norm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85800" y="2656566"/>
            <a:ext cx="3657600" cy="356616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800428" y="1913470"/>
            <a:ext cx="3657600" cy="743094"/>
          </a:xfrm>
        </p:spPr>
        <p:txBody>
          <a:bodyPr anchor="ctr">
            <a:norm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800428" y="2656564"/>
            <a:ext cx="3657600" cy="356616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BFB9D4F9-CDEB-4F81-944E-FCABA2581DEB}" type="slidenum">
              <a:rPr lang="en-US" smtClean="0"/>
              <a:pPr/>
              <a:t>‹#›</a:t>
            </a:fld>
            <a:endParaRPr lang="en-US" dirty="0"/>
          </a:p>
        </p:txBody>
      </p:sp>
      <p:sp>
        <p:nvSpPr>
          <p:cNvPr id="11" name="Rectangle 10"/>
          <p:cNvSpPr/>
          <p:nvPr userDrawn="1"/>
        </p:nvSpPr>
        <p:spPr>
          <a:xfrm>
            <a:off x="0" y="5791200"/>
            <a:ext cx="9144000" cy="1066800"/>
          </a:xfrm>
          <a:prstGeom prst="rect">
            <a:avLst/>
          </a:prstGeom>
          <a:solidFill>
            <a:srgbClr val="122A5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12" name="Picture 11" descr="EmoryHealthcare-rev.eps"/>
          <p:cNvPicPr>
            <a:picLocks noChangeAspect="1"/>
          </p:cNvPicPr>
          <p:nvPr userDrawn="1"/>
        </p:nvPicPr>
        <p:blipFill>
          <a:blip r:embed="rId2"/>
          <a:stretch>
            <a:fillRect/>
          </a:stretch>
        </p:blipFill>
        <p:spPr>
          <a:xfrm>
            <a:off x="7201073" y="5943600"/>
            <a:ext cx="1485727" cy="514569"/>
          </a:xfrm>
          <a:prstGeom prst="rect">
            <a:avLst/>
          </a:prstGeom>
        </p:spPr>
      </p:pic>
    </p:spTree>
    <p:extLst>
      <p:ext uri="{BB962C8B-B14F-4D97-AF65-F5344CB8AC3E}">
        <p14:creationId xmlns:p14="http://schemas.microsoft.com/office/powerpoint/2010/main" val="115850149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FB9D4F9-CDEB-4F81-944E-FCABA2581DEB}" type="slidenum">
              <a:rPr lang="en-US" smtClean="0"/>
              <a:pPr/>
              <a:t>‹#›</a:t>
            </a:fld>
            <a:endParaRPr lang="en-US" dirty="0"/>
          </a:p>
        </p:txBody>
      </p:sp>
      <p:sp>
        <p:nvSpPr>
          <p:cNvPr id="7" name="Rectangle 6"/>
          <p:cNvSpPr/>
          <p:nvPr userDrawn="1"/>
        </p:nvSpPr>
        <p:spPr>
          <a:xfrm>
            <a:off x="0" y="5791200"/>
            <a:ext cx="9144000" cy="1066800"/>
          </a:xfrm>
          <a:prstGeom prst="rect">
            <a:avLst/>
          </a:prstGeom>
          <a:solidFill>
            <a:srgbClr val="122A5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8" name="Picture 7" descr="EmoryHealthcare-rev.eps"/>
          <p:cNvPicPr>
            <a:picLocks noChangeAspect="1"/>
          </p:cNvPicPr>
          <p:nvPr userDrawn="1"/>
        </p:nvPicPr>
        <p:blipFill>
          <a:blip r:embed="rId2"/>
          <a:stretch>
            <a:fillRect/>
          </a:stretch>
        </p:blipFill>
        <p:spPr>
          <a:xfrm>
            <a:off x="7201073" y="5943600"/>
            <a:ext cx="1485727" cy="514569"/>
          </a:xfrm>
          <a:prstGeom prst="rect">
            <a:avLst/>
          </a:prstGeom>
        </p:spPr>
      </p:pic>
    </p:spTree>
    <p:extLst>
      <p:ext uri="{BB962C8B-B14F-4D97-AF65-F5344CB8AC3E}">
        <p14:creationId xmlns:p14="http://schemas.microsoft.com/office/powerpoint/2010/main" val="146843380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BFB9D4F9-CDEB-4F81-944E-FCABA2581DEB}" type="slidenum">
              <a:rPr lang="en-US" smtClean="0"/>
              <a:pPr/>
              <a:t>‹#›</a:t>
            </a:fld>
            <a:endParaRPr lang="en-US" dirty="0"/>
          </a:p>
        </p:txBody>
      </p:sp>
      <p:sp>
        <p:nvSpPr>
          <p:cNvPr id="6" name="Rectangle 5"/>
          <p:cNvSpPr/>
          <p:nvPr userDrawn="1"/>
        </p:nvSpPr>
        <p:spPr>
          <a:xfrm>
            <a:off x="0" y="5791200"/>
            <a:ext cx="9144000" cy="1066800"/>
          </a:xfrm>
          <a:prstGeom prst="rect">
            <a:avLst/>
          </a:prstGeom>
          <a:solidFill>
            <a:srgbClr val="122A5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7" name="Picture 6" descr="EmoryHealthcare-rev.eps"/>
          <p:cNvPicPr>
            <a:picLocks noChangeAspect="1"/>
          </p:cNvPicPr>
          <p:nvPr userDrawn="1"/>
        </p:nvPicPr>
        <p:blipFill>
          <a:blip r:embed="rId2"/>
          <a:stretch>
            <a:fillRect/>
          </a:stretch>
        </p:blipFill>
        <p:spPr>
          <a:xfrm>
            <a:off x="7201073" y="5943600"/>
            <a:ext cx="1485727" cy="514569"/>
          </a:xfrm>
          <a:prstGeom prst="rect">
            <a:avLst/>
          </a:prstGeom>
        </p:spPr>
      </p:pic>
    </p:spTree>
    <p:extLst>
      <p:ext uri="{BB962C8B-B14F-4D97-AF65-F5344CB8AC3E}">
        <p14:creationId xmlns:p14="http://schemas.microsoft.com/office/powerpoint/2010/main" val="347638216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BFB9D4F9-CDEB-4F81-944E-FCABA2581DEB}" type="slidenum">
              <a:rPr lang="en-US" smtClean="0"/>
              <a:pPr/>
              <a:t>‹#›</a:t>
            </a:fld>
            <a:endParaRPr lang="en-US" dirty="0"/>
          </a:p>
        </p:txBody>
      </p:sp>
      <p:sp>
        <p:nvSpPr>
          <p:cNvPr id="5" name="Rectangle 4"/>
          <p:cNvSpPr/>
          <p:nvPr userDrawn="1"/>
        </p:nvSpPr>
        <p:spPr>
          <a:xfrm>
            <a:off x="0" y="5791200"/>
            <a:ext cx="9144000" cy="1066800"/>
          </a:xfrm>
          <a:prstGeom prst="rect">
            <a:avLst/>
          </a:prstGeom>
          <a:solidFill>
            <a:srgbClr val="122A5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6" name="Picture 5" descr="EmoryHealthcare-rev.eps"/>
          <p:cNvPicPr>
            <a:picLocks noChangeAspect="1"/>
          </p:cNvPicPr>
          <p:nvPr userDrawn="1"/>
        </p:nvPicPr>
        <p:blipFill>
          <a:blip r:embed="rId2"/>
          <a:stretch>
            <a:fillRect/>
          </a:stretch>
        </p:blipFill>
        <p:spPr>
          <a:xfrm>
            <a:off x="7201073" y="5943600"/>
            <a:ext cx="1485727" cy="514569"/>
          </a:xfrm>
          <a:prstGeom prst="rect">
            <a:avLst/>
          </a:prstGeom>
        </p:spPr>
      </p:pic>
    </p:spTree>
    <p:extLst>
      <p:ext uri="{BB962C8B-B14F-4D97-AF65-F5344CB8AC3E}">
        <p14:creationId xmlns:p14="http://schemas.microsoft.com/office/powerpoint/2010/main" val="146032626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a:xfrm>
            <a:off x="685800" y="2148840"/>
            <a:ext cx="4572000" cy="384048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5892568" y="2147487"/>
            <a:ext cx="2560320" cy="3432319"/>
          </a:xfrm>
        </p:spPr>
        <p:txBody>
          <a:bodyPr>
            <a:normAutofit/>
          </a:bodyPr>
          <a:lstStyle>
            <a:lvl1pPr marL="0" indent="0">
              <a:lnSpc>
                <a:spcPct val="95000"/>
              </a:lnSpc>
              <a:buNone/>
              <a:defRPr sz="17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FB9D4F9-CDEB-4F81-944E-FCABA2581DEB}" type="slidenum">
              <a:rPr lang="en-US" smtClean="0"/>
              <a:pPr/>
              <a:t>‹#›</a:t>
            </a:fld>
            <a:endParaRPr lang="en-US" dirty="0"/>
          </a:p>
        </p:txBody>
      </p:sp>
      <p:sp>
        <p:nvSpPr>
          <p:cNvPr id="9" name="Rectangle 8"/>
          <p:cNvSpPr/>
          <p:nvPr userDrawn="1"/>
        </p:nvSpPr>
        <p:spPr>
          <a:xfrm>
            <a:off x="0" y="5791200"/>
            <a:ext cx="9144000" cy="1066800"/>
          </a:xfrm>
          <a:prstGeom prst="rect">
            <a:avLst/>
          </a:prstGeom>
          <a:solidFill>
            <a:srgbClr val="122A5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10" name="Picture 9" descr="EmoryHealthcare-rev.eps"/>
          <p:cNvPicPr>
            <a:picLocks noChangeAspect="1"/>
          </p:cNvPicPr>
          <p:nvPr userDrawn="1"/>
        </p:nvPicPr>
        <p:blipFill>
          <a:blip r:embed="rId2"/>
          <a:stretch>
            <a:fillRect/>
          </a:stretch>
        </p:blipFill>
        <p:spPr>
          <a:xfrm>
            <a:off x="7201073" y="5943600"/>
            <a:ext cx="1485727" cy="514569"/>
          </a:xfrm>
          <a:prstGeom prst="rect">
            <a:avLst/>
          </a:prstGeom>
        </p:spPr>
      </p:pic>
    </p:spTree>
    <p:extLst>
      <p:ext uri="{BB962C8B-B14F-4D97-AF65-F5344CB8AC3E}">
        <p14:creationId xmlns:p14="http://schemas.microsoft.com/office/powerpoint/2010/main" val="317038044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85800" y="2211494"/>
            <a:ext cx="4754880" cy="3840480"/>
          </a:xfrm>
          <a:solidFill>
            <a:schemeClr val="tx2">
              <a:lumMod val="60000"/>
              <a:lumOff val="40000"/>
            </a:schemeClr>
          </a:solidFill>
        </p:spPr>
        <p:txBody>
          <a:bodyPr tIns="365760" anchor="t"/>
          <a:lstStyle>
            <a:lvl1pPr marL="0" indent="0" algn="ctr">
              <a:buNone/>
              <a:defRPr sz="3200">
                <a:solidFill>
                  <a:schemeClr val="tx1">
                    <a:lumMod val="50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4" name="Text Placeholder 3"/>
          <p:cNvSpPr>
            <a:spLocks noGrp="1"/>
          </p:cNvSpPr>
          <p:nvPr>
            <p:ph type="body" sz="half" idx="2"/>
          </p:nvPr>
        </p:nvSpPr>
        <p:spPr>
          <a:xfrm>
            <a:off x="5885351" y="2150621"/>
            <a:ext cx="2560320" cy="3429000"/>
          </a:xfrm>
        </p:spPr>
        <p:txBody>
          <a:bodyPr>
            <a:normAutofit/>
          </a:bodyPr>
          <a:lstStyle>
            <a:lvl1pPr marL="0" indent="0">
              <a:lnSpc>
                <a:spcPct val="95000"/>
              </a:lnSpc>
              <a:buNone/>
              <a:defRPr sz="17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FB9D4F9-CDEB-4F81-944E-FCABA2581DEB}" type="slidenum">
              <a:rPr lang="en-US" smtClean="0"/>
              <a:pPr/>
              <a:t>‹#›</a:t>
            </a:fld>
            <a:endParaRPr lang="en-US" dirty="0"/>
          </a:p>
        </p:txBody>
      </p:sp>
      <p:sp>
        <p:nvSpPr>
          <p:cNvPr id="9" name="Rectangle 8"/>
          <p:cNvSpPr/>
          <p:nvPr userDrawn="1"/>
        </p:nvSpPr>
        <p:spPr>
          <a:xfrm>
            <a:off x="0" y="5791200"/>
            <a:ext cx="9144000" cy="1066800"/>
          </a:xfrm>
          <a:prstGeom prst="rect">
            <a:avLst/>
          </a:prstGeom>
          <a:solidFill>
            <a:srgbClr val="122A5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10" name="Picture 9" descr="EmoryHealthcare-rev.eps"/>
          <p:cNvPicPr>
            <a:picLocks noChangeAspect="1"/>
          </p:cNvPicPr>
          <p:nvPr userDrawn="1"/>
        </p:nvPicPr>
        <p:blipFill>
          <a:blip r:embed="rId2"/>
          <a:stretch>
            <a:fillRect/>
          </a:stretch>
        </p:blipFill>
        <p:spPr>
          <a:xfrm>
            <a:off x="7201073" y="5943600"/>
            <a:ext cx="1485727" cy="514569"/>
          </a:xfrm>
          <a:prstGeom prst="rect">
            <a:avLst/>
          </a:prstGeom>
        </p:spPr>
      </p:pic>
    </p:spTree>
    <p:extLst>
      <p:ext uri="{BB962C8B-B14F-4D97-AF65-F5344CB8AC3E}">
        <p14:creationId xmlns:p14="http://schemas.microsoft.com/office/powerpoint/2010/main" val="138365259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FB9D4F9-CDEB-4F81-944E-FCABA2581DEB}" type="slidenum">
              <a:rPr lang="en-US" smtClean="0"/>
              <a:pPr/>
              <a:t>‹#›</a:t>
            </a:fld>
            <a:endParaRPr lang="en-US" dirty="0"/>
          </a:p>
        </p:txBody>
      </p:sp>
      <p:sp>
        <p:nvSpPr>
          <p:cNvPr id="7" name="Rectangle 6"/>
          <p:cNvSpPr/>
          <p:nvPr userDrawn="1"/>
        </p:nvSpPr>
        <p:spPr>
          <a:xfrm>
            <a:off x="0" y="5791200"/>
            <a:ext cx="9144000" cy="1066800"/>
          </a:xfrm>
          <a:prstGeom prst="rect">
            <a:avLst/>
          </a:prstGeom>
          <a:solidFill>
            <a:srgbClr val="122A5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8" name="Picture 7" descr="EmoryHealthcare-rev.eps"/>
          <p:cNvPicPr>
            <a:picLocks noChangeAspect="1"/>
          </p:cNvPicPr>
          <p:nvPr userDrawn="1"/>
        </p:nvPicPr>
        <p:blipFill>
          <a:blip r:embed="rId2"/>
          <a:stretch>
            <a:fillRect/>
          </a:stretch>
        </p:blipFill>
        <p:spPr>
          <a:xfrm>
            <a:off x="7201073" y="5943600"/>
            <a:ext cx="1485727" cy="514569"/>
          </a:xfrm>
          <a:prstGeom prst="rect">
            <a:avLst/>
          </a:prstGeom>
        </p:spPr>
      </p:pic>
    </p:spTree>
    <p:extLst>
      <p:ext uri="{BB962C8B-B14F-4D97-AF65-F5344CB8AC3E}">
        <p14:creationId xmlns:p14="http://schemas.microsoft.com/office/powerpoint/2010/main" val="8419351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6764484" y="0"/>
            <a:ext cx="20574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6870468" y="609600"/>
            <a:ext cx="1801785" cy="5638800"/>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0" y="609600"/>
            <a:ext cx="5979968" cy="56388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628650" y="6422855"/>
            <a:ext cx="2057397" cy="365125"/>
          </a:xfrm>
        </p:spPr>
        <p:txBody>
          <a:bodyPr/>
          <a:lstStyle/>
          <a:p>
            <a:endParaRPr lang="en-US" dirty="0"/>
          </a:p>
        </p:txBody>
      </p:sp>
      <p:sp>
        <p:nvSpPr>
          <p:cNvPr id="5" name="Footer Placeholder 4"/>
          <p:cNvSpPr>
            <a:spLocks noGrp="1"/>
          </p:cNvSpPr>
          <p:nvPr>
            <p:ph type="ftr" sz="quarter" idx="11"/>
          </p:nvPr>
        </p:nvSpPr>
        <p:spPr>
          <a:xfrm>
            <a:off x="2832102" y="6422855"/>
            <a:ext cx="3209752" cy="365125"/>
          </a:xfrm>
        </p:spPr>
        <p:txBody>
          <a:bodyPr/>
          <a:lstStyle/>
          <a:p>
            <a:endParaRPr lang="en-US" dirty="0"/>
          </a:p>
        </p:txBody>
      </p:sp>
      <p:sp>
        <p:nvSpPr>
          <p:cNvPr id="6" name="Slide Number Placeholder 5"/>
          <p:cNvSpPr>
            <a:spLocks noGrp="1"/>
          </p:cNvSpPr>
          <p:nvPr>
            <p:ph type="sldNum" sz="quarter" idx="12"/>
          </p:nvPr>
        </p:nvSpPr>
        <p:spPr>
          <a:xfrm>
            <a:off x="6054787" y="6422855"/>
            <a:ext cx="659819" cy="365125"/>
          </a:xfrm>
        </p:spPr>
        <p:txBody>
          <a:bodyPr/>
          <a:lstStyle/>
          <a:p>
            <a:fld id="{BFB9D4F9-CDEB-4F81-944E-FCABA2581DEB}" type="slidenum">
              <a:rPr lang="en-US" smtClean="0"/>
              <a:pPr/>
              <a:t>‹#›</a:t>
            </a:fld>
            <a:endParaRPr lang="en-US" dirty="0"/>
          </a:p>
        </p:txBody>
      </p:sp>
      <p:sp>
        <p:nvSpPr>
          <p:cNvPr id="8" name="Rectangle 7"/>
          <p:cNvSpPr/>
          <p:nvPr userDrawn="1"/>
        </p:nvSpPr>
        <p:spPr>
          <a:xfrm>
            <a:off x="0" y="5791200"/>
            <a:ext cx="9144000" cy="1066800"/>
          </a:xfrm>
          <a:prstGeom prst="rect">
            <a:avLst/>
          </a:prstGeom>
          <a:solidFill>
            <a:srgbClr val="122A5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9" name="Picture 8" descr="EmoryHealthcare-rev.eps"/>
          <p:cNvPicPr>
            <a:picLocks noChangeAspect="1"/>
          </p:cNvPicPr>
          <p:nvPr userDrawn="1"/>
        </p:nvPicPr>
        <p:blipFill>
          <a:blip r:embed="rId2"/>
          <a:stretch>
            <a:fillRect/>
          </a:stretch>
        </p:blipFill>
        <p:spPr>
          <a:xfrm>
            <a:off x="7201073" y="5943600"/>
            <a:ext cx="1485727" cy="514569"/>
          </a:xfrm>
          <a:prstGeom prst="rect">
            <a:avLst/>
          </a:prstGeom>
        </p:spPr>
      </p:pic>
    </p:spTree>
    <p:extLst>
      <p:ext uri="{BB962C8B-B14F-4D97-AF65-F5344CB8AC3E}">
        <p14:creationId xmlns:p14="http://schemas.microsoft.com/office/powerpoint/2010/main" val="49595524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V1_Content Slide">
    <p:spTree>
      <p:nvGrpSpPr>
        <p:cNvPr id="1" name=""/>
        <p:cNvGrpSpPr/>
        <p:nvPr/>
      </p:nvGrpSpPr>
      <p:grpSpPr>
        <a:xfrm>
          <a:off x="0" y="0"/>
          <a:ext cx="0" cy="0"/>
          <a:chOff x="0" y="0"/>
          <a:chExt cx="0" cy="0"/>
        </a:xfrm>
      </p:grpSpPr>
      <p:sp>
        <p:nvSpPr>
          <p:cNvPr id="12" name="Rectangle 11"/>
          <p:cNvSpPr/>
          <p:nvPr userDrawn="1"/>
        </p:nvSpPr>
        <p:spPr>
          <a:xfrm>
            <a:off x="0" y="5791200"/>
            <a:ext cx="9144000" cy="1066800"/>
          </a:xfrm>
          <a:prstGeom prst="rect">
            <a:avLst/>
          </a:prstGeom>
          <a:solidFill>
            <a:srgbClr val="122A5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13" name="Picture 12" descr="EmoryHealthcare-rev.eps"/>
          <p:cNvPicPr>
            <a:picLocks noChangeAspect="1"/>
          </p:cNvPicPr>
          <p:nvPr userDrawn="1"/>
        </p:nvPicPr>
        <p:blipFill>
          <a:blip r:embed="rId2"/>
          <a:stretch>
            <a:fillRect/>
          </a:stretch>
        </p:blipFill>
        <p:spPr>
          <a:xfrm>
            <a:off x="7201073" y="5943600"/>
            <a:ext cx="1485727" cy="514569"/>
          </a:xfrm>
          <a:prstGeom prst="rect">
            <a:avLst/>
          </a:prstGeom>
        </p:spPr>
      </p:pic>
      <p:sp>
        <p:nvSpPr>
          <p:cNvPr id="6" name="Title 5"/>
          <p:cNvSpPr>
            <a:spLocks noGrp="1"/>
          </p:cNvSpPr>
          <p:nvPr>
            <p:ph type="title"/>
          </p:nvPr>
        </p:nvSpPr>
        <p:spPr/>
        <p:txBody>
          <a:bodyPr/>
          <a:lstStyle/>
          <a:p>
            <a:r>
              <a:rPr lang="en-US" smtClean="0"/>
              <a:t>Click to edit Master title style</a:t>
            </a:r>
            <a:endParaRPr lang="en-US"/>
          </a:p>
        </p:txBody>
      </p:sp>
      <p:sp>
        <p:nvSpPr>
          <p:cNvPr id="8" name="Content Placeholder 7"/>
          <p:cNvSpPr>
            <a:spLocks noGrp="1"/>
          </p:cNvSpPr>
          <p:nvPr>
            <p:ph sz="quarter" idx="10"/>
          </p:nvPr>
        </p:nvSpPr>
        <p:spPr>
          <a:xfrm>
            <a:off x="457200" y="1587500"/>
            <a:ext cx="8229600" cy="38735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43502689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FB9D4F9-CDEB-4F81-944E-FCABA2581DEB}" type="slidenum">
              <a:rPr lang="en-US" smtClean="0"/>
              <a:pPr/>
              <a:t>‹#›</a:t>
            </a:fld>
            <a:endParaRPr lang="en-US" dirty="0"/>
          </a:p>
        </p:txBody>
      </p:sp>
      <p:sp>
        <p:nvSpPr>
          <p:cNvPr id="7" name="Rectangle 6"/>
          <p:cNvSpPr/>
          <p:nvPr userDrawn="1"/>
        </p:nvSpPr>
        <p:spPr>
          <a:xfrm>
            <a:off x="0" y="5791200"/>
            <a:ext cx="9144000" cy="1066800"/>
          </a:xfrm>
          <a:prstGeom prst="rect">
            <a:avLst/>
          </a:prstGeom>
          <a:solidFill>
            <a:srgbClr val="122A5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8" name="Picture 7" descr="EmoryHealthcare-rev.eps"/>
          <p:cNvPicPr>
            <a:picLocks noChangeAspect="1"/>
          </p:cNvPicPr>
          <p:nvPr userDrawn="1"/>
        </p:nvPicPr>
        <p:blipFill>
          <a:blip r:embed="rId2"/>
          <a:stretch>
            <a:fillRect/>
          </a:stretch>
        </p:blipFill>
        <p:spPr>
          <a:xfrm>
            <a:off x="7201073" y="5943600"/>
            <a:ext cx="1485727" cy="514569"/>
          </a:xfrm>
          <a:prstGeom prst="rect">
            <a:avLst/>
          </a:prstGeom>
        </p:spPr>
      </p:pic>
    </p:spTree>
    <p:extLst>
      <p:ext uri="{BB962C8B-B14F-4D97-AF65-F5344CB8AC3E}">
        <p14:creationId xmlns:p14="http://schemas.microsoft.com/office/powerpoint/2010/main" val="5020681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1"/>
            <a:ext cx="4038600" cy="4191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1"/>
            <a:ext cx="4038600" cy="4191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FB9D4F9-CDEB-4F81-944E-FCABA2581DEB}" type="slidenum">
              <a:rPr lang="en-US" smtClean="0"/>
              <a:pPr/>
              <a:t>‹#›</a:t>
            </a:fld>
            <a:endParaRPr lang="en-US" dirty="0"/>
          </a:p>
        </p:txBody>
      </p:sp>
      <p:sp>
        <p:nvSpPr>
          <p:cNvPr id="8" name="Rectangle 7"/>
          <p:cNvSpPr/>
          <p:nvPr userDrawn="1"/>
        </p:nvSpPr>
        <p:spPr>
          <a:xfrm>
            <a:off x="0" y="5791200"/>
            <a:ext cx="9144000" cy="1066800"/>
          </a:xfrm>
          <a:prstGeom prst="rect">
            <a:avLst/>
          </a:prstGeom>
          <a:solidFill>
            <a:srgbClr val="122A5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9" name="Picture 8" descr="EmoryHealthcare-rev.eps"/>
          <p:cNvPicPr>
            <a:picLocks noChangeAspect="1"/>
          </p:cNvPicPr>
          <p:nvPr userDrawn="1"/>
        </p:nvPicPr>
        <p:blipFill>
          <a:blip r:embed="rId2"/>
          <a:stretch>
            <a:fillRect/>
          </a:stretch>
        </p:blipFill>
        <p:spPr>
          <a:xfrm>
            <a:off x="7201073" y="5943600"/>
            <a:ext cx="1485727" cy="514569"/>
          </a:xfrm>
          <a:prstGeom prst="rect">
            <a:avLst/>
          </a:prstGeom>
        </p:spPr>
      </p:pic>
    </p:spTree>
    <p:extLst>
      <p:ext uri="{BB962C8B-B14F-4D97-AF65-F5344CB8AC3E}">
        <p14:creationId xmlns:p14="http://schemas.microsoft.com/office/powerpoint/2010/main" val="123903777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61632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61632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BFB9D4F9-CDEB-4F81-944E-FCABA2581DEB}" type="slidenum">
              <a:rPr lang="en-US" smtClean="0"/>
              <a:pPr/>
              <a:t>‹#›</a:t>
            </a:fld>
            <a:endParaRPr lang="en-US" dirty="0"/>
          </a:p>
        </p:txBody>
      </p:sp>
      <p:sp>
        <p:nvSpPr>
          <p:cNvPr id="10" name="Rectangle 9"/>
          <p:cNvSpPr/>
          <p:nvPr userDrawn="1"/>
        </p:nvSpPr>
        <p:spPr>
          <a:xfrm>
            <a:off x="0" y="5791200"/>
            <a:ext cx="9144000" cy="1066800"/>
          </a:xfrm>
          <a:prstGeom prst="rect">
            <a:avLst/>
          </a:prstGeom>
          <a:solidFill>
            <a:srgbClr val="122A5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11" name="Picture 10" descr="EmoryHealthcare-rev.eps"/>
          <p:cNvPicPr>
            <a:picLocks noChangeAspect="1"/>
          </p:cNvPicPr>
          <p:nvPr userDrawn="1"/>
        </p:nvPicPr>
        <p:blipFill>
          <a:blip r:embed="rId2"/>
          <a:stretch>
            <a:fillRect/>
          </a:stretch>
        </p:blipFill>
        <p:spPr>
          <a:xfrm>
            <a:off x="7201073" y="5943600"/>
            <a:ext cx="1485727" cy="514569"/>
          </a:xfrm>
          <a:prstGeom prst="rect">
            <a:avLst/>
          </a:prstGeom>
        </p:spPr>
      </p:pic>
    </p:spTree>
    <p:extLst>
      <p:ext uri="{BB962C8B-B14F-4D97-AF65-F5344CB8AC3E}">
        <p14:creationId xmlns:p14="http://schemas.microsoft.com/office/powerpoint/2010/main" val="290842941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BFB9D4F9-CDEB-4F81-944E-FCABA2581DEB}" type="slidenum">
              <a:rPr lang="en-US" smtClean="0"/>
              <a:pPr/>
              <a:t>‹#›</a:t>
            </a:fld>
            <a:endParaRPr lang="en-US" dirty="0"/>
          </a:p>
        </p:txBody>
      </p:sp>
      <p:sp>
        <p:nvSpPr>
          <p:cNvPr id="6" name="Rectangle 5"/>
          <p:cNvSpPr/>
          <p:nvPr userDrawn="1"/>
        </p:nvSpPr>
        <p:spPr>
          <a:xfrm>
            <a:off x="0" y="5791200"/>
            <a:ext cx="9144000" cy="1066800"/>
          </a:xfrm>
          <a:prstGeom prst="rect">
            <a:avLst/>
          </a:prstGeom>
          <a:solidFill>
            <a:srgbClr val="122A5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7" name="Picture 6" descr="EmoryHealthcare-rev.eps"/>
          <p:cNvPicPr>
            <a:picLocks noChangeAspect="1"/>
          </p:cNvPicPr>
          <p:nvPr userDrawn="1"/>
        </p:nvPicPr>
        <p:blipFill>
          <a:blip r:embed="rId2"/>
          <a:stretch>
            <a:fillRect/>
          </a:stretch>
        </p:blipFill>
        <p:spPr>
          <a:xfrm>
            <a:off x="7201073" y="5943600"/>
            <a:ext cx="1485727" cy="514569"/>
          </a:xfrm>
          <a:prstGeom prst="rect">
            <a:avLst/>
          </a:prstGeom>
        </p:spPr>
      </p:pic>
    </p:spTree>
    <p:extLst>
      <p:ext uri="{BB962C8B-B14F-4D97-AF65-F5344CB8AC3E}">
        <p14:creationId xmlns:p14="http://schemas.microsoft.com/office/powerpoint/2010/main" val="360199608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BFB9D4F9-CDEB-4F81-944E-FCABA2581DEB}" type="slidenum">
              <a:rPr lang="en-US" smtClean="0"/>
              <a:pPr/>
              <a:t>‹#›</a:t>
            </a:fld>
            <a:endParaRPr lang="en-US" dirty="0"/>
          </a:p>
        </p:txBody>
      </p:sp>
      <p:sp>
        <p:nvSpPr>
          <p:cNvPr id="5" name="Rectangle 4"/>
          <p:cNvSpPr/>
          <p:nvPr userDrawn="1"/>
        </p:nvSpPr>
        <p:spPr>
          <a:xfrm>
            <a:off x="0" y="5791200"/>
            <a:ext cx="9144000" cy="1066800"/>
          </a:xfrm>
          <a:prstGeom prst="rect">
            <a:avLst/>
          </a:prstGeom>
          <a:solidFill>
            <a:srgbClr val="122A5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6" name="Picture 5" descr="EmoryHealthcare-rev.eps"/>
          <p:cNvPicPr>
            <a:picLocks noChangeAspect="1"/>
          </p:cNvPicPr>
          <p:nvPr userDrawn="1"/>
        </p:nvPicPr>
        <p:blipFill>
          <a:blip r:embed="rId2"/>
          <a:stretch>
            <a:fillRect/>
          </a:stretch>
        </p:blipFill>
        <p:spPr>
          <a:xfrm>
            <a:off x="7201073" y="5943600"/>
            <a:ext cx="1485727" cy="514569"/>
          </a:xfrm>
          <a:prstGeom prst="rect">
            <a:avLst/>
          </a:prstGeom>
        </p:spPr>
      </p:pic>
    </p:spTree>
    <p:extLst>
      <p:ext uri="{BB962C8B-B14F-4D97-AF65-F5344CB8AC3E}">
        <p14:creationId xmlns:p14="http://schemas.microsoft.com/office/powerpoint/2010/main" val="331742595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FB9D4F9-CDEB-4F81-944E-FCABA2581DEB}" type="slidenum">
              <a:rPr lang="en-US" smtClean="0"/>
              <a:pPr/>
              <a:t>‹#›</a:t>
            </a:fld>
            <a:endParaRPr lang="en-US" dirty="0"/>
          </a:p>
        </p:txBody>
      </p:sp>
      <p:sp>
        <p:nvSpPr>
          <p:cNvPr id="8" name="Rectangle 7"/>
          <p:cNvSpPr/>
          <p:nvPr userDrawn="1"/>
        </p:nvSpPr>
        <p:spPr>
          <a:xfrm>
            <a:off x="0" y="5791200"/>
            <a:ext cx="9144000" cy="1066800"/>
          </a:xfrm>
          <a:prstGeom prst="rect">
            <a:avLst/>
          </a:prstGeom>
          <a:solidFill>
            <a:srgbClr val="122A5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9" name="Picture 8" descr="EmoryHealthcare-rev.eps"/>
          <p:cNvPicPr>
            <a:picLocks noChangeAspect="1"/>
          </p:cNvPicPr>
          <p:nvPr userDrawn="1"/>
        </p:nvPicPr>
        <p:blipFill>
          <a:blip r:embed="rId2"/>
          <a:stretch>
            <a:fillRect/>
          </a:stretch>
        </p:blipFill>
        <p:spPr>
          <a:xfrm>
            <a:off x="7201073" y="5943600"/>
            <a:ext cx="1485727" cy="514569"/>
          </a:xfrm>
          <a:prstGeom prst="rect">
            <a:avLst/>
          </a:prstGeom>
        </p:spPr>
      </p:pic>
    </p:spTree>
    <p:extLst>
      <p:ext uri="{BB962C8B-B14F-4D97-AF65-F5344CB8AC3E}">
        <p14:creationId xmlns:p14="http://schemas.microsoft.com/office/powerpoint/2010/main" val="29119246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FB9D4F9-CDEB-4F81-944E-FCABA2581DEB}" type="slidenum">
              <a:rPr lang="en-US" smtClean="0"/>
              <a:pPr/>
              <a:t>‹#›</a:t>
            </a:fld>
            <a:endParaRPr lang="en-US" dirty="0"/>
          </a:p>
        </p:txBody>
      </p:sp>
      <p:sp>
        <p:nvSpPr>
          <p:cNvPr id="8" name="Rectangle 7"/>
          <p:cNvSpPr/>
          <p:nvPr userDrawn="1"/>
        </p:nvSpPr>
        <p:spPr>
          <a:xfrm>
            <a:off x="0" y="5791200"/>
            <a:ext cx="9144000" cy="1066800"/>
          </a:xfrm>
          <a:prstGeom prst="rect">
            <a:avLst/>
          </a:prstGeom>
          <a:solidFill>
            <a:srgbClr val="122A5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9" name="Picture 8" descr="EmoryHealthcare-rev.eps"/>
          <p:cNvPicPr>
            <a:picLocks noChangeAspect="1"/>
          </p:cNvPicPr>
          <p:nvPr userDrawn="1"/>
        </p:nvPicPr>
        <p:blipFill>
          <a:blip r:embed="rId2"/>
          <a:stretch>
            <a:fillRect/>
          </a:stretch>
        </p:blipFill>
        <p:spPr>
          <a:xfrm>
            <a:off x="7201073" y="5943600"/>
            <a:ext cx="1485727" cy="514569"/>
          </a:xfrm>
          <a:prstGeom prst="rect">
            <a:avLst/>
          </a:prstGeom>
        </p:spPr>
      </p:pic>
    </p:spTree>
    <p:extLst>
      <p:ext uri="{BB962C8B-B14F-4D97-AF65-F5344CB8AC3E}">
        <p14:creationId xmlns:p14="http://schemas.microsoft.com/office/powerpoint/2010/main" val="422873775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emf"/><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13" Type="http://schemas.openxmlformats.org/officeDocument/2006/relationships/theme" Target="../theme/theme2.xml"/><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slideLayout" Target="../slideLayouts/slideLayout26.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 Id="rId14" Type="http://schemas.openxmlformats.org/officeDocument/2006/relationships/image" Target="../media/image1.emf"/></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FB9D4F9-CDEB-4F81-944E-FCABA2581DEB}" type="slidenum">
              <a:rPr lang="en-US" smtClean="0"/>
              <a:pPr/>
              <a:t>‹#›</a:t>
            </a:fld>
            <a:endParaRPr lang="en-US" dirty="0"/>
          </a:p>
        </p:txBody>
      </p:sp>
      <p:sp>
        <p:nvSpPr>
          <p:cNvPr id="7" name="Rectangle 6"/>
          <p:cNvSpPr/>
          <p:nvPr userDrawn="1"/>
        </p:nvSpPr>
        <p:spPr>
          <a:xfrm>
            <a:off x="0" y="5791200"/>
            <a:ext cx="9144000" cy="1066800"/>
          </a:xfrm>
          <a:prstGeom prst="rect">
            <a:avLst/>
          </a:prstGeom>
          <a:solidFill>
            <a:srgbClr val="122A5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8" name="Picture 7" descr="EmoryHealthcare-rev.eps"/>
          <p:cNvPicPr>
            <a:picLocks noChangeAspect="1"/>
          </p:cNvPicPr>
          <p:nvPr userDrawn="1"/>
        </p:nvPicPr>
        <p:blipFill>
          <a:blip r:embed="rId16"/>
          <a:stretch>
            <a:fillRect/>
          </a:stretch>
        </p:blipFill>
        <p:spPr>
          <a:xfrm>
            <a:off x="7201073" y="5943600"/>
            <a:ext cx="1485727" cy="514569"/>
          </a:xfrm>
          <a:prstGeom prst="rect">
            <a:avLst/>
          </a:prstGeom>
        </p:spPr>
      </p:pic>
    </p:spTree>
    <p:extLst>
      <p:ext uri="{BB962C8B-B14F-4D97-AF65-F5344CB8AC3E}">
        <p14:creationId xmlns:p14="http://schemas.microsoft.com/office/powerpoint/2010/main" val="358821161"/>
      </p:ext>
    </p:extLst>
  </p:cSld>
  <p:clrMap bg1="lt1" tx1="dk1" bg2="lt2" tx2="dk2" accent1="accent1" accent2="accent2" accent3="accent3" accent4="accent4" accent5="accent5" accent6="accent6" hlink="hlink" folHlink="folHlink"/>
  <p:sldLayoutIdLst>
    <p:sldLayoutId id="2147483665" r:id="rId1"/>
    <p:sldLayoutId id="2147483666" r:id="rId2"/>
    <p:sldLayoutId id="2147483667" r:id="rId3"/>
    <p:sldLayoutId id="2147483668" r:id="rId4"/>
    <p:sldLayoutId id="2147483669" r:id="rId5"/>
    <p:sldLayoutId id="2147483670" r:id="rId6"/>
    <p:sldLayoutId id="2147483671" r:id="rId7"/>
    <p:sldLayoutId id="2147483672" r:id="rId8"/>
    <p:sldLayoutId id="2147483673" r:id="rId9"/>
    <p:sldLayoutId id="2147483674" r:id="rId10"/>
    <p:sldLayoutId id="2147483675" r:id="rId11"/>
    <p:sldLayoutId id="2147483728" r:id="rId12"/>
    <p:sldLayoutId id="2147483656" r:id="rId13"/>
    <p:sldLayoutId id="2147483653" r:id="rId14"/>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7" name="Rectangle 6"/>
          <p:cNvSpPr/>
          <p:nvPr/>
        </p:nvSpPr>
        <p:spPr>
          <a:xfrm>
            <a:off x="362" y="176109"/>
            <a:ext cx="9141714" cy="164591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685019" y="284176"/>
            <a:ext cx="7772400" cy="150876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85019" y="2011680"/>
            <a:ext cx="7772400" cy="420624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81557" y="6422855"/>
            <a:ext cx="2595043" cy="365125"/>
          </a:xfrm>
          <a:prstGeom prst="rect">
            <a:avLst/>
          </a:prstGeom>
        </p:spPr>
        <p:txBody>
          <a:bodyPr vert="horz" lIns="91440" tIns="45720" rIns="45720" bIns="45720" rtlCol="0" anchor="ctr"/>
          <a:lstStyle>
            <a:lvl1pPr algn="l">
              <a:defRPr sz="1050">
                <a:solidFill>
                  <a:schemeClr val="tx1"/>
                </a:solidFill>
              </a:defRPr>
            </a:lvl1pPr>
          </a:lstStyle>
          <a:p>
            <a:endParaRPr lang="en-US" dirty="0"/>
          </a:p>
        </p:txBody>
      </p:sp>
      <p:sp>
        <p:nvSpPr>
          <p:cNvPr id="5" name="Footer Placeholder 4"/>
          <p:cNvSpPr>
            <a:spLocks noGrp="1"/>
          </p:cNvSpPr>
          <p:nvPr>
            <p:ph type="ftr" sz="quarter" idx="3"/>
          </p:nvPr>
        </p:nvSpPr>
        <p:spPr>
          <a:xfrm>
            <a:off x="4191000" y="6422855"/>
            <a:ext cx="4060627" cy="365125"/>
          </a:xfrm>
          <a:prstGeom prst="rect">
            <a:avLst/>
          </a:prstGeom>
        </p:spPr>
        <p:txBody>
          <a:bodyPr vert="horz" lIns="91440" tIns="45720" rIns="91440" bIns="45720" rtlCol="0" anchor="ctr"/>
          <a:lstStyle>
            <a:lvl1pPr algn="r">
              <a:defRPr sz="1050">
                <a:solidFill>
                  <a:schemeClr val="tx1"/>
                </a:solidFill>
              </a:defRPr>
            </a:lvl1pPr>
          </a:lstStyle>
          <a:p>
            <a:endParaRPr lang="en-US" dirty="0"/>
          </a:p>
        </p:txBody>
      </p:sp>
      <p:sp>
        <p:nvSpPr>
          <p:cNvPr id="6" name="Slide Number Placeholder 5"/>
          <p:cNvSpPr>
            <a:spLocks noGrp="1"/>
          </p:cNvSpPr>
          <p:nvPr>
            <p:ph type="sldNum" sz="quarter" idx="4"/>
          </p:nvPr>
        </p:nvSpPr>
        <p:spPr>
          <a:xfrm>
            <a:off x="8265139" y="6422855"/>
            <a:ext cx="709698" cy="365125"/>
          </a:xfrm>
          <a:prstGeom prst="rect">
            <a:avLst/>
          </a:prstGeom>
        </p:spPr>
        <p:txBody>
          <a:bodyPr vert="horz" lIns="45720" tIns="45720" rIns="91440" bIns="45720" rtlCol="0" anchor="ctr"/>
          <a:lstStyle>
            <a:lvl1pPr algn="l">
              <a:defRPr sz="1200" b="0">
                <a:solidFill>
                  <a:schemeClr val="tx1"/>
                </a:solidFill>
              </a:defRPr>
            </a:lvl1pPr>
          </a:lstStyle>
          <a:p>
            <a:fld id="{BFB9D4F9-CDEB-4F81-944E-FCABA2581DEB}" type="slidenum">
              <a:rPr lang="en-US" smtClean="0"/>
              <a:pPr/>
              <a:t>‹#›</a:t>
            </a:fld>
            <a:endParaRPr lang="en-US" dirty="0"/>
          </a:p>
        </p:txBody>
      </p:sp>
      <p:sp>
        <p:nvSpPr>
          <p:cNvPr id="8" name="Rectangle 7"/>
          <p:cNvSpPr/>
          <p:nvPr userDrawn="1"/>
        </p:nvSpPr>
        <p:spPr>
          <a:xfrm>
            <a:off x="0" y="5791200"/>
            <a:ext cx="9144000" cy="1066800"/>
          </a:xfrm>
          <a:prstGeom prst="rect">
            <a:avLst/>
          </a:prstGeom>
          <a:solidFill>
            <a:srgbClr val="122A5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9" name="Picture 8" descr="EmoryHealthcare-rev.eps"/>
          <p:cNvPicPr>
            <a:picLocks noChangeAspect="1"/>
          </p:cNvPicPr>
          <p:nvPr userDrawn="1"/>
        </p:nvPicPr>
        <p:blipFill>
          <a:blip r:embed="rId14"/>
          <a:stretch>
            <a:fillRect/>
          </a:stretch>
        </p:blipFill>
        <p:spPr>
          <a:xfrm>
            <a:off x="7201073" y="5943600"/>
            <a:ext cx="1485727" cy="514569"/>
          </a:xfrm>
          <a:prstGeom prst="rect">
            <a:avLst/>
          </a:prstGeom>
        </p:spPr>
      </p:pic>
    </p:spTree>
    <p:extLst>
      <p:ext uri="{BB962C8B-B14F-4D97-AF65-F5344CB8AC3E}">
        <p14:creationId xmlns:p14="http://schemas.microsoft.com/office/powerpoint/2010/main" val="3652768576"/>
      </p:ext>
    </p:extLst>
  </p:cSld>
  <p:clrMap bg1="dk1" tx1="lt1" bg2="dk2" tx2="lt2" accent1="accent1" accent2="accent2" accent3="accent3" accent4="accent4" accent5="accent5" accent6="accent6" hlink="hlink" folHlink="folHlink"/>
  <p:sldLayoutIdLst>
    <p:sldLayoutId id="2147483730" r:id="rId1"/>
    <p:sldLayoutId id="2147483731" r:id="rId2"/>
    <p:sldLayoutId id="2147483732" r:id="rId3"/>
    <p:sldLayoutId id="2147483733" r:id="rId4"/>
    <p:sldLayoutId id="2147483734" r:id="rId5"/>
    <p:sldLayoutId id="2147483735" r:id="rId6"/>
    <p:sldLayoutId id="2147483736" r:id="rId7"/>
    <p:sldLayoutId id="2147483737" r:id="rId8"/>
    <p:sldLayoutId id="2147483738" r:id="rId9"/>
    <p:sldLayoutId id="2147483739" r:id="rId10"/>
    <p:sldLayoutId id="2147483740" r:id="rId11"/>
    <p:sldLayoutId id="2147483741" r:id="rId12"/>
  </p:sldLayoutIdLst>
  <p:hf hdr="0" ftr="0" dt="0"/>
  <p:txStyles>
    <p:titleStyle>
      <a:lvl1pPr algn="l" defTabSz="914400" rtl="0" eaLnBrk="1" latinLnBrk="0" hangingPunct="1">
        <a:lnSpc>
          <a:spcPct val="85000"/>
        </a:lnSpc>
        <a:spcBef>
          <a:spcPct val="0"/>
        </a:spcBef>
        <a:buNone/>
        <a:defRPr sz="4000" kern="1200" cap="all" baseline="0">
          <a:solidFill>
            <a:schemeClr val="bg2"/>
          </a:solidFill>
          <a:latin typeface="+mj-lt"/>
          <a:ea typeface="+mj-ea"/>
          <a:cs typeface="+mj-cs"/>
        </a:defRPr>
      </a:lvl1pPr>
    </p:titleStyle>
    <p:bodyStyle>
      <a:lvl1pPr marL="182880" indent="-182880" algn="l" defTabSz="914400" rtl="0" eaLnBrk="1" latinLnBrk="0" hangingPunct="1">
        <a:lnSpc>
          <a:spcPct val="90000"/>
        </a:lnSpc>
        <a:spcBef>
          <a:spcPts val="1200"/>
        </a:spcBef>
        <a:spcAft>
          <a:spcPts val="200"/>
        </a:spcAft>
        <a:buClr>
          <a:schemeClr val="tx1"/>
        </a:buClr>
        <a:buFont typeface="Wingdings" pitchFamily="2" charset="2"/>
        <a:buChar char=""/>
        <a:defRPr sz="2200" kern="1200">
          <a:solidFill>
            <a:schemeClr val="tx1"/>
          </a:solidFill>
          <a:latin typeface="+mn-lt"/>
          <a:ea typeface="+mn-ea"/>
          <a:cs typeface="+mn-cs"/>
        </a:defRPr>
      </a:lvl1pPr>
      <a:lvl2pPr marL="411480" indent="-182880" algn="l" defTabSz="914400" rtl="0" eaLnBrk="1" latinLnBrk="0" hangingPunct="1">
        <a:lnSpc>
          <a:spcPct val="90000"/>
        </a:lnSpc>
        <a:spcBef>
          <a:spcPts val="200"/>
        </a:spcBef>
        <a:spcAft>
          <a:spcPts val="400"/>
        </a:spcAft>
        <a:buClr>
          <a:schemeClr val="tx1"/>
        </a:buClr>
        <a:buFont typeface="Wingdings" pitchFamily="2" charset="2"/>
        <a:buChar char=""/>
        <a:defRPr sz="2000" kern="1200">
          <a:solidFill>
            <a:schemeClr val="tx1"/>
          </a:solidFill>
          <a:latin typeface="+mn-lt"/>
          <a:ea typeface="+mn-ea"/>
          <a:cs typeface="+mn-cs"/>
        </a:defRPr>
      </a:lvl2pPr>
      <a:lvl3pPr marL="640080" indent="-182880" algn="l" defTabSz="914400" rtl="0" eaLnBrk="1" latinLnBrk="0" hangingPunct="1">
        <a:lnSpc>
          <a:spcPct val="90000"/>
        </a:lnSpc>
        <a:spcBef>
          <a:spcPts val="200"/>
        </a:spcBef>
        <a:spcAft>
          <a:spcPts val="400"/>
        </a:spcAft>
        <a:buClr>
          <a:schemeClr val="tx1"/>
        </a:buClr>
        <a:buFont typeface="Wingdings" pitchFamily="2" charset="2"/>
        <a:buChar char=""/>
        <a:defRPr sz="1800" kern="1200">
          <a:solidFill>
            <a:schemeClr val="tx1"/>
          </a:solidFill>
          <a:latin typeface="+mn-lt"/>
          <a:ea typeface="+mn-ea"/>
          <a:cs typeface="+mn-cs"/>
        </a:defRPr>
      </a:lvl3pPr>
      <a:lvl4pPr marL="868680" indent="-18288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4pPr>
      <a:lvl5pPr marL="1097280" indent="-18288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5pPr>
      <a:lvl6pPr marL="12846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6pPr>
      <a:lvl7pPr marL="14718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7pPr>
      <a:lvl8pPr marL="16290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8pPr>
      <a:lvl9pPr marL="18062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xml"/><Relationship Id="rId1" Type="http://schemas.openxmlformats.org/officeDocument/2006/relationships/slideLayout" Target="../slideLayouts/slideLayout26.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1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6.xml"/></Relationships>
</file>

<file path=ppt/slides/_rels/slide12.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6.xml"/></Relationships>
</file>

<file path=ppt/slides/_rels/slide13.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26.xml"/></Relationships>
</file>

<file path=ppt/slides/_rels/slide14.xml.rels><?xml version="1.0" encoding="UTF-8" standalone="yes"?>
<Relationships xmlns="http://schemas.openxmlformats.org/package/2006/relationships"><Relationship Id="rId3" Type="http://schemas.openxmlformats.org/officeDocument/2006/relationships/chart" Target="../charts/chart3.xml"/><Relationship Id="rId7" Type="http://schemas.openxmlformats.org/officeDocument/2006/relationships/chart" Target="../charts/chart7.xml"/><Relationship Id="rId2" Type="http://schemas.openxmlformats.org/officeDocument/2006/relationships/chart" Target="../charts/chart2.xml"/><Relationship Id="rId1" Type="http://schemas.openxmlformats.org/officeDocument/2006/relationships/slideLayout" Target="../slideLayouts/slideLayout26.xml"/><Relationship Id="rId6" Type="http://schemas.openxmlformats.org/officeDocument/2006/relationships/chart" Target="../charts/chart6.xml"/><Relationship Id="rId5" Type="http://schemas.openxmlformats.org/officeDocument/2006/relationships/chart" Target="../charts/chart5.xml"/><Relationship Id="rId4" Type="http://schemas.openxmlformats.org/officeDocument/2006/relationships/chart" Target="../charts/chart4.xml"/></Relationships>
</file>

<file path=ppt/slides/_rels/slide15.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6.xml"/></Relationships>
</file>

<file path=ppt/slides/_rels/slide16.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chart" Target="../charts/chart8.xml"/><Relationship Id="rId1" Type="http://schemas.openxmlformats.org/officeDocument/2006/relationships/slideLayout" Target="../slideLayouts/slideLayout19.xml"/></Relationships>
</file>

<file path=ppt/slides/_rels/slide17.xml.rels><?xml version="1.0" encoding="UTF-8" standalone="yes"?>
<Relationships xmlns="http://schemas.openxmlformats.org/package/2006/relationships"><Relationship Id="rId3" Type="http://schemas.openxmlformats.org/officeDocument/2006/relationships/chart" Target="../charts/chart11.xml"/><Relationship Id="rId2" Type="http://schemas.openxmlformats.org/officeDocument/2006/relationships/chart" Target="../charts/chart10.xml"/><Relationship Id="rId1" Type="http://schemas.openxmlformats.org/officeDocument/2006/relationships/slideLayout" Target="../slideLayouts/slideLayout26.xml"/></Relationships>
</file>

<file path=ppt/slides/_rels/slide18.xml.rels><?xml version="1.0" encoding="UTF-8" standalone="yes"?>
<Relationships xmlns="http://schemas.openxmlformats.org/package/2006/relationships"><Relationship Id="rId3" Type="http://schemas.openxmlformats.org/officeDocument/2006/relationships/chart" Target="../charts/chart13.xml"/><Relationship Id="rId2" Type="http://schemas.openxmlformats.org/officeDocument/2006/relationships/chart" Target="../charts/chart12.xml"/><Relationship Id="rId1" Type="http://schemas.openxmlformats.org/officeDocument/2006/relationships/slideLayout" Target="../slideLayouts/slideLayout26.xml"/><Relationship Id="rId6" Type="http://schemas.openxmlformats.org/officeDocument/2006/relationships/chart" Target="../charts/chart16.xml"/><Relationship Id="rId5" Type="http://schemas.openxmlformats.org/officeDocument/2006/relationships/chart" Target="../charts/chart15.xml"/><Relationship Id="rId4" Type="http://schemas.openxmlformats.org/officeDocument/2006/relationships/chart" Target="../charts/chart14.xml"/></Relationships>
</file>

<file path=ppt/slides/_rels/slide19.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2.xml"/><Relationship Id="rId1" Type="http://schemas.openxmlformats.org/officeDocument/2006/relationships/slideLayout" Target="../slideLayouts/slideLayout16.xml"/></Relationships>
</file>

<file path=ppt/slides/_rels/slide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5.xml"/></Relationships>
</file>

<file path=ppt/slides/_rels/slide20.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6.xml"/></Relationships>
</file>

<file path=ppt/slides/_rels/slide21.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2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23.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6.xml"/></Relationships>
</file>

<file path=ppt/slides/_rels/slide3.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image" Target="../media/image5.png"/><Relationship Id="rId1" Type="http://schemas.openxmlformats.org/officeDocument/2006/relationships/slideLayout" Target="../slideLayouts/slideLayout26.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5.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16.xml"/></Relationships>
</file>

<file path=ppt/slides/_rels/slide6.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13.gif"/><Relationship Id="rId1" Type="http://schemas.openxmlformats.org/officeDocument/2006/relationships/slideLayout" Target="../slideLayouts/slideLayout26.xml"/><Relationship Id="rId4" Type="http://schemas.openxmlformats.org/officeDocument/2006/relationships/image" Target="../media/image15.png"/></Relationships>
</file>

<file path=ppt/slides/_rels/slide7.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26.xml"/></Relationships>
</file>

<file path=ppt/slides/_rels/slide8.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5400000">
            <a:off x="691332" y="226644"/>
            <a:ext cx="5438267" cy="5371073"/>
          </a:xfrm>
          <a:prstGeom prst="rect">
            <a:avLst/>
          </a:prstGeom>
          <a:effectLst>
            <a:softEdge rad="63500"/>
          </a:effectLst>
          <a:scene3d>
            <a:camera prst="orthographicFront"/>
            <a:lightRig rig="threePt" dir="t"/>
          </a:scene3d>
          <a:sp3d prstMaterial="dkEdge">
            <a:bevelT prst="relaxedInset"/>
          </a:sp3d>
        </p:spPr>
      </p:pic>
    </p:spTree>
    <p:extLst>
      <p:ext uri="{BB962C8B-B14F-4D97-AF65-F5344CB8AC3E}">
        <p14:creationId xmlns:p14="http://schemas.microsoft.com/office/powerpoint/2010/main" val="3553284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Sample </a:t>
            </a:r>
            <a:r>
              <a:rPr lang="en-US" dirty="0"/>
              <a:t>PRA Template Page </a:t>
            </a:r>
            <a:br>
              <a:rPr lang="en-US" dirty="0"/>
            </a:br>
            <a:r>
              <a:rPr lang="en-US" dirty="0"/>
              <a:t>QUALIFYING CLINICAL TRIAL ANALYSIS</a:t>
            </a:r>
          </a:p>
        </p:txBody>
      </p:sp>
      <p:graphicFrame>
        <p:nvGraphicFramePr>
          <p:cNvPr id="8" name="Content Placeholder 7"/>
          <p:cNvGraphicFramePr>
            <a:graphicFrameLocks noGrp="1"/>
          </p:cNvGraphicFramePr>
          <p:nvPr>
            <p:ph sz="quarter" idx="10"/>
            <p:extLst>
              <p:ext uri="{D42A27DB-BD31-4B8C-83A1-F6EECF244321}">
                <p14:modId xmlns:p14="http://schemas.microsoft.com/office/powerpoint/2010/main" val="2698562595"/>
              </p:ext>
            </p:extLst>
          </p:nvPr>
        </p:nvGraphicFramePr>
        <p:xfrm>
          <a:off x="528034" y="267167"/>
          <a:ext cx="8113458" cy="5853547"/>
        </p:xfrm>
        <a:graphic>
          <a:graphicData uri="http://schemas.openxmlformats.org/drawingml/2006/table">
            <a:tbl>
              <a:tblPr/>
              <a:tblGrid>
                <a:gridCol w="3968455"/>
                <a:gridCol w="504122"/>
                <a:gridCol w="472115"/>
                <a:gridCol w="3168766"/>
              </a:tblGrid>
              <a:tr h="505691">
                <a:tc>
                  <a:txBody>
                    <a:bodyPr/>
                    <a:lstStyle/>
                    <a:p>
                      <a:pPr algn="l" fontAlgn="b"/>
                      <a:r>
                        <a:rPr lang="en-US" sz="1100" b="1" i="0" u="none" strike="noStrike" dirty="0" smtClean="0">
                          <a:solidFill>
                            <a:schemeClr val="bg1"/>
                          </a:solidFill>
                          <a:effectLst/>
                          <a:latin typeface="Calibri" panose="020F0502020204030204" pitchFamily="34" charset="0"/>
                        </a:rPr>
                        <a:t>Protocol </a:t>
                      </a:r>
                      <a:r>
                        <a:rPr lang="en-US" sz="1100" b="1" i="0" u="none" strike="noStrike" dirty="0">
                          <a:solidFill>
                            <a:schemeClr val="bg1"/>
                          </a:solidFill>
                          <a:effectLst/>
                          <a:latin typeface="Calibri" panose="020F0502020204030204" pitchFamily="34" charset="0"/>
                        </a:rPr>
                        <a:t>#: </a:t>
                      </a:r>
                      <a:r>
                        <a:rPr lang="en-US" sz="1100" b="1" i="0" u="none" strike="noStrike" dirty="0" smtClean="0">
                          <a:solidFill>
                            <a:schemeClr val="bg1"/>
                          </a:solidFill>
                          <a:effectLst/>
                          <a:latin typeface="Calibri" panose="020F0502020204030204" pitchFamily="34" charset="0"/>
                        </a:rPr>
                        <a:t>  IRB00123456-19-TEST</a:t>
                      </a:r>
                      <a:endParaRPr lang="en-US" sz="1100" b="1" i="0" u="none" strike="noStrike" dirty="0">
                        <a:solidFill>
                          <a:schemeClr val="bg1"/>
                        </a:solidFill>
                        <a:effectLst/>
                        <a:latin typeface="Calibri" panose="020F0502020204030204" pitchFamily="34" charset="0"/>
                      </a:endParaRPr>
                    </a:p>
                  </a:txBody>
                  <a:tcPr marL="0" marR="0" marT="0" marB="0" anchor="b">
                    <a:lnL>
                      <a:noFill/>
                    </a:lnL>
                    <a:lnR>
                      <a:noFill/>
                    </a:lnR>
                    <a:lnT>
                      <a:noFill/>
                    </a:lnT>
                    <a:lnB>
                      <a:noFill/>
                    </a:lnB>
                    <a:solidFill>
                      <a:schemeClr val="tx1"/>
                    </a:solidFill>
                  </a:tcPr>
                </a:tc>
                <a:tc>
                  <a:txBody>
                    <a:bodyPr/>
                    <a:lstStyle/>
                    <a:p>
                      <a:pPr algn="ctr" fontAlgn="ctr"/>
                      <a:endParaRPr lang="en-US" sz="1100" b="0" i="0" u="none" strike="noStrike" dirty="0">
                        <a:solidFill>
                          <a:schemeClr val="tx1"/>
                        </a:solidFill>
                        <a:effectLst/>
                        <a:latin typeface="Calibri" panose="020F0502020204030204" pitchFamily="34" charset="0"/>
                      </a:endParaRPr>
                    </a:p>
                  </a:txBody>
                  <a:tcPr marL="0" marR="0" marT="0" marB="0" anchor="ctr">
                    <a:lnL>
                      <a:noFill/>
                    </a:lnL>
                    <a:lnR>
                      <a:noFill/>
                    </a:lnR>
                    <a:lnT>
                      <a:noFill/>
                    </a:lnT>
                    <a:lnB>
                      <a:noFill/>
                    </a:lnB>
                    <a:solidFill>
                      <a:schemeClr val="tx1"/>
                    </a:solidFill>
                  </a:tcPr>
                </a:tc>
                <a:tc>
                  <a:txBody>
                    <a:bodyPr/>
                    <a:lstStyle/>
                    <a:p>
                      <a:pPr algn="l" fontAlgn="b"/>
                      <a:endParaRPr lang="en-US" sz="1100" b="0" i="0" u="none" strike="noStrike" dirty="0">
                        <a:solidFill>
                          <a:schemeClr val="tx1"/>
                        </a:solidFill>
                        <a:effectLst/>
                        <a:latin typeface="Calibri" panose="020F0502020204030204" pitchFamily="34" charset="0"/>
                      </a:endParaRPr>
                    </a:p>
                  </a:txBody>
                  <a:tcPr marL="0" marR="0" marT="0" marB="0" anchor="b">
                    <a:lnL>
                      <a:noFill/>
                    </a:lnL>
                    <a:lnR>
                      <a:noFill/>
                    </a:lnR>
                    <a:lnT>
                      <a:noFill/>
                    </a:lnT>
                    <a:lnB>
                      <a:noFill/>
                    </a:lnB>
                    <a:solidFill>
                      <a:schemeClr val="tx1"/>
                    </a:solidFill>
                  </a:tcPr>
                </a:tc>
                <a:tc>
                  <a:txBody>
                    <a:bodyPr/>
                    <a:lstStyle/>
                    <a:p>
                      <a:pPr algn="ctr" fontAlgn="ctr"/>
                      <a:endParaRPr lang="en-US" sz="1100" b="0" i="0" u="none" strike="noStrike" dirty="0">
                        <a:solidFill>
                          <a:schemeClr val="tx1"/>
                        </a:solidFill>
                        <a:effectLst/>
                        <a:latin typeface="Calibri" panose="020F0502020204030204" pitchFamily="34" charset="0"/>
                      </a:endParaRPr>
                    </a:p>
                  </a:txBody>
                  <a:tcPr marL="0" marR="0" marT="0" marB="0" anchor="ctr">
                    <a:lnL>
                      <a:noFill/>
                    </a:lnL>
                    <a:lnR>
                      <a:noFill/>
                    </a:lnR>
                    <a:lnT>
                      <a:noFill/>
                    </a:lnT>
                    <a:lnB>
                      <a:noFill/>
                    </a:lnB>
                    <a:solidFill>
                      <a:schemeClr val="tx1"/>
                    </a:solidFill>
                  </a:tcPr>
                </a:tc>
              </a:tr>
              <a:tr h="151603">
                <a:tc>
                  <a:txBody>
                    <a:bodyPr/>
                    <a:lstStyle/>
                    <a:p>
                      <a:pPr algn="l" fontAlgn="b"/>
                      <a:r>
                        <a:rPr lang="en-US" sz="1100" b="1" i="1" u="none" strike="noStrike" dirty="0">
                          <a:solidFill>
                            <a:srgbClr val="0000FF"/>
                          </a:solidFill>
                          <a:effectLst/>
                          <a:latin typeface="Calibri" panose="020F0502020204030204" pitchFamily="34" charset="0"/>
                        </a:rPr>
                        <a:t>PI:   </a:t>
                      </a:r>
                      <a:r>
                        <a:rPr lang="en-US" sz="1100" b="1" i="1" u="none" strike="noStrike" dirty="0" smtClean="0">
                          <a:solidFill>
                            <a:srgbClr val="0000FF"/>
                          </a:solidFill>
                          <a:effectLst/>
                          <a:latin typeface="Calibri" panose="020F0502020204030204" pitchFamily="34" charset="0"/>
                        </a:rPr>
                        <a:t>Hawkeye Pierce, MD</a:t>
                      </a:r>
                      <a:endParaRPr lang="en-US" sz="1100" b="1" i="1" u="none" strike="noStrike" dirty="0">
                        <a:solidFill>
                          <a:srgbClr val="0000FF"/>
                        </a:solidFill>
                        <a:effectLst/>
                        <a:latin typeface="Calibri" panose="020F0502020204030204" pitchFamily="34" charset="0"/>
                      </a:endParaRPr>
                    </a:p>
                  </a:txBody>
                  <a:tcPr marL="0" marR="0" marT="0" marB="0" anchor="b">
                    <a:lnL>
                      <a:noFill/>
                    </a:lnL>
                    <a:lnR>
                      <a:noFill/>
                    </a:lnR>
                    <a:lnT>
                      <a:noFill/>
                    </a:lnT>
                    <a:lnB>
                      <a:noFill/>
                    </a:lnB>
                    <a:solidFill>
                      <a:schemeClr val="tx1"/>
                    </a:solidFill>
                  </a:tcPr>
                </a:tc>
                <a:tc>
                  <a:txBody>
                    <a:bodyPr/>
                    <a:lstStyle/>
                    <a:p>
                      <a:pPr algn="ctr" fontAlgn="ctr"/>
                      <a:endParaRPr lang="en-US" sz="1100" b="0" i="0" u="none" strike="noStrike" dirty="0">
                        <a:solidFill>
                          <a:schemeClr val="tx1"/>
                        </a:solidFill>
                        <a:effectLst/>
                        <a:latin typeface="Calibri" panose="020F0502020204030204" pitchFamily="34" charset="0"/>
                      </a:endParaRPr>
                    </a:p>
                  </a:txBody>
                  <a:tcPr marL="0" marR="0" marT="0" marB="0" anchor="ctr">
                    <a:lnL>
                      <a:noFill/>
                    </a:lnL>
                    <a:lnR>
                      <a:noFill/>
                    </a:lnR>
                    <a:lnT>
                      <a:noFill/>
                    </a:lnT>
                    <a:lnB>
                      <a:noFill/>
                    </a:lnB>
                    <a:solidFill>
                      <a:schemeClr val="tx1"/>
                    </a:solidFill>
                  </a:tcPr>
                </a:tc>
                <a:tc>
                  <a:txBody>
                    <a:bodyPr/>
                    <a:lstStyle/>
                    <a:p>
                      <a:pPr algn="l" fontAlgn="b"/>
                      <a:endParaRPr lang="en-US" sz="1100" b="0" i="0" u="none" strike="noStrike" dirty="0">
                        <a:solidFill>
                          <a:schemeClr val="tx1"/>
                        </a:solidFill>
                        <a:effectLst/>
                        <a:latin typeface="Calibri" panose="020F0502020204030204" pitchFamily="34" charset="0"/>
                      </a:endParaRPr>
                    </a:p>
                  </a:txBody>
                  <a:tcPr marL="0" marR="0" marT="0" marB="0" anchor="b">
                    <a:lnL>
                      <a:noFill/>
                    </a:lnL>
                    <a:lnR>
                      <a:noFill/>
                    </a:lnR>
                    <a:lnT>
                      <a:noFill/>
                    </a:lnT>
                    <a:lnB>
                      <a:noFill/>
                    </a:lnB>
                    <a:solidFill>
                      <a:schemeClr val="tx1"/>
                    </a:solidFill>
                  </a:tcPr>
                </a:tc>
                <a:tc>
                  <a:txBody>
                    <a:bodyPr/>
                    <a:lstStyle/>
                    <a:p>
                      <a:pPr algn="ctr" fontAlgn="ctr"/>
                      <a:endParaRPr lang="en-US" sz="1100" b="0" i="0" u="none" strike="noStrike" dirty="0">
                        <a:solidFill>
                          <a:schemeClr val="tx1"/>
                        </a:solidFill>
                        <a:effectLst/>
                        <a:latin typeface="Calibri" panose="020F0502020204030204" pitchFamily="34" charset="0"/>
                      </a:endParaRPr>
                    </a:p>
                  </a:txBody>
                  <a:tcPr marL="0" marR="0" marT="0" marB="0" anchor="ctr">
                    <a:lnL>
                      <a:noFill/>
                    </a:lnL>
                    <a:lnR>
                      <a:noFill/>
                    </a:lnR>
                    <a:lnT>
                      <a:noFill/>
                    </a:lnT>
                    <a:lnB>
                      <a:noFill/>
                    </a:lnB>
                    <a:solidFill>
                      <a:schemeClr val="tx1"/>
                    </a:solidFill>
                  </a:tcPr>
                </a:tc>
              </a:tr>
              <a:tr h="151603">
                <a:tc>
                  <a:txBody>
                    <a:bodyPr/>
                    <a:lstStyle/>
                    <a:p>
                      <a:pPr algn="l" fontAlgn="b"/>
                      <a:r>
                        <a:rPr lang="en-US" sz="1100" b="1" i="0" u="none" strike="noStrike" dirty="0">
                          <a:solidFill>
                            <a:schemeClr val="bg1"/>
                          </a:solidFill>
                          <a:effectLst/>
                          <a:latin typeface="Calibri" panose="020F0502020204030204" pitchFamily="34" charset="0"/>
                        </a:rPr>
                        <a:t>Dept:  </a:t>
                      </a:r>
                      <a:r>
                        <a:rPr lang="en-US" sz="1100" b="1" i="0" u="none" strike="noStrike" dirty="0" smtClean="0">
                          <a:solidFill>
                            <a:schemeClr val="bg1"/>
                          </a:solidFill>
                          <a:effectLst/>
                          <a:latin typeface="Calibri" panose="020F0502020204030204" pitchFamily="34" charset="0"/>
                        </a:rPr>
                        <a:t>Surgery</a:t>
                      </a:r>
                      <a:endParaRPr lang="en-US" sz="1100" b="1" i="0" u="none" strike="noStrike" dirty="0">
                        <a:solidFill>
                          <a:schemeClr val="bg1"/>
                        </a:solidFill>
                        <a:effectLst/>
                        <a:latin typeface="Calibri" panose="020F0502020204030204" pitchFamily="34" charset="0"/>
                      </a:endParaRPr>
                    </a:p>
                  </a:txBody>
                  <a:tcPr marL="0" marR="0" marT="0" marB="0" anchor="b">
                    <a:lnL>
                      <a:noFill/>
                    </a:lnL>
                    <a:lnR>
                      <a:noFill/>
                    </a:lnR>
                    <a:lnT>
                      <a:noFill/>
                    </a:lnT>
                    <a:lnB>
                      <a:noFill/>
                    </a:lnB>
                    <a:solidFill>
                      <a:schemeClr val="tx1"/>
                    </a:solidFill>
                  </a:tcPr>
                </a:tc>
                <a:tc>
                  <a:txBody>
                    <a:bodyPr/>
                    <a:lstStyle/>
                    <a:p>
                      <a:pPr algn="ctr" fontAlgn="ctr"/>
                      <a:endParaRPr lang="en-US" sz="1100" b="0" i="0" u="none" strike="noStrike" dirty="0">
                        <a:solidFill>
                          <a:schemeClr val="tx1"/>
                        </a:solidFill>
                        <a:effectLst/>
                        <a:latin typeface="Calibri" panose="020F0502020204030204" pitchFamily="34" charset="0"/>
                      </a:endParaRPr>
                    </a:p>
                  </a:txBody>
                  <a:tcPr marL="0" marR="0" marT="0" marB="0" anchor="ctr">
                    <a:lnL>
                      <a:noFill/>
                    </a:lnL>
                    <a:lnR>
                      <a:noFill/>
                    </a:lnR>
                    <a:lnT>
                      <a:noFill/>
                    </a:lnT>
                    <a:lnB>
                      <a:noFill/>
                    </a:lnB>
                    <a:solidFill>
                      <a:schemeClr val="tx1"/>
                    </a:solidFill>
                  </a:tcPr>
                </a:tc>
                <a:tc>
                  <a:txBody>
                    <a:bodyPr/>
                    <a:lstStyle/>
                    <a:p>
                      <a:pPr algn="l" fontAlgn="b"/>
                      <a:endParaRPr lang="en-US" sz="1100" b="0" i="0" u="none" strike="noStrike" dirty="0">
                        <a:solidFill>
                          <a:schemeClr val="tx1"/>
                        </a:solidFill>
                        <a:effectLst/>
                        <a:latin typeface="Calibri" panose="020F0502020204030204" pitchFamily="34" charset="0"/>
                      </a:endParaRPr>
                    </a:p>
                  </a:txBody>
                  <a:tcPr marL="0" marR="0" marT="0" marB="0" anchor="b">
                    <a:lnL>
                      <a:noFill/>
                    </a:lnL>
                    <a:lnR>
                      <a:noFill/>
                    </a:lnR>
                    <a:lnT>
                      <a:noFill/>
                    </a:lnT>
                    <a:lnB>
                      <a:noFill/>
                    </a:lnB>
                    <a:solidFill>
                      <a:schemeClr val="tx1"/>
                    </a:solidFill>
                  </a:tcPr>
                </a:tc>
                <a:tc>
                  <a:txBody>
                    <a:bodyPr/>
                    <a:lstStyle/>
                    <a:p>
                      <a:pPr algn="ctr" fontAlgn="ctr"/>
                      <a:endParaRPr lang="en-US" sz="1100" b="0" i="0" u="none" strike="noStrike" dirty="0">
                        <a:solidFill>
                          <a:schemeClr val="tx1"/>
                        </a:solidFill>
                        <a:effectLst/>
                        <a:latin typeface="Calibri" panose="020F0502020204030204" pitchFamily="34" charset="0"/>
                      </a:endParaRPr>
                    </a:p>
                  </a:txBody>
                  <a:tcPr marL="0" marR="0" marT="0" marB="0" anchor="ctr">
                    <a:lnL>
                      <a:noFill/>
                    </a:lnL>
                    <a:lnR>
                      <a:noFill/>
                    </a:lnR>
                    <a:lnT>
                      <a:noFill/>
                    </a:lnT>
                    <a:lnB>
                      <a:noFill/>
                    </a:lnB>
                    <a:solidFill>
                      <a:schemeClr val="tx1"/>
                    </a:solidFill>
                  </a:tcPr>
                </a:tc>
              </a:tr>
              <a:tr h="148122">
                <a:tc>
                  <a:txBody>
                    <a:bodyPr/>
                    <a:lstStyle/>
                    <a:p>
                      <a:pPr algn="l" fontAlgn="b"/>
                      <a:endParaRPr lang="en-US" sz="1100" b="0" i="0" u="none" strike="noStrike" dirty="0">
                        <a:solidFill>
                          <a:schemeClr val="tx1"/>
                        </a:solidFill>
                        <a:effectLst/>
                        <a:latin typeface="Calibri" panose="020F0502020204030204" pitchFamily="34" charset="0"/>
                      </a:endParaRPr>
                    </a:p>
                  </a:txBody>
                  <a:tcPr marL="0" marR="0" marT="0" marB="0" anchor="b">
                    <a:lnL>
                      <a:noFill/>
                    </a:lnL>
                    <a:lnR>
                      <a:noFill/>
                    </a:lnR>
                    <a:lnT>
                      <a:noFill/>
                    </a:lnT>
                    <a:lnB w="6350" cap="flat" cmpd="sng" algn="ctr">
                      <a:solidFill>
                        <a:srgbClr val="000000"/>
                      </a:solidFill>
                      <a:prstDash val="solid"/>
                      <a:round/>
                      <a:headEnd type="none" w="med" len="med"/>
                      <a:tailEnd type="none" w="med" len="med"/>
                    </a:lnB>
                    <a:solidFill>
                      <a:schemeClr val="tx1"/>
                    </a:solidFill>
                  </a:tcPr>
                </a:tc>
                <a:tc>
                  <a:txBody>
                    <a:bodyPr/>
                    <a:lstStyle/>
                    <a:p>
                      <a:pPr algn="ctr" fontAlgn="ctr"/>
                      <a:endParaRPr lang="en-US" sz="1100" b="0" i="0" u="none" strike="noStrike" dirty="0">
                        <a:solidFill>
                          <a:schemeClr val="tx1"/>
                        </a:solidFill>
                        <a:effectLst/>
                        <a:latin typeface="Calibri" panose="020F0502020204030204" pitchFamily="34" charset="0"/>
                      </a:endParaRPr>
                    </a:p>
                  </a:txBody>
                  <a:tcPr marL="0" marR="0" marT="0" marB="0" anchor="ctr">
                    <a:lnL>
                      <a:noFill/>
                    </a:lnL>
                    <a:lnR>
                      <a:noFill/>
                    </a:lnR>
                    <a:lnT>
                      <a:noFill/>
                    </a:lnT>
                    <a:lnB w="6350" cap="flat" cmpd="sng" algn="ctr">
                      <a:solidFill>
                        <a:srgbClr val="000000"/>
                      </a:solidFill>
                      <a:prstDash val="solid"/>
                      <a:round/>
                      <a:headEnd type="none" w="med" len="med"/>
                      <a:tailEnd type="none" w="med" len="med"/>
                    </a:lnB>
                    <a:solidFill>
                      <a:schemeClr val="tx1"/>
                    </a:solidFill>
                  </a:tcPr>
                </a:tc>
                <a:tc>
                  <a:txBody>
                    <a:bodyPr/>
                    <a:lstStyle/>
                    <a:p>
                      <a:pPr algn="l" fontAlgn="b"/>
                      <a:endParaRPr lang="en-US" sz="1100" b="0" i="0" u="none" strike="noStrike" dirty="0">
                        <a:solidFill>
                          <a:schemeClr val="tx1"/>
                        </a:solidFill>
                        <a:effectLst/>
                        <a:latin typeface="Calibri" panose="020F0502020204030204" pitchFamily="34" charset="0"/>
                      </a:endParaRPr>
                    </a:p>
                  </a:txBody>
                  <a:tcPr marL="0" marR="0" marT="0" marB="0" anchor="b">
                    <a:lnL>
                      <a:noFill/>
                    </a:lnL>
                    <a:lnR>
                      <a:noFill/>
                    </a:lnR>
                    <a:lnT>
                      <a:noFill/>
                    </a:lnT>
                    <a:lnB w="6350" cap="flat" cmpd="sng" algn="ctr">
                      <a:solidFill>
                        <a:srgbClr val="000000"/>
                      </a:solidFill>
                      <a:prstDash val="solid"/>
                      <a:round/>
                      <a:headEnd type="none" w="med" len="med"/>
                      <a:tailEnd type="none" w="med" len="med"/>
                    </a:lnB>
                    <a:solidFill>
                      <a:schemeClr val="tx1"/>
                    </a:solidFill>
                  </a:tcPr>
                </a:tc>
                <a:tc>
                  <a:txBody>
                    <a:bodyPr/>
                    <a:lstStyle/>
                    <a:p>
                      <a:pPr algn="ctr" fontAlgn="ctr"/>
                      <a:endParaRPr lang="en-US" sz="1100" b="0" i="0" u="none" strike="noStrike" dirty="0">
                        <a:solidFill>
                          <a:schemeClr val="tx1"/>
                        </a:solidFill>
                        <a:effectLst/>
                        <a:latin typeface="Calibri" panose="020F0502020204030204" pitchFamily="34" charset="0"/>
                      </a:endParaRPr>
                    </a:p>
                  </a:txBody>
                  <a:tcPr marL="0" marR="0" marT="0" marB="0" anchor="ctr">
                    <a:lnL>
                      <a:noFill/>
                    </a:lnL>
                    <a:lnR>
                      <a:noFill/>
                    </a:lnR>
                    <a:lnT>
                      <a:noFill/>
                    </a:lnT>
                    <a:lnB w="6350" cap="flat" cmpd="sng" algn="ctr">
                      <a:solidFill>
                        <a:srgbClr val="000000"/>
                      </a:solidFill>
                      <a:prstDash val="solid"/>
                      <a:round/>
                      <a:headEnd type="none" w="med" len="med"/>
                      <a:tailEnd type="none" w="med" len="med"/>
                    </a:lnB>
                    <a:solidFill>
                      <a:schemeClr val="tx1"/>
                    </a:solidFill>
                  </a:tcPr>
                </a:tc>
              </a:tr>
              <a:tr h="303437">
                <a:tc>
                  <a:txBody>
                    <a:bodyPr/>
                    <a:lstStyle/>
                    <a:p>
                      <a:pPr algn="ctr" fontAlgn="b"/>
                      <a:r>
                        <a:rPr lang="en-US" sz="1100" b="1" i="0" u="none" strike="noStrike" dirty="0">
                          <a:solidFill>
                            <a:schemeClr val="bg1"/>
                          </a:solidFill>
                          <a:effectLst/>
                          <a:latin typeface="Calibri" panose="020F0502020204030204" pitchFamily="34" charset="0"/>
                        </a:rPr>
                        <a:t>Question</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1"/>
                    </a:solidFill>
                  </a:tcPr>
                </a:tc>
                <a:tc>
                  <a:txBody>
                    <a:bodyPr/>
                    <a:lstStyle/>
                    <a:p>
                      <a:pPr algn="ctr" fontAlgn="ctr"/>
                      <a:r>
                        <a:rPr lang="en-US" sz="1100" b="1" i="0" u="none" strike="noStrike" dirty="0">
                          <a:solidFill>
                            <a:schemeClr val="bg1"/>
                          </a:solidFill>
                          <a:effectLst/>
                          <a:latin typeface="Calibri" panose="020F0502020204030204" pitchFamily="34" charset="0"/>
                        </a:rPr>
                        <a:t>Yes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1"/>
                    </a:solidFill>
                  </a:tcPr>
                </a:tc>
                <a:tc>
                  <a:txBody>
                    <a:bodyPr/>
                    <a:lstStyle/>
                    <a:p>
                      <a:pPr algn="ctr" fontAlgn="b"/>
                      <a:r>
                        <a:rPr lang="en-US" sz="1100" b="1" i="0" u="none" strike="noStrike" dirty="0">
                          <a:solidFill>
                            <a:schemeClr val="bg1"/>
                          </a:solidFill>
                          <a:effectLst/>
                          <a:latin typeface="Calibri" panose="020F0502020204030204" pitchFamily="34" charset="0"/>
                        </a:rPr>
                        <a:t>No</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1"/>
                    </a:solidFill>
                  </a:tcPr>
                </a:tc>
                <a:tc>
                  <a:txBody>
                    <a:bodyPr/>
                    <a:lstStyle/>
                    <a:p>
                      <a:pPr algn="ctr" fontAlgn="ctr"/>
                      <a:r>
                        <a:rPr lang="en-US" sz="1100" b="1" i="0" u="none" strike="noStrike" dirty="0">
                          <a:solidFill>
                            <a:schemeClr val="bg1"/>
                          </a:solidFill>
                          <a:effectLst/>
                          <a:latin typeface="Calibri" panose="020F0502020204030204" pitchFamily="34" charset="0"/>
                        </a:rPr>
                        <a:t>Supporting Information</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1"/>
                    </a:solidFill>
                  </a:tcPr>
                </a:tc>
              </a:tr>
              <a:tr h="148122">
                <a:tc>
                  <a:txBody>
                    <a:bodyPr/>
                    <a:lstStyle/>
                    <a:p>
                      <a:pPr algn="l" fontAlgn="b"/>
                      <a:r>
                        <a:rPr lang="en-US" sz="1100" b="0" i="0" u="none" strike="noStrike" dirty="0">
                          <a:solidFill>
                            <a:schemeClr val="tx1"/>
                          </a:solidFill>
                          <a:effectLst/>
                          <a:latin typeface="Calibri" panose="020F0502020204030204" pitchFamily="34" charset="0"/>
                        </a:rPr>
                        <a:t> </a:t>
                      </a:r>
                    </a:p>
                  </a:txBody>
                  <a:tcPr marL="0" marR="0" marT="0"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C0C0"/>
                    </a:solidFill>
                  </a:tcPr>
                </a:tc>
                <a:tc>
                  <a:txBody>
                    <a:bodyPr/>
                    <a:lstStyle/>
                    <a:p>
                      <a:pPr algn="ctr" fontAlgn="ctr"/>
                      <a:r>
                        <a:rPr lang="en-US" sz="1100" b="0" i="0" u="none" strike="noStrike" dirty="0">
                          <a:solidFill>
                            <a:schemeClr val="tx1"/>
                          </a:solidFill>
                          <a:effectLst/>
                          <a:latin typeface="Calibri" panose="020F0502020204030204" pitchFamily="34" charset="0"/>
                        </a:rPr>
                        <a:t> </a:t>
                      </a:r>
                    </a:p>
                  </a:txBody>
                  <a:tcPr marL="0" marR="0" marT="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C0C0"/>
                    </a:solidFill>
                  </a:tcPr>
                </a:tc>
                <a:tc>
                  <a:txBody>
                    <a:bodyPr/>
                    <a:lstStyle/>
                    <a:p>
                      <a:pPr algn="l" fontAlgn="b"/>
                      <a:r>
                        <a:rPr lang="en-US" sz="1100" b="0" i="0" u="none" strike="noStrike" dirty="0">
                          <a:solidFill>
                            <a:schemeClr val="tx1"/>
                          </a:solidFill>
                          <a:effectLst/>
                          <a:latin typeface="Calibri" panose="020F0502020204030204" pitchFamily="34" charset="0"/>
                        </a:rPr>
                        <a:t> </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C0C0"/>
                    </a:solidFill>
                  </a:tcPr>
                </a:tc>
                <a:tc>
                  <a:txBody>
                    <a:bodyPr/>
                    <a:lstStyle/>
                    <a:p>
                      <a:pPr algn="ctr" fontAlgn="ctr"/>
                      <a:r>
                        <a:rPr lang="en-US" sz="1100" b="0" i="0" u="none" strike="noStrike" dirty="0">
                          <a:solidFill>
                            <a:schemeClr val="tx1"/>
                          </a:solidFill>
                          <a:effectLst/>
                          <a:latin typeface="Calibri" panose="020F0502020204030204" pitchFamily="34" charset="0"/>
                        </a:rPr>
                        <a:t> </a:t>
                      </a:r>
                    </a:p>
                  </a:txBody>
                  <a:tcPr marL="0" marR="0" marT="0"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C0C0"/>
                    </a:solidFill>
                  </a:tcPr>
                </a:tc>
              </a:tr>
              <a:tr h="303208">
                <a:tc>
                  <a:txBody>
                    <a:bodyPr/>
                    <a:lstStyle/>
                    <a:p>
                      <a:pPr algn="l" fontAlgn="ctr"/>
                      <a:r>
                        <a:rPr lang="en-US" sz="1100" b="0" i="0" u="none" strike="noStrike" dirty="0">
                          <a:solidFill>
                            <a:schemeClr val="bg1"/>
                          </a:solidFill>
                          <a:effectLst/>
                          <a:latin typeface="Calibri" panose="020F0502020204030204" pitchFamily="34" charset="0"/>
                        </a:rPr>
                        <a:t>Does the investigational item or service fall within a Medicare benefit category?</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1"/>
                    </a:solidFill>
                  </a:tcPr>
                </a:tc>
                <a:tc>
                  <a:txBody>
                    <a:bodyPr/>
                    <a:lstStyle/>
                    <a:p>
                      <a:pPr algn="ctr" fontAlgn="ctr"/>
                      <a:r>
                        <a:rPr lang="en-US" sz="1100" b="0" i="0" u="none" strike="noStrike" dirty="0">
                          <a:solidFill>
                            <a:schemeClr val="bg1"/>
                          </a:solidFill>
                          <a:effectLst/>
                          <a:latin typeface="Calibri" panose="020F0502020204030204" pitchFamily="34" charset="0"/>
                        </a:rPr>
                        <a:t> </a:t>
                      </a:r>
                      <a:r>
                        <a:rPr lang="en-US" sz="1100" b="0" i="0" u="none" strike="noStrike" dirty="0" smtClean="0">
                          <a:solidFill>
                            <a:schemeClr val="bg1"/>
                          </a:solidFill>
                          <a:effectLst/>
                          <a:latin typeface="Calibri" panose="020F0502020204030204" pitchFamily="34" charset="0"/>
                        </a:rPr>
                        <a:t>X</a:t>
                      </a:r>
                      <a:endParaRPr lang="en-US" sz="1100" b="0" i="0" u="none" strike="noStrike" dirty="0">
                        <a:solidFill>
                          <a:schemeClr val="bg1"/>
                        </a:solidFill>
                        <a:effectLst/>
                        <a:latin typeface="Calibri" panose="020F050202020403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1"/>
                    </a:solidFill>
                  </a:tcPr>
                </a:tc>
                <a:tc>
                  <a:txBody>
                    <a:bodyPr/>
                    <a:lstStyle/>
                    <a:p>
                      <a:pPr algn="ctr" fontAlgn="ctr"/>
                      <a:r>
                        <a:rPr lang="en-US" sz="1100" b="0" i="0" u="none" strike="noStrike" dirty="0">
                          <a:solidFill>
                            <a:schemeClr val="bg1"/>
                          </a:solidFill>
                          <a:effectLst/>
                          <a:latin typeface="Calibri" panose="020F050202020403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1"/>
                    </a:solidFill>
                  </a:tcPr>
                </a:tc>
                <a:tc>
                  <a:txBody>
                    <a:bodyPr/>
                    <a:lstStyle/>
                    <a:p>
                      <a:pPr algn="l" fontAlgn="ctr"/>
                      <a:r>
                        <a:rPr lang="en-US" sz="1100" b="0" i="0" u="none" strike="noStrike" dirty="0">
                          <a:solidFill>
                            <a:schemeClr val="bg1"/>
                          </a:solidFill>
                          <a:effectLst/>
                          <a:latin typeface="Calibri" panose="020F0502020204030204" pitchFamily="34" charset="0"/>
                        </a:rPr>
                        <a:t>Drugs and Biologicals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1"/>
                    </a:solidFill>
                  </a:tcPr>
                </a:tc>
              </a:tr>
              <a:tr h="151603">
                <a:tc>
                  <a:txBody>
                    <a:bodyPr/>
                    <a:lstStyle/>
                    <a:p>
                      <a:pPr algn="l" fontAlgn="ctr"/>
                      <a:r>
                        <a:rPr lang="en-US" sz="1100" b="0" i="0" u="none" strike="noStrike" dirty="0">
                          <a:solidFill>
                            <a:schemeClr val="bg1"/>
                          </a:solidFill>
                          <a:effectLst/>
                          <a:latin typeface="Calibri" panose="020F0502020204030204" pitchFamily="34" charset="0"/>
                        </a:rPr>
                        <a:t> </a:t>
                      </a:r>
                    </a:p>
                  </a:txBody>
                  <a:tcPr marL="0" marR="0" marT="0"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C0C0"/>
                    </a:solidFill>
                  </a:tcPr>
                </a:tc>
                <a:tc>
                  <a:txBody>
                    <a:bodyPr/>
                    <a:lstStyle/>
                    <a:p>
                      <a:pPr algn="ctr" fontAlgn="ctr"/>
                      <a:r>
                        <a:rPr lang="en-US" sz="1100" b="0" i="0" u="none" strike="noStrike" dirty="0">
                          <a:solidFill>
                            <a:schemeClr val="bg1"/>
                          </a:solidFill>
                          <a:effectLst/>
                          <a:latin typeface="Calibri" panose="020F0502020204030204" pitchFamily="34" charset="0"/>
                        </a:rPr>
                        <a:t> </a:t>
                      </a:r>
                    </a:p>
                  </a:txBody>
                  <a:tcPr marL="0" marR="0" marT="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C0C0"/>
                    </a:solidFill>
                  </a:tcPr>
                </a:tc>
                <a:tc>
                  <a:txBody>
                    <a:bodyPr/>
                    <a:lstStyle/>
                    <a:p>
                      <a:pPr algn="ctr" fontAlgn="ctr"/>
                      <a:r>
                        <a:rPr lang="en-US" sz="1100" b="0" i="0" u="none" strike="noStrike" dirty="0">
                          <a:solidFill>
                            <a:schemeClr val="bg1"/>
                          </a:solidFill>
                          <a:effectLst/>
                          <a:latin typeface="Calibri" panose="020F0502020204030204" pitchFamily="34" charset="0"/>
                        </a:rPr>
                        <a:t> </a:t>
                      </a:r>
                    </a:p>
                  </a:txBody>
                  <a:tcPr marL="0" marR="0" marT="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C0C0"/>
                    </a:solidFill>
                  </a:tcPr>
                </a:tc>
                <a:tc>
                  <a:txBody>
                    <a:bodyPr/>
                    <a:lstStyle/>
                    <a:p>
                      <a:pPr algn="l" fontAlgn="ctr"/>
                      <a:r>
                        <a:rPr lang="en-US" sz="1100" b="0" i="0" u="none" strike="noStrike" dirty="0">
                          <a:solidFill>
                            <a:schemeClr val="bg1"/>
                          </a:solidFill>
                          <a:effectLst/>
                          <a:latin typeface="Calibri" panose="020F0502020204030204" pitchFamily="34" charset="0"/>
                        </a:rPr>
                        <a:t> </a:t>
                      </a:r>
                    </a:p>
                  </a:txBody>
                  <a:tcPr marL="0" marR="0" marT="0"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C0C0"/>
                    </a:solidFill>
                  </a:tcPr>
                </a:tc>
              </a:tr>
              <a:tr h="707483">
                <a:tc>
                  <a:txBody>
                    <a:bodyPr/>
                    <a:lstStyle/>
                    <a:p>
                      <a:pPr algn="l" fontAlgn="ctr"/>
                      <a:r>
                        <a:rPr lang="en-US" sz="1100" b="0" i="0" u="none" strike="noStrike" dirty="0">
                          <a:solidFill>
                            <a:schemeClr val="bg1"/>
                          </a:solidFill>
                          <a:effectLst/>
                          <a:latin typeface="Calibri" panose="020F0502020204030204" pitchFamily="34" charset="0"/>
                        </a:rPr>
                        <a:t>Is the trial designed with therapeutic intent?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1"/>
                    </a:solidFill>
                  </a:tcPr>
                </a:tc>
                <a:tc>
                  <a:txBody>
                    <a:bodyPr/>
                    <a:lstStyle/>
                    <a:p>
                      <a:pPr algn="ctr" fontAlgn="ctr"/>
                      <a:r>
                        <a:rPr lang="en-US" sz="1100" b="0" i="0" u="none" strike="noStrike" dirty="0">
                          <a:solidFill>
                            <a:schemeClr val="bg1"/>
                          </a:solidFill>
                          <a:effectLst/>
                          <a:latin typeface="Calibri" panose="020F0502020204030204" pitchFamily="34" charset="0"/>
                        </a:rPr>
                        <a:t> </a:t>
                      </a:r>
                      <a:r>
                        <a:rPr lang="en-US" sz="1100" b="0" i="0" u="none" strike="noStrike" dirty="0" smtClean="0">
                          <a:solidFill>
                            <a:schemeClr val="bg1"/>
                          </a:solidFill>
                          <a:effectLst/>
                          <a:latin typeface="Calibri" panose="020F0502020204030204" pitchFamily="34" charset="0"/>
                        </a:rPr>
                        <a:t>X</a:t>
                      </a:r>
                      <a:endParaRPr lang="en-US" sz="1100" b="0" i="0" u="none" strike="noStrike" dirty="0">
                        <a:solidFill>
                          <a:schemeClr val="bg1"/>
                        </a:solidFill>
                        <a:effectLst/>
                        <a:latin typeface="Calibri" panose="020F050202020403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1"/>
                    </a:solidFill>
                  </a:tcPr>
                </a:tc>
                <a:tc>
                  <a:txBody>
                    <a:bodyPr/>
                    <a:lstStyle/>
                    <a:p>
                      <a:pPr algn="ctr" fontAlgn="ctr"/>
                      <a:r>
                        <a:rPr lang="en-US" sz="1100" b="0" i="0" u="none" strike="noStrike" dirty="0">
                          <a:solidFill>
                            <a:schemeClr val="bg1"/>
                          </a:solidFill>
                          <a:effectLst/>
                          <a:latin typeface="Calibri" panose="020F050202020403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1"/>
                    </a:solidFill>
                  </a:tcPr>
                </a:tc>
                <a:tc>
                  <a:txBody>
                    <a:bodyPr/>
                    <a:lstStyle/>
                    <a:p>
                      <a:pPr algn="l" fontAlgn="ctr"/>
                      <a:r>
                        <a:rPr lang="en-US" sz="1100" b="0" i="0" u="none" strike="noStrike" dirty="0">
                          <a:solidFill>
                            <a:schemeClr val="bg1"/>
                          </a:solidFill>
                          <a:effectLst/>
                          <a:latin typeface="Calibri" panose="020F0502020204030204" pitchFamily="34" charset="0"/>
                        </a:rPr>
                        <a:t> </a:t>
                      </a:r>
                      <a:r>
                        <a:rPr lang="en-US" sz="1100" b="0" i="0" u="none" strike="noStrike" dirty="0" smtClean="0">
                          <a:solidFill>
                            <a:schemeClr val="bg1"/>
                          </a:solidFill>
                          <a:effectLst/>
                          <a:latin typeface="Calibri" panose="020F0502020204030204" pitchFamily="34" charset="0"/>
                        </a:rPr>
                        <a:t>This</a:t>
                      </a:r>
                      <a:r>
                        <a:rPr lang="en-US" sz="1100" b="0" i="0" u="none" strike="noStrike" baseline="0" dirty="0" smtClean="0">
                          <a:solidFill>
                            <a:schemeClr val="bg1"/>
                          </a:solidFill>
                          <a:effectLst/>
                          <a:latin typeface="Calibri" panose="020F0502020204030204" pitchFamily="34" charset="0"/>
                        </a:rPr>
                        <a:t> purpose of this study is to determine if the administration of MIRACLEDRUG-006 is effective in resolving subdural hematoma.</a:t>
                      </a:r>
                      <a:endParaRPr lang="en-US" sz="1100" b="0" i="0" u="none" strike="noStrike" dirty="0">
                        <a:solidFill>
                          <a:schemeClr val="bg1"/>
                        </a:solidFill>
                        <a:effectLst/>
                        <a:latin typeface="Calibri" panose="020F050202020403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1"/>
                    </a:solidFill>
                  </a:tcPr>
                </a:tc>
              </a:tr>
              <a:tr h="151603">
                <a:tc>
                  <a:txBody>
                    <a:bodyPr/>
                    <a:lstStyle/>
                    <a:p>
                      <a:pPr algn="l" fontAlgn="ctr"/>
                      <a:r>
                        <a:rPr lang="en-US" sz="1100" b="0" i="0" u="none" strike="noStrike" dirty="0">
                          <a:solidFill>
                            <a:schemeClr val="bg1"/>
                          </a:solidFill>
                          <a:effectLst/>
                          <a:latin typeface="Calibri" panose="020F0502020204030204" pitchFamily="34" charset="0"/>
                        </a:rPr>
                        <a:t> </a:t>
                      </a:r>
                    </a:p>
                  </a:txBody>
                  <a:tcPr marL="0" marR="0" marT="0"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C0C0"/>
                    </a:solidFill>
                  </a:tcPr>
                </a:tc>
                <a:tc>
                  <a:txBody>
                    <a:bodyPr/>
                    <a:lstStyle/>
                    <a:p>
                      <a:pPr algn="ctr" fontAlgn="ctr"/>
                      <a:r>
                        <a:rPr lang="en-US" sz="1100" b="0" i="0" u="none" strike="noStrike" dirty="0">
                          <a:solidFill>
                            <a:schemeClr val="bg1"/>
                          </a:solidFill>
                          <a:effectLst/>
                          <a:latin typeface="Calibri" panose="020F0502020204030204" pitchFamily="34" charset="0"/>
                        </a:rPr>
                        <a:t> </a:t>
                      </a:r>
                    </a:p>
                  </a:txBody>
                  <a:tcPr marL="0" marR="0" marT="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C0C0"/>
                    </a:solidFill>
                  </a:tcPr>
                </a:tc>
                <a:tc>
                  <a:txBody>
                    <a:bodyPr/>
                    <a:lstStyle/>
                    <a:p>
                      <a:pPr algn="ctr" fontAlgn="ctr"/>
                      <a:r>
                        <a:rPr lang="en-US" sz="1100" b="0" i="0" u="none" strike="noStrike" dirty="0">
                          <a:solidFill>
                            <a:schemeClr val="bg1"/>
                          </a:solidFill>
                          <a:effectLst/>
                          <a:latin typeface="Calibri" panose="020F0502020204030204" pitchFamily="34" charset="0"/>
                        </a:rPr>
                        <a:t> </a:t>
                      </a:r>
                    </a:p>
                  </a:txBody>
                  <a:tcPr marL="0" marR="0" marT="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C0C0"/>
                    </a:solidFill>
                  </a:tcPr>
                </a:tc>
                <a:tc>
                  <a:txBody>
                    <a:bodyPr/>
                    <a:lstStyle/>
                    <a:p>
                      <a:pPr algn="l" fontAlgn="ctr"/>
                      <a:r>
                        <a:rPr lang="en-US" sz="1100" b="0" i="0" u="none" strike="noStrike" dirty="0">
                          <a:solidFill>
                            <a:schemeClr val="bg1"/>
                          </a:solidFill>
                          <a:effectLst/>
                          <a:latin typeface="Calibri" panose="020F0502020204030204" pitchFamily="34" charset="0"/>
                        </a:rPr>
                        <a:t> </a:t>
                      </a:r>
                    </a:p>
                  </a:txBody>
                  <a:tcPr marL="0" marR="0" marT="0"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C0C0"/>
                    </a:solidFill>
                  </a:tcPr>
                </a:tc>
              </a:tr>
              <a:tr h="620852">
                <a:tc>
                  <a:txBody>
                    <a:bodyPr/>
                    <a:lstStyle/>
                    <a:p>
                      <a:pPr algn="l" fontAlgn="ctr"/>
                      <a:r>
                        <a:rPr lang="en-US" sz="1100" b="0" i="0" u="none" strike="noStrike" dirty="0">
                          <a:solidFill>
                            <a:schemeClr val="bg1"/>
                          </a:solidFill>
                          <a:effectLst/>
                          <a:latin typeface="Calibri" panose="020F0502020204030204" pitchFamily="34" charset="0"/>
                        </a:rPr>
                        <a:t>Does the clinical research trial enroll patients with diagnosed disease?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1"/>
                    </a:solidFill>
                  </a:tcPr>
                </a:tc>
                <a:tc>
                  <a:txBody>
                    <a:bodyPr/>
                    <a:lstStyle/>
                    <a:p>
                      <a:pPr algn="ctr" fontAlgn="ctr"/>
                      <a:r>
                        <a:rPr lang="en-US" sz="1100" b="0" i="0" u="none" strike="noStrike" dirty="0">
                          <a:solidFill>
                            <a:schemeClr val="bg1"/>
                          </a:solidFill>
                          <a:effectLst/>
                          <a:latin typeface="Calibri" panose="020F0502020204030204" pitchFamily="34" charset="0"/>
                        </a:rPr>
                        <a:t> </a:t>
                      </a:r>
                      <a:r>
                        <a:rPr lang="en-US" sz="1100" b="0" i="0" u="none" strike="noStrike" dirty="0" smtClean="0">
                          <a:solidFill>
                            <a:schemeClr val="bg1"/>
                          </a:solidFill>
                          <a:effectLst/>
                          <a:latin typeface="Calibri" panose="020F0502020204030204" pitchFamily="34" charset="0"/>
                        </a:rPr>
                        <a:t>X</a:t>
                      </a:r>
                      <a:endParaRPr lang="en-US" sz="1100" b="0" i="0" u="none" strike="noStrike" dirty="0">
                        <a:solidFill>
                          <a:schemeClr val="bg1"/>
                        </a:solidFill>
                        <a:effectLst/>
                        <a:latin typeface="Calibri" panose="020F050202020403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1"/>
                    </a:solidFill>
                  </a:tcPr>
                </a:tc>
                <a:tc>
                  <a:txBody>
                    <a:bodyPr/>
                    <a:lstStyle/>
                    <a:p>
                      <a:pPr algn="ctr" fontAlgn="ctr"/>
                      <a:r>
                        <a:rPr lang="en-US" sz="1100" b="0" i="0" u="none" strike="noStrike" dirty="0">
                          <a:solidFill>
                            <a:schemeClr val="bg1"/>
                          </a:solidFill>
                          <a:effectLst/>
                          <a:latin typeface="Calibri" panose="020F050202020403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1"/>
                    </a:solidFill>
                  </a:tcPr>
                </a:tc>
                <a:tc>
                  <a:txBody>
                    <a:bodyPr/>
                    <a:lstStyle/>
                    <a:p>
                      <a:pPr marL="0" marR="0" lvl="0" indent="0" algn="l" defTabSz="457200" rtl="0" eaLnBrk="1" fontAlgn="ctr" latinLnBrk="0" hangingPunct="1">
                        <a:lnSpc>
                          <a:spcPct val="100000"/>
                        </a:lnSpc>
                        <a:spcBef>
                          <a:spcPts val="0"/>
                        </a:spcBef>
                        <a:spcAft>
                          <a:spcPts val="0"/>
                        </a:spcAft>
                        <a:buClrTx/>
                        <a:buSzTx/>
                        <a:buFontTx/>
                        <a:buNone/>
                        <a:tabLst/>
                        <a:defRPr/>
                      </a:pPr>
                      <a:r>
                        <a:rPr lang="en-US" sz="1100" b="0" i="0" u="none" strike="noStrike" dirty="0">
                          <a:solidFill>
                            <a:schemeClr val="bg1"/>
                          </a:solidFill>
                          <a:effectLst/>
                          <a:latin typeface="Calibri" panose="020F0502020204030204" pitchFamily="34" charset="0"/>
                        </a:rPr>
                        <a:t> </a:t>
                      </a:r>
                      <a:r>
                        <a:rPr lang="en-US" sz="1100" b="0" i="0" u="none" strike="noStrike" dirty="0" smtClean="0">
                          <a:solidFill>
                            <a:schemeClr val="bg1"/>
                          </a:solidFill>
                          <a:effectLst/>
                          <a:latin typeface="Calibri" panose="020F0502020204030204" pitchFamily="34" charset="0"/>
                        </a:rPr>
                        <a:t>This</a:t>
                      </a:r>
                      <a:r>
                        <a:rPr lang="en-US" sz="1100" b="0" i="0" u="none" strike="noStrike" baseline="0" dirty="0" smtClean="0">
                          <a:solidFill>
                            <a:schemeClr val="bg1"/>
                          </a:solidFill>
                          <a:effectLst/>
                          <a:latin typeface="Calibri" panose="020F0502020204030204" pitchFamily="34" charset="0"/>
                        </a:rPr>
                        <a:t> study enrolls subjects diagnosed with acute subdural hematoma.</a:t>
                      </a:r>
                      <a:endParaRPr lang="en-US" sz="1100" b="0" i="0" u="none" strike="noStrike" dirty="0" smtClean="0">
                        <a:solidFill>
                          <a:schemeClr val="bg1"/>
                        </a:solidFill>
                        <a:effectLst/>
                        <a:latin typeface="Calibri" panose="020F0502020204030204" pitchFamily="34" charset="0"/>
                      </a:endParaRPr>
                    </a:p>
                    <a:p>
                      <a:pPr algn="l" fontAlgn="ctr"/>
                      <a:endParaRPr lang="en-US" sz="1100" b="0" i="0" u="none" strike="noStrike" dirty="0">
                        <a:solidFill>
                          <a:schemeClr val="bg1"/>
                        </a:solidFill>
                        <a:effectLst/>
                        <a:latin typeface="Calibri" panose="020F050202020403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1"/>
                    </a:solidFill>
                  </a:tcPr>
                </a:tc>
              </a:tr>
              <a:tr h="151603">
                <a:tc>
                  <a:txBody>
                    <a:bodyPr/>
                    <a:lstStyle/>
                    <a:p>
                      <a:pPr algn="l" fontAlgn="ctr"/>
                      <a:r>
                        <a:rPr lang="en-US" sz="1100" b="0" i="0" u="none" strike="noStrike" dirty="0">
                          <a:solidFill>
                            <a:schemeClr val="bg1"/>
                          </a:solidFill>
                          <a:effectLst/>
                          <a:latin typeface="Calibri" panose="020F0502020204030204" pitchFamily="34" charset="0"/>
                        </a:rPr>
                        <a:t> </a:t>
                      </a:r>
                    </a:p>
                  </a:txBody>
                  <a:tcPr marL="0" marR="0" marT="0"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C0C0"/>
                    </a:solidFill>
                  </a:tcPr>
                </a:tc>
                <a:tc>
                  <a:txBody>
                    <a:bodyPr/>
                    <a:lstStyle/>
                    <a:p>
                      <a:pPr algn="ctr" fontAlgn="ctr"/>
                      <a:r>
                        <a:rPr lang="en-US" sz="1100" b="0" i="0" u="none" strike="noStrike" dirty="0">
                          <a:solidFill>
                            <a:schemeClr val="bg1"/>
                          </a:solidFill>
                          <a:effectLst/>
                          <a:latin typeface="Calibri" panose="020F0502020204030204" pitchFamily="34" charset="0"/>
                        </a:rPr>
                        <a:t> </a:t>
                      </a:r>
                    </a:p>
                  </a:txBody>
                  <a:tcPr marL="0" marR="0" marT="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C0C0"/>
                    </a:solidFill>
                  </a:tcPr>
                </a:tc>
                <a:tc>
                  <a:txBody>
                    <a:bodyPr/>
                    <a:lstStyle/>
                    <a:p>
                      <a:pPr algn="ctr" fontAlgn="ctr"/>
                      <a:r>
                        <a:rPr lang="en-US" sz="1100" b="0" i="0" u="none" strike="noStrike" dirty="0">
                          <a:solidFill>
                            <a:schemeClr val="bg1"/>
                          </a:solidFill>
                          <a:effectLst/>
                          <a:latin typeface="Calibri" panose="020F0502020204030204" pitchFamily="34" charset="0"/>
                        </a:rPr>
                        <a:t> </a:t>
                      </a:r>
                    </a:p>
                  </a:txBody>
                  <a:tcPr marL="0" marR="0" marT="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C0C0"/>
                    </a:solidFill>
                  </a:tcPr>
                </a:tc>
                <a:tc>
                  <a:txBody>
                    <a:bodyPr/>
                    <a:lstStyle/>
                    <a:p>
                      <a:pPr algn="l" fontAlgn="ctr"/>
                      <a:r>
                        <a:rPr lang="en-US" sz="1100" b="0" i="0" u="none" strike="noStrike" dirty="0">
                          <a:solidFill>
                            <a:schemeClr val="bg1"/>
                          </a:solidFill>
                          <a:effectLst/>
                          <a:latin typeface="Calibri" panose="020F0502020204030204" pitchFamily="34" charset="0"/>
                        </a:rPr>
                        <a:t> </a:t>
                      </a:r>
                    </a:p>
                  </a:txBody>
                  <a:tcPr marL="0" marR="0" marT="0"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C0C0"/>
                    </a:solidFill>
                  </a:tcPr>
                </a:tc>
              </a:tr>
              <a:tr h="485611">
                <a:tc>
                  <a:txBody>
                    <a:bodyPr/>
                    <a:lstStyle/>
                    <a:p>
                      <a:pPr algn="l" fontAlgn="ctr"/>
                      <a:r>
                        <a:rPr lang="en-US" sz="1100" b="0" i="0" u="none" strike="noStrike" dirty="0">
                          <a:solidFill>
                            <a:schemeClr val="bg1"/>
                          </a:solidFill>
                          <a:effectLst/>
                          <a:latin typeface="Calibri" panose="020F0502020204030204" pitchFamily="34" charset="0"/>
                        </a:rPr>
                        <a:t>Is the study deemed to meet the 7 desirable characteristics?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1"/>
                    </a:solidFill>
                  </a:tcPr>
                </a:tc>
                <a:tc>
                  <a:txBody>
                    <a:bodyPr/>
                    <a:lstStyle/>
                    <a:p>
                      <a:pPr algn="ctr" fontAlgn="ctr"/>
                      <a:r>
                        <a:rPr lang="en-US" sz="1100" b="0" i="0" u="none" strike="noStrike" dirty="0" smtClean="0">
                          <a:solidFill>
                            <a:schemeClr val="bg1"/>
                          </a:solidFill>
                          <a:effectLst/>
                          <a:latin typeface="Calibri" panose="020F0502020204030204" pitchFamily="34" charset="0"/>
                        </a:rPr>
                        <a:t>X</a:t>
                      </a:r>
                      <a:r>
                        <a:rPr lang="en-US" sz="1100" b="0" i="0" u="none" strike="noStrike" dirty="0">
                          <a:solidFill>
                            <a:schemeClr val="bg1"/>
                          </a:solidFill>
                          <a:effectLst/>
                          <a:latin typeface="Calibri" panose="020F050202020403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1"/>
                    </a:solidFill>
                  </a:tcPr>
                </a:tc>
                <a:tc>
                  <a:txBody>
                    <a:bodyPr/>
                    <a:lstStyle/>
                    <a:p>
                      <a:pPr algn="ctr" fontAlgn="ctr"/>
                      <a:r>
                        <a:rPr lang="en-US" sz="1100" b="0" i="0" u="none" strike="noStrike" dirty="0">
                          <a:solidFill>
                            <a:schemeClr val="bg1"/>
                          </a:solidFill>
                          <a:effectLst/>
                          <a:latin typeface="Calibri" panose="020F050202020403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1"/>
                    </a:solidFill>
                  </a:tcPr>
                </a:tc>
                <a:tc>
                  <a:txBody>
                    <a:bodyPr/>
                    <a:lstStyle/>
                    <a:p>
                      <a:pPr algn="l" fontAlgn="ctr"/>
                      <a:r>
                        <a:rPr lang="en-US" sz="1100" b="0" i="0" u="none" strike="noStrike" dirty="0" smtClean="0">
                          <a:solidFill>
                            <a:schemeClr val="bg1"/>
                          </a:solidFill>
                          <a:effectLst/>
                          <a:latin typeface="Calibri" panose="020F0502020204030204" pitchFamily="34" charset="0"/>
                        </a:rPr>
                        <a:t>IND=123456</a:t>
                      </a:r>
                      <a:endParaRPr lang="en-US" sz="1100" b="0" i="0" u="none" strike="noStrike" dirty="0">
                        <a:solidFill>
                          <a:schemeClr val="bg1"/>
                        </a:solidFill>
                        <a:effectLst/>
                        <a:latin typeface="Calibri" panose="020F050202020403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1"/>
                    </a:solidFill>
                  </a:tcPr>
                </a:tc>
              </a:tr>
              <a:tr h="151603">
                <a:tc>
                  <a:txBody>
                    <a:bodyPr/>
                    <a:lstStyle/>
                    <a:p>
                      <a:pPr algn="l" fontAlgn="ctr"/>
                      <a:r>
                        <a:rPr lang="en-US" sz="1100" b="0" i="0" u="none" strike="noStrike" dirty="0">
                          <a:solidFill>
                            <a:schemeClr val="bg1"/>
                          </a:solidFill>
                          <a:effectLst/>
                          <a:latin typeface="Calibri" panose="020F0502020204030204" pitchFamily="34" charset="0"/>
                        </a:rPr>
                        <a:t> </a:t>
                      </a:r>
                    </a:p>
                  </a:txBody>
                  <a:tcPr marL="0" marR="0" marT="0"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C0C0"/>
                    </a:solidFill>
                  </a:tcPr>
                </a:tc>
                <a:tc>
                  <a:txBody>
                    <a:bodyPr/>
                    <a:lstStyle/>
                    <a:p>
                      <a:pPr algn="ctr" fontAlgn="ctr"/>
                      <a:r>
                        <a:rPr lang="en-US" sz="1100" b="0" i="0" u="none" strike="noStrike" dirty="0">
                          <a:solidFill>
                            <a:schemeClr val="bg1"/>
                          </a:solidFill>
                          <a:effectLst/>
                          <a:latin typeface="Calibri" panose="020F0502020204030204" pitchFamily="34" charset="0"/>
                        </a:rPr>
                        <a:t> </a:t>
                      </a:r>
                    </a:p>
                  </a:txBody>
                  <a:tcPr marL="0" marR="0" marT="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C0C0"/>
                    </a:solidFill>
                  </a:tcPr>
                </a:tc>
                <a:tc>
                  <a:txBody>
                    <a:bodyPr/>
                    <a:lstStyle/>
                    <a:p>
                      <a:pPr algn="ctr" fontAlgn="ctr"/>
                      <a:r>
                        <a:rPr lang="en-US" sz="1100" b="0" i="0" u="none" strike="noStrike" dirty="0">
                          <a:solidFill>
                            <a:schemeClr val="bg1"/>
                          </a:solidFill>
                          <a:effectLst/>
                          <a:latin typeface="Calibri" panose="020F0502020204030204" pitchFamily="34" charset="0"/>
                        </a:rPr>
                        <a:t> </a:t>
                      </a:r>
                    </a:p>
                  </a:txBody>
                  <a:tcPr marL="0" marR="0" marT="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C0C0"/>
                    </a:solidFill>
                  </a:tcPr>
                </a:tc>
                <a:tc>
                  <a:txBody>
                    <a:bodyPr/>
                    <a:lstStyle/>
                    <a:p>
                      <a:pPr algn="l" fontAlgn="ctr"/>
                      <a:r>
                        <a:rPr lang="en-US" sz="1100" b="0" i="0" u="none" strike="noStrike" dirty="0">
                          <a:solidFill>
                            <a:schemeClr val="bg1"/>
                          </a:solidFill>
                          <a:effectLst/>
                          <a:latin typeface="Calibri" panose="020F0502020204030204" pitchFamily="34" charset="0"/>
                        </a:rPr>
                        <a:t> </a:t>
                      </a:r>
                    </a:p>
                  </a:txBody>
                  <a:tcPr marL="0" marR="0" marT="0"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C0C0"/>
                    </a:solidFill>
                  </a:tcPr>
                </a:tc>
              </a:tr>
              <a:tr h="389838">
                <a:tc>
                  <a:txBody>
                    <a:bodyPr/>
                    <a:lstStyle/>
                    <a:p>
                      <a:pPr algn="l" fontAlgn="ctr"/>
                      <a:r>
                        <a:rPr lang="en-US" sz="1100" b="1" i="0" u="sng" strike="noStrike" dirty="0">
                          <a:solidFill>
                            <a:schemeClr val="bg1"/>
                          </a:solidFill>
                          <a:effectLst/>
                          <a:latin typeface="Calibri" panose="020F0502020204030204" pitchFamily="34" charset="0"/>
                        </a:rPr>
                        <a:t>Is the study a Qualifying Clinical Trial</a:t>
                      </a:r>
                      <a:r>
                        <a:rPr lang="en-US" sz="1100" b="1" i="0" u="none" strike="noStrike" dirty="0">
                          <a:solidFill>
                            <a:schemeClr val="bg1"/>
                          </a:solidFill>
                          <a:effectLst/>
                          <a:latin typeface="Calibri" panose="020F0502020204030204" pitchFamily="34" charset="0"/>
                        </a:rPr>
                        <a:t>?</a:t>
                      </a:r>
                      <a:endParaRPr lang="en-US" sz="1100" b="1" i="0" u="sng" strike="noStrike" dirty="0">
                        <a:solidFill>
                          <a:schemeClr val="bg1"/>
                        </a:solidFill>
                        <a:effectLst/>
                        <a:latin typeface="Calibri" panose="020F050202020403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1"/>
                    </a:solidFill>
                  </a:tcPr>
                </a:tc>
                <a:tc>
                  <a:txBody>
                    <a:bodyPr/>
                    <a:lstStyle/>
                    <a:p>
                      <a:pPr algn="ctr" fontAlgn="ctr"/>
                      <a:r>
                        <a:rPr lang="en-US" sz="1100" b="0" i="0" u="none" strike="noStrike" dirty="0">
                          <a:solidFill>
                            <a:schemeClr val="bg1"/>
                          </a:solidFill>
                          <a:effectLst/>
                          <a:latin typeface="Calibri" panose="020F0502020204030204" pitchFamily="34" charset="0"/>
                        </a:rPr>
                        <a:t> </a:t>
                      </a:r>
                      <a:r>
                        <a:rPr lang="en-US" sz="1100" b="0" i="0" u="none" strike="noStrike" dirty="0" smtClean="0">
                          <a:solidFill>
                            <a:schemeClr val="bg1"/>
                          </a:solidFill>
                          <a:effectLst/>
                          <a:latin typeface="Calibri" panose="020F0502020204030204" pitchFamily="34" charset="0"/>
                        </a:rPr>
                        <a:t>X</a:t>
                      </a:r>
                      <a:endParaRPr lang="en-US" sz="1100" b="0" i="0" u="none" strike="noStrike" dirty="0">
                        <a:solidFill>
                          <a:schemeClr val="bg1"/>
                        </a:solidFill>
                        <a:effectLst/>
                        <a:latin typeface="Calibri" panose="020F050202020403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1"/>
                    </a:solidFill>
                  </a:tcPr>
                </a:tc>
                <a:tc>
                  <a:txBody>
                    <a:bodyPr/>
                    <a:lstStyle/>
                    <a:p>
                      <a:pPr algn="ctr" fontAlgn="ctr"/>
                      <a:r>
                        <a:rPr lang="en-US" sz="1100" b="0" i="0" u="none" strike="noStrike" dirty="0">
                          <a:solidFill>
                            <a:schemeClr val="bg1"/>
                          </a:solidFill>
                          <a:effectLst/>
                          <a:latin typeface="Calibri" panose="020F050202020403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1"/>
                    </a:solidFill>
                  </a:tcPr>
                </a:tc>
                <a:tc>
                  <a:txBody>
                    <a:bodyPr/>
                    <a:lstStyle/>
                    <a:p>
                      <a:pPr algn="l" fontAlgn="ctr"/>
                      <a:r>
                        <a:rPr lang="en-US" sz="1100" b="0" i="0" u="none" strike="noStrike" dirty="0">
                          <a:solidFill>
                            <a:schemeClr val="bg1"/>
                          </a:solidFill>
                          <a:effectLst/>
                          <a:latin typeface="Calibri" panose="020F0502020204030204" pitchFamily="34" charset="0"/>
                        </a:rPr>
                        <a:t>The study meets the qualifying clinical trial criteria per NCD 310.1.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1"/>
                    </a:solidFill>
                  </a:tcPr>
                </a:tc>
              </a:tr>
              <a:tr h="291399">
                <a:tc>
                  <a:txBody>
                    <a:bodyPr/>
                    <a:lstStyle/>
                    <a:p>
                      <a:pPr algn="l" fontAlgn="b"/>
                      <a:r>
                        <a:rPr lang="en-US" sz="1100" b="1" i="0" u="sng" strike="noStrike" dirty="0" smtClean="0">
                          <a:solidFill>
                            <a:schemeClr val="bg1"/>
                          </a:solidFill>
                          <a:effectLst/>
                          <a:latin typeface="Calibri" panose="020F0502020204030204" pitchFamily="34" charset="0"/>
                        </a:rPr>
                        <a:t>Documents used to complete PRA:</a:t>
                      </a:r>
                      <a:endParaRPr lang="en-US" sz="1100" b="1" i="0" u="sng" strike="noStrike" dirty="0">
                        <a:solidFill>
                          <a:schemeClr val="bg1"/>
                        </a:solidFill>
                        <a:effectLst/>
                        <a:latin typeface="Calibri" panose="020F0502020204030204" pitchFamily="34" charset="0"/>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solidFill>
                      <a:schemeClr val="tx1"/>
                    </a:solidFill>
                  </a:tcPr>
                </a:tc>
                <a:tc>
                  <a:txBody>
                    <a:bodyPr/>
                    <a:lstStyle/>
                    <a:p>
                      <a:pPr algn="ctr" fontAlgn="ctr"/>
                      <a:endParaRPr lang="en-US" sz="1100" b="0" i="0" u="none" strike="noStrike" dirty="0">
                        <a:solidFill>
                          <a:schemeClr val="bg1"/>
                        </a:solidFill>
                        <a:effectLst/>
                        <a:latin typeface="Calibri" panose="020F0502020204030204" pitchFamily="34" charset="0"/>
                      </a:endParaRPr>
                    </a:p>
                  </a:txBody>
                  <a:tcPr marL="0" marR="0" marT="0" marB="0" anchor="ctr">
                    <a:lnL>
                      <a:noFill/>
                    </a:lnL>
                    <a:lnR>
                      <a:noFill/>
                    </a:lnR>
                    <a:lnT w="6350" cap="flat" cmpd="sng" algn="ctr">
                      <a:solidFill>
                        <a:srgbClr val="000000"/>
                      </a:solidFill>
                      <a:prstDash val="solid"/>
                      <a:round/>
                      <a:headEnd type="none" w="med" len="med"/>
                      <a:tailEnd type="none" w="med" len="med"/>
                    </a:lnT>
                    <a:lnB>
                      <a:noFill/>
                    </a:lnB>
                    <a:solidFill>
                      <a:schemeClr val="tx1"/>
                    </a:solidFill>
                  </a:tcPr>
                </a:tc>
                <a:tc>
                  <a:txBody>
                    <a:bodyPr/>
                    <a:lstStyle/>
                    <a:p>
                      <a:pPr algn="l" fontAlgn="b"/>
                      <a:endParaRPr lang="en-US" sz="1100" b="0" i="0" u="none" strike="noStrike" dirty="0">
                        <a:solidFill>
                          <a:schemeClr val="bg1"/>
                        </a:solidFill>
                        <a:effectLst/>
                        <a:latin typeface="Calibri" panose="020F0502020204030204" pitchFamily="34" charset="0"/>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solidFill>
                      <a:schemeClr val="tx1"/>
                    </a:solidFill>
                  </a:tcPr>
                </a:tc>
                <a:tc>
                  <a:txBody>
                    <a:bodyPr/>
                    <a:lstStyle/>
                    <a:p>
                      <a:pPr algn="ctr" fontAlgn="ctr"/>
                      <a:endParaRPr lang="en-US" sz="1100" b="0" i="0" u="none" strike="noStrike" dirty="0">
                        <a:solidFill>
                          <a:schemeClr val="bg1"/>
                        </a:solidFill>
                        <a:effectLst/>
                        <a:latin typeface="Calibri" panose="020F0502020204030204" pitchFamily="34" charset="0"/>
                      </a:endParaRPr>
                    </a:p>
                  </a:txBody>
                  <a:tcPr marL="0" marR="0" marT="0" marB="0" anchor="ctr">
                    <a:lnL>
                      <a:noFill/>
                    </a:lnL>
                    <a:lnR>
                      <a:noFill/>
                    </a:lnR>
                    <a:lnT w="6350" cap="flat" cmpd="sng" algn="ctr">
                      <a:solidFill>
                        <a:srgbClr val="000000"/>
                      </a:solidFill>
                      <a:prstDash val="solid"/>
                      <a:round/>
                      <a:headEnd type="none" w="med" len="med"/>
                      <a:tailEnd type="none" w="med" len="med"/>
                    </a:lnT>
                    <a:lnB>
                      <a:noFill/>
                    </a:lnB>
                    <a:solidFill>
                      <a:schemeClr val="tx1"/>
                    </a:solidFill>
                  </a:tcPr>
                </a:tc>
              </a:tr>
              <a:tr h="202276">
                <a:tc gridSpan="4">
                  <a:txBody>
                    <a:bodyPr/>
                    <a:lstStyle/>
                    <a:p>
                      <a:pPr algn="l" fontAlgn="b"/>
                      <a:r>
                        <a:rPr lang="en-US" sz="1100" b="1" i="0" u="none" strike="noStrike" dirty="0">
                          <a:solidFill>
                            <a:schemeClr val="bg1"/>
                          </a:solidFill>
                          <a:effectLst/>
                          <a:latin typeface="Calibri" panose="020F0502020204030204" pitchFamily="34" charset="0"/>
                        </a:rPr>
                        <a:t>Protocol</a:t>
                      </a:r>
                      <a:r>
                        <a:rPr lang="en-US" sz="1100" b="1" i="0" u="none" strike="noStrike" dirty="0" smtClean="0">
                          <a:solidFill>
                            <a:schemeClr val="bg1"/>
                          </a:solidFill>
                          <a:effectLst/>
                          <a:latin typeface="Calibri" panose="020F0502020204030204" pitchFamily="34" charset="0"/>
                        </a:rPr>
                        <a:t>:  </a:t>
                      </a:r>
                      <a:r>
                        <a:rPr lang="da-DK" sz="1100" b="1" i="0" u="none" strike="noStrike" dirty="0" smtClean="0">
                          <a:solidFill>
                            <a:schemeClr val="bg1"/>
                          </a:solidFill>
                          <a:effectLst/>
                          <a:latin typeface="Calibri" panose="020F0502020204030204" pitchFamily="34" charset="0"/>
                        </a:rPr>
                        <a:t>MIRACLEDRUG-006-19; Ver 04; MAY 2019</a:t>
                      </a:r>
                      <a:endParaRPr lang="en-US" sz="1100" b="1" i="0" u="none" strike="noStrike" dirty="0">
                        <a:solidFill>
                          <a:schemeClr val="bg1"/>
                        </a:solidFill>
                        <a:effectLst/>
                        <a:latin typeface="Calibri" panose="020F0502020204030204" pitchFamily="34" charset="0"/>
                      </a:endParaRPr>
                    </a:p>
                  </a:txBody>
                  <a:tcPr marL="0" marR="0" marT="0" marB="0" anchor="b">
                    <a:lnL>
                      <a:noFill/>
                    </a:lnL>
                    <a:lnR>
                      <a:noFill/>
                    </a:lnR>
                    <a:lnT>
                      <a:noFill/>
                    </a:lnT>
                    <a:lnB>
                      <a:noFill/>
                    </a:lnB>
                    <a:solidFill>
                      <a:schemeClr val="tx1"/>
                    </a:solidFill>
                  </a:tcPr>
                </a:tc>
                <a:tc hMerge="1">
                  <a:txBody>
                    <a:bodyPr/>
                    <a:lstStyle/>
                    <a:p>
                      <a:endParaRPr lang="en-US"/>
                    </a:p>
                  </a:txBody>
                  <a:tcPr/>
                </a:tc>
                <a:tc hMerge="1">
                  <a:txBody>
                    <a:bodyPr/>
                    <a:lstStyle/>
                    <a:p>
                      <a:endParaRPr lang="en-US"/>
                    </a:p>
                  </a:txBody>
                  <a:tcPr/>
                </a:tc>
                <a:tc hMerge="1">
                  <a:txBody>
                    <a:bodyPr/>
                    <a:lstStyle/>
                    <a:p>
                      <a:endParaRPr lang="en-US"/>
                    </a:p>
                  </a:txBody>
                  <a:tcPr/>
                </a:tc>
              </a:tr>
              <a:tr h="151603">
                <a:tc gridSpan="4">
                  <a:txBody>
                    <a:bodyPr/>
                    <a:lstStyle/>
                    <a:p>
                      <a:pPr algn="l" fontAlgn="b"/>
                      <a:r>
                        <a:rPr lang="en-US" sz="1100" b="1" i="0" u="none" strike="noStrike" dirty="0">
                          <a:solidFill>
                            <a:schemeClr val="bg1"/>
                          </a:solidFill>
                          <a:effectLst/>
                          <a:latin typeface="Calibri" panose="020F0502020204030204" pitchFamily="34" charset="0"/>
                        </a:rPr>
                        <a:t>ICF</a:t>
                      </a:r>
                      <a:r>
                        <a:rPr lang="en-US" sz="1100" b="1" i="0" u="none" strike="noStrike" dirty="0" smtClean="0">
                          <a:solidFill>
                            <a:schemeClr val="bg1"/>
                          </a:solidFill>
                          <a:effectLst/>
                          <a:latin typeface="Calibri" panose="020F0502020204030204" pitchFamily="34" charset="0"/>
                        </a:rPr>
                        <a:t>:  Emory</a:t>
                      </a:r>
                      <a:r>
                        <a:rPr lang="en-US" sz="1100" b="1" i="0" u="none" strike="noStrike" baseline="0" dirty="0" smtClean="0">
                          <a:solidFill>
                            <a:schemeClr val="bg1"/>
                          </a:solidFill>
                          <a:effectLst/>
                          <a:latin typeface="Calibri" panose="020F0502020204030204" pitchFamily="34" charset="0"/>
                        </a:rPr>
                        <a:t> Draft Consent dated 26MAY2019</a:t>
                      </a:r>
                    </a:p>
                    <a:p>
                      <a:pPr algn="l" fontAlgn="b"/>
                      <a:r>
                        <a:rPr lang="en-US" sz="1100" b="1" i="0" u="none" strike="noStrike" baseline="0" dirty="0" smtClean="0">
                          <a:solidFill>
                            <a:schemeClr val="bg1"/>
                          </a:solidFill>
                          <a:effectLst/>
                          <a:latin typeface="Calibri" panose="020F0502020204030204" pitchFamily="34" charset="0"/>
                        </a:rPr>
                        <a:t>FDA IND Letter, dated 01APR2019 </a:t>
                      </a:r>
                      <a:r>
                        <a:rPr lang="en-US" sz="1100" b="1" i="1" u="none" strike="noStrike" baseline="0" dirty="0" smtClean="0">
                          <a:solidFill>
                            <a:srgbClr val="0000FF"/>
                          </a:solidFill>
                          <a:effectLst/>
                          <a:latin typeface="Calibri" panose="020F0502020204030204" pitchFamily="34" charset="0"/>
                        </a:rPr>
                        <a:t>(April Fools)</a:t>
                      </a:r>
                      <a:endParaRPr lang="en-US" sz="1100" b="1" i="1" u="none" strike="noStrike" dirty="0">
                        <a:solidFill>
                          <a:srgbClr val="0000FF"/>
                        </a:solidFill>
                        <a:effectLst/>
                        <a:latin typeface="Calibri" panose="020F0502020204030204" pitchFamily="34" charset="0"/>
                      </a:endParaRPr>
                    </a:p>
                  </a:txBody>
                  <a:tcPr marL="0" marR="0" marT="0" marB="0" anchor="b">
                    <a:lnL>
                      <a:noFill/>
                    </a:lnL>
                    <a:lnR>
                      <a:noFill/>
                    </a:lnR>
                    <a:lnT>
                      <a:noFill/>
                    </a:lnT>
                    <a:lnB>
                      <a:noFill/>
                    </a:lnB>
                    <a:solidFill>
                      <a:schemeClr val="tx1"/>
                    </a:solidFill>
                  </a:tcPr>
                </a:tc>
                <a:tc hMerge="1">
                  <a:txBody>
                    <a:bodyPr/>
                    <a:lstStyle/>
                    <a:p>
                      <a:endParaRPr lang="en-US"/>
                    </a:p>
                  </a:txBody>
                  <a:tcPr/>
                </a:tc>
                <a:tc hMerge="1">
                  <a:txBody>
                    <a:bodyPr/>
                    <a:lstStyle/>
                    <a:p>
                      <a:endParaRPr lang="en-US"/>
                    </a:p>
                  </a:txBody>
                  <a:tcPr/>
                </a:tc>
                <a:tc hMerge="1">
                  <a:txBody>
                    <a:bodyPr/>
                    <a:lstStyle/>
                    <a:p>
                      <a:endParaRPr lang="en-US"/>
                    </a:p>
                  </a:txBody>
                  <a:tcPr/>
                </a:tc>
              </a:tr>
              <a:tr h="156866">
                <a:tc gridSpan="4">
                  <a:txBody>
                    <a:bodyPr/>
                    <a:lstStyle/>
                    <a:p>
                      <a:pPr algn="l" fontAlgn="b"/>
                      <a:r>
                        <a:rPr lang="en-US" sz="1100" b="1" i="0" u="none" strike="noStrike" dirty="0" smtClean="0">
                          <a:solidFill>
                            <a:schemeClr val="bg1"/>
                          </a:solidFill>
                          <a:effectLst/>
                          <a:latin typeface="Calibri" panose="020F0502020204030204" pitchFamily="34" charset="0"/>
                        </a:rPr>
                        <a:t>CTA/Budget:  VI</a:t>
                      </a:r>
                      <a:r>
                        <a:rPr lang="en-US" sz="1100" b="1" i="0" u="none" strike="noStrike" baseline="0" dirty="0" smtClean="0">
                          <a:solidFill>
                            <a:schemeClr val="bg1"/>
                          </a:solidFill>
                          <a:effectLst/>
                          <a:latin typeface="Calibri" panose="020F0502020204030204" pitchFamily="34" charset="0"/>
                        </a:rPr>
                        <a:t> Drug Co.</a:t>
                      </a:r>
                      <a:r>
                        <a:rPr lang="en-US" sz="1100" b="1" i="0" u="none" strike="noStrike" dirty="0" smtClean="0">
                          <a:solidFill>
                            <a:schemeClr val="bg1"/>
                          </a:solidFill>
                          <a:effectLst/>
                          <a:latin typeface="Calibri" panose="020F0502020204030204" pitchFamily="34" charset="0"/>
                        </a:rPr>
                        <a:t> Clinical Trial Agreement; not dated/Sponsor,</a:t>
                      </a:r>
                      <a:r>
                        <a:rPr lang="en-US" sz="1100" b="1" i="0" u="none" strike="noStrike" baseline="0" dirty="0" smtClean="0">
                          <a:solidFill>
                            <a:schemeClr val="bg1"/>
                          </a:solidFill>
                          <a:effectLst/>
                          <a:latin typeface="Calibri" panose="020F0502020204030204" pitchFamily="34" charset="0"/>
                        </a:rPr>
                        <a:t> budget not dated</a:t>
                      </a:r>
                      <a:endParaRPr lang="en-US" sz="1100" b="1" i="0" u="none" strike="noStrike" dirty="0">
                        <a:solidFill>
                          <a:schemeClr val="bg1"/>
                        </a:solidFill>
                        <a:effectLst/>
                        <a:latin typeface="Calibri" panose="020F0502020204030204" pitchFamily="34" charset="0"/>
                      </a:endParaRPr>
                    </a:p>
                  </a:txBody>
                  <a:tcPr marL="0" marR="0" marT="0" marB="0" anchor="b">
                    <a:lnL>
                      <a:noFill/>
                    </a:lnL>
                    <a:lnR>
                      <a:noFill/>
                    </a:lnR>
                    <a:lnT>
                      <a:noFill/>
                    </a:lnT>
                    <a:lnB>
                      <a:noFill/>
                    </a:lnB>
                    <a:solidFill>
                      <a:schemeClr val="tx1"/>
                    </a:solidFill>
                  </a:tcPr>
                </a:tc>
                <a:tc hMerge="1">
                  <a:txBody>
                    <a:bodyPr/>
                    <a:lstStyle/>
                    <a:p>
                      <a:endParaRPr lang="en-US"/>
                    </a:p>
                  </a:txBody>
                  <a:tcPr/>
                </a:tc>
                <a:tc hMerge="1">
                  <a:txBody>
                    <a:bodyPr/>
                    <a:lstStyle/>
                    <a:p>
                      <a:endParaRPr lang="en-US"/>
                    </a:p>
                  </a:txBody>
                  <a:tcPr/>
                </a:tc>
                <a:tc hMerge="1">
                  <a:txBody>
                    <a:bodyPr/>
                    <a:lstStyle/>
                    <a:p>
                      <a:endParaRPr lang="en-US"/>
                    </a:p>
                  </a:txBody>
                  <a:tcPr/>
                </a:tc>
              </a:tr>
              <a:tr h="153983">
                <a:tc gridSpan="4">
                  <a:txBody>
                    <a:bodyPr/>
                    <a:lstStyle/>
                    <a:p>
                      <a:pPr algn="l" fontAlgn="b"/>
                      <a:r>
                        <a:rPr lang="en-US" sz="1100" b="1" i="0" u="none" strike="noStrike" dirty="0">
                          <a:solidFill>
                            <a:schemeClr val="bg1"/>
                          </a:solidFill>
                          <a:effectLst/>
                          <a:latin typeface="Calibri" panose="020F0502020204030204" pitchFamily="34" charset="0"/>
                        </a:rPr>
                        <a:t>Personal Communication with Study Team</a:t>
                      </a:r>
                    </a:p>
                  </a:txBody>
                  <a:tcPr marL="0" marR="0" marT="0" marB="0" anchor="b">
                    <a:lnL>
                      <a:noFill/>
                    </a:lnL>
                    <a:lnR>
                      <a:noFill/>
                    </a:lnR>
                    <a:lnT>
                      <a:noFill/>
                    </a:lnT>
                    <a:lnB>
                      <a:noFill/>
                    </a:lnB>
                    <a:solidFill>
                      <a:schemeClr val="tx1"/>
                    </a:solidFill>
                  </a:tcPr>
                </a:tc>
                <a:tc hMerge="1">
                  <a:txBody>
                    <a:bodyPr/>
                    <a:lstStyle/>
                    <a:p>
                      <a:endParaRPr lang="en-US"/>
                    </a:p>
                  </a:txBody>
                  <a:tcPr/>
                </a:tc>
                <a:tc hMerge="1">
                  <a:txBody>
                    <a:bodyPr/>
                    <a:lstStyle/>
                    <a:p>
                      <a:endParaRPr lang="en-US"/>
                    </a:p>
                  </a:txBody>
                  <a:tcPr/>
                </a:tc>
                <a:tc hMerge="1">
                  <a:txBody>
                    <a:bodyPr/>
                    <a:lstStyle/>
                    <a:p>
                      <a:endParaRPr lang="en-US"/>
                    </a:p>
                  </a:txBody>
                  <a:tcPr/>
                </a:tc>
              </a:tr>
            </a:tbl>
          </a:graphicData>
        </a:graphic>
      </p:graphicFrame>
      <p:sp>
        <p:nvSpPr>
          <p:cNvPr id="4" name="Rectangle 3"/>
          <p:cNvSpPr/>
          <p:nvPr/>
        </p:nvSpPr>
        <p:spPr>
          <a:xfrm>
            <a:off x="528034" y="6338517"/>
            <a:ext cx="1330411" cy="338554"/>
          </a:xfrm>
          <a:prstGeom prst="rect">
            <a:avLst/>
          </a:prstGeom>
        </p:spPr>
        <p:txBody>
          <a:bodyPr wrap="square">
            <a:spAutoFit/>
          </a:bodyPr>
          <a:lstStyle/>
          <a:p>
            <a:r>
              <a:rPr lang="en-US" sz="800" dirty="0">
                <a:solidFill>
                  <a:schemeClr val="bg1"/>
                </a:solidFill>
              </a:rPr>
              <a:t>PI</a:t>
            </a:r>
            <a:r>
              <a:rPr lang="en-US" sz="800" dirty="0" smtClean="0">
                <a:solidFill>
                  <a:schemeClr val="bg1"/>
                </a:solidFill>
              </a:rPr>
              <a:t>:  H Pierce, MD</a:t>
            </a:r>
            <a:endParaRPr lang="en-US" sz="800" dirty="0">
              <a:solidFill>
                <a:schemeClr val="bg1"/>
              </a:solidFill>
            </a:endParaRPr>
          </a:p>
          <a:p>
            <a:r>
              <a:rPr lang="en-US" sz="800" dirty="0">
                <a:solidFill>
                  <a:schemeClr val="bg1"/>
                </a:solidFill>
              </a:rPr>
              <a:t>Prepared by</a:t>
            </a:r>
            <a:r>
              <a:rPr lang="en-US" sz="800" dirty="0" smtClean="0">
                <a:solidFill>
                  <a:schemeClr val="bg1"/>
                </a:solidFill>
              </a:rPr>
              <a:t>: dcs</a:t>
            </a:r>
            <a:endParaRPr lang="en-US" sz="800" dirty="0">
              <a:solidFill>
                <a:schemeClr val="bg1"/>
              </a:solidFill>
            </a:endParaRPr>
          </a:p>
        </p:txBody>
      </p:sp>
      <p:sp>
        <p:nvSpPr>
          <p:cNvPr id="5" name="Rectangle 4"/>
          <p:cNvSpPr/>
          <p:nvPr/>
        </p:nvSpPr>
        <p:spPr>
          <a:xfrm>
            <a:off x="2810119" y="6394845"/>
            <a:ext cx="2912076" cy="215444"/>
          </a:xfrm>
          <a:prstGeom prst="rect">
            <a:avLst/>
          </a:prstGeom>
        </p:spPr>
        <p:txBody>
          <a:bodyPr wrap="square">
            <a:spAutoFit/>
          </a:bodyPr>
          <a:lstStyle/>
          <a:p>
            <a:pPr algn="ctr"/>
            <a:r>
              <a:rPr lang="en-US" sz="800" b="1" dirty="0" smtClean="0">
                <a:solidFill>
                  <a:schemeClr val="bg1"/>
                </a:solidFill>
                <a:latin typeface="Calibri" panose="020F0502020204030204" pitchFamily="34" charset="0"/>
                <a:cs typeface="Calibri" panose="020F0502020204030204" pitchFamily="34" charset="0"/>
              </a:rPr>
              <a:t>IRB00123456-19-TEST_DRAFT_PRA_10.21.19</a:t>
            </a:r>
            <a:endParaRPr lang="en-US" sz="800" b="1" dirty="0">
              <a:solidFill>
                <a:schemeClr val="bg1"/>
              </a:solidFill>
              <a:latin typeface="Calibri" panose="020F0502020204030204" pitchFamily="34" charset="0"/>
              <a:cs typeface="Calibri" panose="020F0502020204030204" pitchFamily="34" charset="0"/>
            </a:endParaRPr>
          </a:p>
        </p:txBody>
      </p:sp>
      <p:sp>
        <p:nvSpPr>
          <p:cNvPr id="7" name="Rectangle 6"/>
          <p:cNvSpPr/>
          <p:nvPr/>
        </p:nvSpPr>
        <p:spPr>
          <a:xfrm>
            <a:off x="6140913" y="6371372"/>
            <a:ext cx="949299" cy="215444"/>
          </a:xfrm>
          <a:prstGeom prst="rect">
            <a:avLst/>
          </a:prstGeom>
        </p:spPr>
        <p:txBody>
          <a:bodyPr wrap="none">
            <a:spAutoFit/>
          </a:bodyPr>
          <a:lstStyle/>
          <a:p>
            <a:r>
              <a:rPr lang="en-US" sz="800" b="1" dirty="0" smtClean="0">
                <a:solidFill>
                  <a:schemeClr val="bg1"/>
                </a:solidFill>
              </a:rPr>
              <a:t>Page 2 of 2 Pages</a:t>
            </a:r>
            <a:endParaRPr lang="en-US" sz="800" b="1" dirty="0">
              <a:solidFill>
                <a:schemeClr val="bg1"/>
              </a:solidFill>
            </a:endParaRPr>
          </a:p>
        </p:txBody>
      </p:sp>
      <p:sp>
        <p:nvSpPr>
          <p:cNvPr id="3" name="Oval 2"/>
          <p:cNvSpPr/>
          <p:nvPr/>
        </p:nvSpPr>
        <p:spPr>
          <a:xfrm>
            <a:off x="296563" y="140044"/>
            <a:ext cx="2421924" cy="1367480"/>
          </a:xfrm>
          <a:prstGeom prst="ellipse">
            <a:avLst/>
          </a:prstGeom>
          <a:no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Oval 8"/>
          <p:cNvSpPr/>
          <p:nvPr/>
        </p:nvSpPr>
        <p:spPr>
          <a:xfrm>
            <a:off x="4989675" y="3896497"/>
            <a:ext cx="1798303" cy="502509"/>
          </a:xfrm>
          <a:prstGeom prst="ellipse">
            <a:avLst/>
          </a:prstGeom>
          <a:no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Oval 9"/>
          <p:cNvSpPr/>
          <p:nvPr/>
        </p:nvSpPr>
        <p:spPr>
          <a:xfrm>
            <a:off x="-486031" y="4914508"/>
            <a:ext cx="6474940" cy="1342031"/>
          </a:xfrm>
          <a:prstGeom prst="ellipse">
            <a:avLst/>
          </a:prstGeom>
          <a:no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Oval 10"/>
          <p:cNvSpPr/>
          <p:nvPr/>
        </p:nvSpPr>
        <p:spPr>
          <a:xfrm>
            <a:off x="181692" y="6256539"/>
            <a:ext cx="1798303" cy="502509"/>
          </a:xfrm>
          <a:prstGeom prst="ellipse">
            <a:avLst/>
          </a:prstGeom>
          <a:no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Oval 11"/>
          <p:cNvSpPr/>
          <p:nvPr/>
        </p:nvSpPr>
        <p:spPr>
          <a:xfrm>
            <a:off x="3023330" y="6256539"/>
            <a:ext cx="2485654" cy="502509"/>
          </a:xfrm>
          <a:prstGeom prst="ellipse">
            <a:avLst/>
          </a:prstGeom>
          <a:no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Oval 12"/>
          <p:cNvSpPr/>
          <p:nvPr/>
        </p:nvSpPr>
        <p:spPr>
          <a:xfrm>
            <a:off x="5716410" y="6256539"/>
            <a:ext cx="1798303" cy="502509"/>
          </a:xfrm>
          <a:prstGeom prst="ellipse">
            <a:avLst/>
          </a:prstGeom>
          <a:no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95746582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Current and Proposed Processes</a:t>
            </a:r>
            <a:endParaRPr lang="en-US" dirty="0"/>
          </a:p>
        </p:txBody>
      </p:sp>
      <p:sp>
        <p:nvSpPr>
          <p:cNvPr id="8" name="Content Placeholder 7"/>
          <p:cNvSpPr>
            <a:spLocks noGrp="1"/>
          </p:cNvSpPr>
          <p:nvPr>
            <p:ph sz="quarter" idx="10"/>
          </p:nvPr>
        </p:nvSpPr>
        <p:spPr/>
        <p:txBody>
          <a:bodyPr/>
          <a:lstStyle/>
          <a:p>
            <a:endParaRPr lang="en-US" dirty="0"/>
          </a:p>
        </p:txBody>
      </p:sp>
      <p:pic>
        <p:nvPicPr>
          <p:cNvPr id="9" name="Picture 8"/>
          <p:cNvPicPr>
            <a:picLocks noChangeAspect="1"/>
          </p:cNvPicPr>
          <p:nvPr/>
        </p:nvPicPr>
        <p:blipFill>
          <a:blip r:embed="rId2"/>
          <a:stretch>
            <a:fillRect/>
          </a:stretch>
        </p:blipFill>
        <p:spPr>
          <a:xfrm>
            <a:off x="4465324" y="1829051"/>
            <a:ext cx="4678675" cy="3978623"/>
          </a:xfrm>
          <a:prstGeom prst="rect">
            <a:avLst/>
          </a:prstGeom>
        </p:spPr>
      </p:pic>
      <p:pic>
        <p:nvPicPr>
          <p:cNvPr id="10" name="Picture 9"/>
          <p:cNvPicPr>
            <a:picLocks noChangeAspect="1"/>
          </p:cNvPicPr>
          <p:nvPr/>
        </p:nvPicPr>
        <p:blipFill>
          <a:blip r:embed="rId3"/>
          <a:stretch>
            <a:fillRect/>
          </a:stretch>
        </p:blipFill>
        <p:spPr>
          <a:xfrm>
            <a:off x="1" y="1829051"/>
            <a:ext cx="4465323" cy="3989681"/>
          </a:xfrm>
          <a:prstGeom prst="rect">
            <a:avLst/>
          </a:prstGeom>
        </p:spPr>
      </p:pic>
    </p:spTree>
    <p:extLst>
      <p:ext uri="{BB962C8B-B14F-4D97-AF65-F5344CB8AC3E}">
        <p14:creationId xmlns:p14="http://schemas.microsoft.com/office/powerpoint/2010/main" val="89342398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125" name="Content Placeholder 124"/>
          <p:cNvSpPr>
            <a:spLocks noGrp="1"/>
          </p:cNvSpPr>
          <p:nvPr>
            <p:ph sz="quarter" idx="10"/>
          </p:nvPr>
        </p:nvSpPr>
        <p:spPr/>
        <p:txBody>
          <a:bodyPr/>
          <a:lstStyle/>
          <a:p>
            <a:endParaRPr lang="en-US" dirty="0" smtClean="0"/>
          </a:p>
          <a:p>
            <a:r>
              <a:rPr lang="en-US" dirty="0" smtClean="0"/>
              <a:t>Insert fishbone here</a:t>
            </a:r>
            <a:endParaRPr lang="en-US" dirty="0"/>
          </a:p>
        </p:txBody>
      </p:sp>
      <p:pic>
        <p:nvPicPr>
          <p:cNvPr id="3" name="Picture 2"/>
          <p:cNvPicPr>
            <a:picLocks noChangeAspect="1"/>
          </p:cNvPicPr>
          <p:nvPr/>
        </p:nvPicPr>
        <p:blipFill>
          <a:blip r:embed="rId2"/>
          <a:stretch>
            <a:fillRect/>
          </a:stretch>
        </p:blipFill>
        <p:spPr>
          <a:xfrm>
            <a:off x="115326" y="192020"/>
            <a:ext cx="9235440" cy="6543121"/>
          </a:xfrm>
          <a:prstGeom prst="rect">
            <a:avLst/>
          </a:prstGeom>
        </p:spPr>
      </p:pic>
    </p:spTree>
    <p:extLst>
      <p:ext uri="{BB962C8B-B14F-4D97-AF65-F5344CB8AC3E}">
        <p14:creationId xmlns:p14="http://schemas.microsoft.com/office/powerpoint/2010/main" val="186016390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sz="quarter" idx="10"/>
          </p:nvPr>
        </p:nvPicPr>
        <p:blipFill>
          <a:blip r:embed="rId2">
            <a:extLst>
              <a:ext uri="{28A0092B-C50C-407E-A947-70E740481C1C}">
                <a14:useLocalDpi xmlns:a14="http://schemas.microsoft.com/office/drawing/2010/main" val="0"/>
              </a:ext>
            </a:extLst>
          </a:blip>
          <a:stretch>
            <a:fillRect/>
          </a:stretch>
        </p:blipFill>
        <p:spPr>
          <a:xfrm>
            <a:off x="1861751" y="930876"/>
            <a:ext cx="5173363" cy="4530124"/>
          </a:xfrm>
        </p:spPr>
      </p:pic>
    </p:spTree>
    <p:extLst>
      <p:ext uri="{BB962C8B-B14F-4D97-AF65-F5344CB8AC3E}">
        <p14:creationId xmlns:p14="http://schemas.microsoft.com/office/powerpoint/2010/main" val="259083867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Pre-Intervention Perceptions regarding change : Team 1 (</a:t>
            </a:r>
            <a:r>
              <a:rPr lang="en-US" cap="none" dirty="0" smtClean="0"/>
              <a:t>n</a:t>
            </a:r>
            <a:r>
              <a:rPr lang="en-US" dirty="0" smtClean="0"/>
              <a:t>=5)</a:t>
            </a:r>
            <a:endParaRPr lang="en-US" dirty="0"/>
          </a:p>
        </p:txBody>
      </p:sp>
      <p:graphicFrame>
        <p:nvGraphicFramePr>
          <p:cNvPr id="12" name="Content Placeholder 11"/>
          <p:cNvGraphicFramePr>
            <a:graphicFrameLocks noGrp="1"/>
          </p:cNvGraphicFramePr>
          <p:nvPr>
            <p:ph sz="quarter" idx="10"/>
            <p:extLst>
              <p:ext uri="{D42A27DB-BD31-4B8C-83A1-F6EECF244321}">
                <p14:modId xmlns:p14="http://schemas.microsoft.com/office/powerpoint/2010/main" val="927798460"/>
              </p:ext>
            </p:extLst>
          </p:nvPr>
        </p:nvGraphicFramePr>
        <p:xfrm>
          <a:off x="1433384" y="1675782"/>
          <a:ext cx="8229600" cy="38735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4" name="Chart 3"/>
          <p:cNvGraphicFramePr>
            <a:graphicFrameLocks/>
          </p:cNvGraphicFramePr>
          <p:nvPr>
            <p:extLst>
              <p:ext uri="{D42A27DB-BD31-4B8C-83A1-F6EECF244321}">
                <p14:modId xmlns:p14="http://schemas.microsoft.com/office/powerpoint/2010/main" val="3244704751"/>
              </p:ext>
            </p:extLst>
          </p:nvPr>
        </p:nvGraphicFramePr>
        <p:xfrm>
          <a:off x="-39912" y="1815913"/>
          <a:ext cx="2998573" cy="2128274"/>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5" name="Chart 4"/>
          <p:cNvGraphicFramePr>
            <a:graphicFrameLocks/>
          </p:cNvGraphicFramePr>
          <p:nvPr>
            <p:extLst>
              <p:ext uri="{D42A27DB-BD31-4B8C-83A1-F6EECF244321}">
                <p14:modId xmlns:p14="http://schemas.microsoft.com/office/powerpoint/2010/main" val="79307545"/>
              </p:ext>
            </p:extLst>
          </p:nvPr>
        </p:nvGraphicFramePr>
        <p:xfrm>
          <a:off x="2905116" y="1852042"/>
          <a:ext cx="2737803" cy="2045896"/>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6" name="Chart 5"/>
          <p:cNvGraphicFramePr>
            <a:graphicFrameLocks/>
          </p:cNvGraphicFramePr>
          <p:nvPr>
            <p:extLst>
              <p:ext uri="{D42A27DB-BD31-4B8C-83A1-F6EECF244321}">
                <p14:modId xmlns:p14="http://schemas.microsoft.com/office/powerpoint/2010/main" val="3257405373"/>
              </p:ext>
            </p:extLst>
          </p:nvPr>
        </p:nvGraphicFramePr>
        <p:xfrm>
          <a:off x="5479440" y="1857102"/>
          <a:ext cx="3746938" cy="1844658"/>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7" name="Chart 6"/>
          <p:cNvGraphicFramePr>
            <a:graphicFrameLocks/>
          </p:cNvGraphicFramePr>
          <p:nvPr>
            <p:extLst>
              <p:ext uri="{D42A27DB-BD31-4B8C-83A1-F6EECF244321}">
                <p14:modId xmlns:p14="http://schemas.microsoft.com/office/powerpoint/2010/main" val="1004795008"/>
              </p:ext>
            </p:extLst>
          </p:nvPr>
        </p:nvGraphicFramePr>
        <p:xfrm>
          <a:off x="369922" y="3967164"/>
          <a:ext cx="4177862" cy="1727163"/>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8" name="Chart 7"/>
          <p:cNvGraphicFramePr>
            <a:graphicFrameLocks/>
          </p:cNvGraphicFramePr>
          <p:nvPr>
            <p:extLst>
              <p:ext uri="{D42A27DB-BD31-4B8C-83A1-F6EECF244321}">
                <p14:modId xmlns:p14="http://schemas.microsoft.com/office/powerpoint/2010/main" val="2384684633"/>
              </p:ext>
            </p:extLst>
          </p:nvPr>
        </p:nvGraphicFramePr>
        <p:xfrm>
          <a:off x="4960456" y="3840212"/>
          <a:ext cx="4183544" cy="1911688"/>
        </p:xfrm>
        <a:graphic>
          <a:graphicData uri="http://schemas.openxmlformats.org/drawingml/2006/chart">
            <c:chart xmlns:c="http://schemas.openxmlformats.org/drawingml/2006/chart" xmlns:r="http://schemas.openxmlformats.org/officeDocument/2006/relationships" r:id="rId7"/>
          </a:graphicData>
        </a:graphic>
      </p:graphicFrame>
    </p:spTree>
    <p:extLst>
      <p:ext uri="{BB962C8B-B14F-4D97-AF65-F5344CB8AC3E}">
        <p14:creationId xmlns:p14="http://schemas.microsoft.com/office/powerpoint/2010/main" val="171667006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019" y="284176"/>
            <a:ext cx="7772400" cy="874923"/>
          </a:xfrm>
        </p:spPr>
        <p:txBody>
          <a:bodyPr/>
          <a:lstStyle/>
          <a:p>
            <a:r>
              <a:rPr lang="en-US" dirty="0" smtClean="0"/>
              <a:t>Countermeasures</a:t>
            </a:r>
            <a:endParaRPr lang="en-US" dirty="0"/>
          </a:p>
        </p:txBody>
      </p:sp>
      <p:graphicFrame>
        <p:nvGraphicFramePr>
          <p:cNvPr id="4" name="Content Placeholder 3"/>
          <p:cNvGraphicFramePr>
            <a:graphicFrameLocks noGrp="1"/>
          </p:cNvGraphicFramePr>
          <p:nvPr>
            <p:ph sz="quarter" idx="10"/>
            <p:extLst>
              <p:ext uri="{D42A27DB-BD31-4B8C-83A1-F6EECF244321}">
                <p14:modId xmlns:p14="http://schemas.microsoft.com/office/powerpoint/2010/main" val="3061887763"/>
              </p:ext>
            </p:extLst>
          </p:nvPr>
        </p:nvGraphicFramePr>
        <p:xfrm>
          <a:off x="271849" y="2039207"/>
          <a:ext cx="8575589" cy="3735517"/>
        </p:xfrm>
        <a:graphic>
          <a:graphicData uri="http://schemas.openxmlformats.org/drawingml/2006/table">
            <a:tbl>
              <a:tblPr firstRow="1" bandRow="1">
                <a:tableStyleId>{5C22544A-7EE6-4342-B048-85BDC9FD1C3A}</a:tableStyleId>
              </a:tblPr>
              <a:tblGrid>
                <a:gridCol w="3205447"/>
                <a:gridCol w="5370142"/>
              </a:tblGrid>
              <a:tr h="412634">
                <a:tc>
                  <a:txBody>
                    <a:bodyPr/>
                    <a:lstStyle/>
                    <a:p>
                      <a:r>
                        <a:rPr lang="en-US" dirty="0" smtClean="0"/>
                        <a:t>Action/Test of change</a:t>
                      </a:r>
                      <a:endParaRPr lang="en-US" dirty="0"/>
                    </a:p>
                  </a:txBody>
                  <a:tcPr/>
                </a:tc>
                <a:tc>
                  <a:txBody>
                    <a:bodyPr/>
                    <a:lstStyle/>
                    <a:p>
                      <a:r>
                        <a:rPr lang="en-US" dirty="0" smtClean="0"/>
                        <a:t>Outcome</a:t>
                      </a:r>
                      <a:r>
                        <a:rPr lang="en-US" baseline="0" dirty="0" smtClean="0"/>
                        <a:t>/what was learned?</a:t>
                      </a:r>
                      <a:endParaRPr lang="en-US" dirty="0"/>
                    </a:p>
                  </a:txBody>
                  <a:tcPr/>
                </a:tc>
              </a:tr>
              <a:tr h="1341060">
                <a:tc>
                  <a:txBody>
                    <a:bodyPr/>
                    <a:lstStyle/>
                    <a:p>
                      <a:r>
                        <a:rPr lang="en-US" dirty="0" smtClean="0"/>
                        <a:t>Changed</a:t>
                      </a:r>
                      <a:r>
                        <a:rPr lang="en-US" baseline="0" dirty="0" smtClean="0"/>
                        <a:t> to just Industry Sponsored Studies </a:t>
                      </a:r>
                      <a:r>
                        <a:rPr lang="en-US" baseline="0" dirty="0" smtClean="0"/>
                        <a:t>only (09.26.19</a:t>
                      </a:r>
                      <a:r>
                        <a:rPr lang="en-US" baseline="0" dirty="0" smtClean="0"/>
                        <a:t>)</a:t>
                      </a:r>
                      <a:endParaRPr lang="en-US"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smtClean="0"/>
                        <a:t>Federal studies are structured differently, thus not amenable to new process. </a:t>
                      </a:r>
                      <a:endParaRPr lang="en-US" dirty="0" smtClean="0"/>
                    </a:p>
                    <a:p>
                      <a:r>
                        <a:rPr lang="en-US" dirty="0" smtClean="0"/>
                        <a:t>PI initiated</a:t>
                      </a:r>
                      <a:r>
                        <a:rPr lang="en-US" baseline="0" dirty="0" smtClean="0"/>
                        <a:t> studies are often too difficult in that there is no clear Schedule of Assessments. </a:t>
                      </a:r>
                    </a:p>
                  </a:txBody>
                  <a:tcPr/>
                </a:tc>
              </a:tr>
              <a:tr h="784041">
                <a:tc>
                  <a:txBody>
                    <a:bodyPr/>
                    <a:lstStyle/>
                    <a:p>
                      <a:r>
                        <a:rPr lang="en-US" dirty="0" smtClean="0"/>
                        <a:t>Changed just</a:t>
                      </a:r>
                      <a:r>
                        <a:rPr lang="en-US" baseline="0" dirty="0" smtClean="0"/>
                        <a:t> to Team I </a:t>
                      </a:r>
                      <a:r>
                        <a:rPr lang="en-US" baseline="0" dirty="0" smtClean="0"/>
                        <a:t>only (10.01.19</a:t>
                      </a:r>
                      <a:r>
                        <a:rPr lang="en-US" baseline="0" dirty="0" smtClean="0"/>
                        <a:t>)</a:t>
                      </a:r>
                      <a:endParaRPr lang="en-US" dirty="0"/>
                    </a:p>
                  </a:txBody>
                  <a:tcPr/>
                </a:tc>
                <a:tc>
                  <a:txBody>
                    <a:bodyPr/>
                    <a:lstStyle/>
                    <a:p>
                      <a:r>
                        <a:rPr lang="en-US" dirty="0" smtClean="0"/>
                        <a:t>Oncology studies structured</a:t>
                      </a:r>
                      <a:r>
                        <a:rPr lang="en-US" baseline="0" dirty="0" smtClean="0"/>
                        <a:t> differently with multiple repeating cycles.</a:t>
                      </a:r>
                      <a:endParaRPr lang="en-US" dirty="0"/>
                    </a:p>
                  </a:txBody>
                  <a:tcPr/>
                </a:tc>
              </a:tr>
              <a:tr h="1197782">
                <a:tc>
                  <a:txBody>
                    <a:bodyPr/>
                    <a:lstStyle/>
                    <a:p>
                      <a:r>
                        <a:rPr lang="en-US" dirty="0" smtClean="0"/>
                        <a:t>Modifications</a:t>
                      </a:r>
                      <a:r>
                        <a:rPr lang="en-US" baseline="0" dirty="0" smtClean="0"/>
                        <a:t> made to PRA grid based on feedback received from other staff members (10.16.19)</a:t>
                      </a:r>
                      <a:endParaRPr lang="en-US" dirty="0"/>
                    </a:p>
                  </a:txBody>
                  <a:tcPr/>
                </a:tc>
                <a:tc>
                  <a:txBody>
                    <a:bodyPr/>
                    <a:lstStyle/>
                    <a:p>
                      <a:r>
                        <a:rPr lang="en-US" dirty="0" smtClean="0"/>
                        <a:t>Multiple</a:t>
                      </a:r>
                      <a:r>
                        <a:rPr lang="en-US" baseline="0" dirty="0" smtClean="0"/>
                        <a:t> changes instituted to accommodate different types of studies.</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Learned that there are different approaches</a:t>
                      </a:r>
                      <a:r>
                        <a:rPr lang="en-US" baseline="0" dirty="0" smtClean="0"/>
                        <a:t> to the process used by individual leads.</a:t>
                      </a:r>
                      <a:endParaRPr lang="en-US" dirty="0"/>
                    </a:p>
                  </a:txBody>
                  <a:tcPr/>
                </a:tc>
              </a:tr>
            </a:tbl>
          </a:graphicData>
        </a:graphic>
      </p:graphicFrame>
      <p:pic>
        <p:nvPicPr>
          <p:cNvPr id="3" name="Picture 2"/>
          <p:cNvPicPr>
            <a:picLocks noChangeAspect="1"/>
          </p:cNvPicPr>
          <p:nvPr/>
        </p:nvPicPr>
        <p:blipFill>
          <a:blip r:embed="rId2"/>
          <a:stretch>
            <a:fillRect/>
          </a:stretch>
        </p:blipFill>
        <p:spPr>
          <a:xfrm>
            <a:off x="5980670" y="375851"/>
            <a:ext cx="2850292" cy="1320135"/>
          </a:xfrm>
          <a:prstGeom prst="rect">
            <a:avLst/>
          </a:prstGeom>
        </p:spPr>
      </p:pic>
    </p:spTree>
    <p:extLst>
      <p:ext uri="{BB962C8B-B14F-4D97-AF65-F5344CB8AC3E}">
        <p14:creationId xmlns:p14="http://schemas.microsoft.com/office/powerpoint/2010/main" val="362620387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102190"/>
            <a:ext cx="7772400" cy="1941264"/>
          </a:xfrm>
        </p:spPr>
        <p:txBody>
          <a:bodyPr anchor="ctr" anchorCtr="1">
            <a:normAutofit/>
          </a:bodyPr>
          <a:lstStyle/>
          <a:p>
            <a:r>
              <a:rPr lang="en-US" sz="3600" dirty="0" smtClean="0"/>
              <a:t>Protocol Tracker</a:t>
            </a:r>
            <a:br>
              <a:rPr lang="en-US" sz="3600" dirty="0" smtClean="0"/>
            </a:br>
            <a:r>
              <a:rPr lang="en-US" sz="3600" dirty="0" smtClean="0"/>
              <a:t>Learning Curve: </a:t>
            </a:r>
            <a:br>
              <a:rPr lang="en-US" sz="3600" dirty="0" smtClean="0"/>
            </a:br>
            <a:r>
              <a:rPr lang="en-US" sz="3600" dirty="0" smtClean="0"/>
              <a:t>PRA Set </a:t>
            </a:r>
            <a:r>
              <a:rPr lang="en-US" sz="3600" dirty="0"/>
              <a:t>up</a:t>
            </a:r>
          </a:p>
        </p:txBody>
      </p:sp>
      <p:graphicFrame>
        <p:nvGraphicFramePr>
          <p:cNvPr id="4" name="Content Placeholder 3"/>
          <p:cNvGraphicFramePr>
            <a:graphicFrameLocks noGrp="1"/>
          </p:cNvGraphicFramePr>
          <p:nvPr>
            <p:ph sz="half" idx="2"/>
            <p:extLst>
              <p:ext uri="{D42A27DB-BD31-4B8C-83A1-F6EECF244321}">
                <p14:modId xmlns:p14="http://schemas.microsoft.com/office/powerpoint/2010/main" val="4035775384"/>
              </p:ext>
            </p:extLst>
          </p:nvPr>
        </p:nvGraphicFramePr>
        <p:xfrm>
          <a:off x="685800" y="2034864"/>
          <a:ext cx="3657600" cy="3683358"/>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3" name="Content Placeholder 12"/>
          <p:cNvGraphicFramePr>
            <a:graphicFrameLocks noGrp="1"/>
          </p:cNvGraphicFramePr>
          <p:nvPr>
            <p:ph sz="quarter" idx="4"/>
            <p:extLst>
              <p:ext uri="{D42A27DB-BD31-4B8C-83A1-F6EECF244321}">
                <p14:modId xmlns:p14="http://schemas.microsoft.com/office/powerpoint/2010/main" val="2708166365"/>
              </p:ext>
            </p:extLst>
          </p:nvPr>
        </p:nvGraphicFramePr>
        <p:xfrm>
          <a:off x="4866503" y="2010268"/>
          <a:ext cx="3657600" cy="3683358"/>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97653925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sz="quarter" idx="10"/>
            <p:extLst>
              <p:ext uri="{D42A27DB-BD31-4B8C-83A1-F6EECF244321}">
                <p14:modId xmlns:p14="http://schemas.microsoft.com/office/powerpoint/2010/main" val="2638207928"/>
              </p:ext>
            </p:extLst>
          </p:nvPr>
        </p:nvGraphicFramePr>
        <p:xfrm>
          <a:off x="57665" y="1853513"/>
          <a:ext cx="4275437" cy="3863545"/>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3" name="Chart 2"/>
          <p:cNvGraphicFramePr>
            <a:graphicFrameLocks/>
          </p:cNvGraphicFramePr>
          <p:nvPr>
            <p:extLst>
              <p:ext uri="{D42A27DB-BD31-4B8C-83A1-F6EECF244321}">
                <p14:modId xmlns:p14="http://schemas.microsoft.com/office/powerpoint/2010/main" val="2097577613"/>
              </p:ext>
            </p:extLst>
          </p:nvPr>
        </p:nvGraphicFramePr>
        <p:xfrm>
          <a:off x="4431957" y="1869987"/>
          <a:ext cx="4497859" cy="3863546"/>
        </p:xfrm>
        <a:graphic>
          <a:graphicData uri="http://schemas.openxmlformats.org/drawingml/2006/chart">
            <c:chart xmlns:c="http://schemas.openxmlformats.org/drawingml/2006/chart" xmlns:r="http://schemas.openxmlformats.org/officeDocument/2006/relationships" r:id="rId3"/>
          </a:graphicData>
        </a:graphic>
      </p:graphicFrame>
      <p:sp>
        <p:nvSpPr>
          <p:cNvPr id="6" name="Title 1"/>
          <p:cNvSpPr>
            <a:spLocks noGrp="1"/>
          </p:cNvSpPr>
          <p:nvPr>
            <p:ph type="title"/>
          </p:nvPr>
        </p:nvSpPr>
        <p:spPr>
          <a:xfrm>
            <a:off x="685019" y="284176"/>
            <a:ext cx="7772400" cy="1508760"/>
          </a:xfrm>
        </p:spPr>
        <p:txBody>
          <a:bodyPr/>
          <a:lstStyle/>
          <a:p>
            <a:r>
              <a:rPr lang="en-US" dirty="0" smtClean="0"/>
              <a:t>Learning Curve: </a:t>
            </a:r>
            <a:r>
              <a:rPr lang="en-US" dirty="0"/>
              <a:t/>
            </a:r>
            <a:br>
              <a:rPr lang="en-US" dirty="0"/>
            </a:br>
            <a:r>
              <a:rPr lang="en-US" dirty="0"/>
              <a:t>PRA Set up</a:t>
            </a:r>
          </a:p>
        </p:txBody>
      </p:sp>
    </p:spTree>
    <p:extLst>
      <p:ext uri="{BB962C8B-B14F-4D97-AF65-F5344CB8AC3E}">
        <p14:creationId xmlns:p14="http://schemas.microsoft.com/office/powerpoint/2010/main" val="133878644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Post-Intervention Perceptions regarding change : Team 1 (</a:t>
            </a:r>
            <a:r>
              <a:rPr lang="en-US" cap="none" dirty="0" smtClean="0"/>
              <a:t>n</a:t>
            </a:r>
            <a:r>
              <a:rPr lang="en-US" dirty="0" smtClean="0"/>
              <a:t>=5)</a:t>
            </a:r>
            <a:endParaRPr lang="en-US" dirty="0"/>
          </a:p>
        </p:txBody>
      </p:sp>
      <p:graphicFrame>
        <p:nvGraphicFramePr>
          <p:cNvPr id="15" name="Chart 14"/>
          <p:cNvGraphicFramePr>
            <a:graphicFrameLocks/>
          </p:cNvGraphicFramePr>
          <p:nvPr>
            <p:extLst>
              <p:ext uri="{D42A27DB-BD31-4B8C-83A1-F6EECF244321}">
                <p14:modId xmlns:p14="http://schemas.microsoft.com/office/powerpoint/2010/main" val="2758208814"/>
              </p:ext>
            </p:extLst>
          </p:nvPr>
        </p:nvGraphicFramePr>
        <p:xfrm>
          <a:off x="122143" y="1840149"/>
          <a:ext cx="2903839" cy="1963302"/>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6" name="Chart 15"/>
          <p:cNvGraphicFramePr>
            <a:graphicFrameLocks/>
          </p:cNvGraphicFramePr>
          <p:nvPr>
            <p:extLst>
              <p:ext uri="{D42A27DB-BD31-4B8C-83A1-F6EECF244321}">
                <p14:modId xmlns:p14="http://schemas.microsoft.com/office/powerpoint/2010/main" val="3077835989"/>
              </p:ext>
            </p:extLst>
          </p:nvPr>
        </p:nvGraphicFramePr>
        <p:xfrm>
          <a:off x="2885304" y="1941994"/>
          <a:ext cx="2815279" cy="1982191"/>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7" name="Chart 16"/>
          <p:cNvGraphicFramePr>
            <a:graphicFrameLocks/>
          </p:cNvGraphicFramePr>
          <p:nvPr>
            <p:extLst>
              <p:ext uri="{D42A27DB-BD31-4B8C-83A1-F6EECF244321}">
                <p14:modId xmlns:p14="http://schemas.microsoft.com/office/powerpoint/2010/main" val="50673115"/>
              </p:ext>
            </p:extLst>
          </p:nvPr>
        </p:nvGraphicFramePr>
        <p:xfrm>
          <a:off x="5770605" y="1874851"/>
          <a:ext cx="3274541" cy="2018547"/>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8" name="Chart 17"/>
          <p:cNvGraphicFramePr>
            <a:graphicFrameLocks/>
          </p:cNvGraphicFramePr>
          <p:nvPr>
            <p:extLst>
              <p:ext uri="{D42A27DB-BD31-4B8C-83A1-F6EECF244321}">
                <p14:modId xmlns:p14="http://schemas.microsoft.com/office/powerpoint/2010/main" val="3388212060"/>
              </p:ext>
            </p:extLst>
          </p:nvPr>
        </p:nvGraphicFramePr>
        <p:xfrm>
          <a:off x="-781" y="3803450"/>
          <a:ext cx="4309170" cy="2057773"/>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9" name="Chart 18"/>
          <p:cNvGraphicFramePr>
            <a:graphicFrameLocks/>
          </p:cNvGraphicFramePr>
          <p:nvPr>
            <p:extLst>
              <p:ext uri="{D42A27DB-BD31-4B8C-83A1-F6EECF244321}">
                <p14:modId xmlns:p14="http://schemas.microsoft.com/office/powerpoint/2010/main" val="1507794927"/>
              </p:ext>
            </p:extLst>
          </p:nvPr>
        </p:nvGraphicFramePr>
        <p:xfrm>
          <a:off x="4835611" y="3803451"/>
          <a:ext cx="4168982" cy="1958856"/>
        </p:xfrm>
        <a:graphic>
          <a:graphicData uri="http://schemas.openxmlformats.org/drawingml/2006/chart">
            <c:chart xmlns:c="http://schemas.openxmlformats.org/drawingml/2006/chart" xmlns:r="http://schemas.openxmlformats.org/officeDocument/2006/relationships" r:id="rId6"/>
          </a:graphicData>
        </a:graphic>
      </p:graphicFrame>
    </p:spTree>
    <p:extLst>
      <p:ext uri="{BB962C8B-B14F-4D97-AF65-F5344CB8AC3E}">
        <p14:creationId xmlns:p14="http://schemas.microsoft.com/office/powerpoint/2010/main" val="119347429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53291"/>
            <a:ext cx="8229600" cy="1685923"/>
          </a:xfrm>
        </p:spPr>
        <p:txBody>
          <a:bodyPr/>
          <a:lstStyle/>
          <a:p>
            <a:r>
              <a:rPr lang="en-US" dirty="0" smtClean="0"/>
              <a:t>Barriers</a:t>
            </a:r>
            <a:endParaRPr lang="en-US"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496024638"/>
              </p:ext>
            </p:extLst>
          </p:nvPr>
        </p:nvGraphicFramePr>
        <p:xfrm>
          <a:off x="325108" y="872848"/>
          <a:ext cx="8662086" cy="5827629"/>
        </p:xfrm>
        <a:graphic>
          <a:graphicData uri="http://schemas.openxmlformats.org/drawingml/2006/table">
            <a:tbl>
              <a:tblPr firstRow="1" bandRow="1">
                <a:tableStyleId>{5C22544A-7EE6-4342-B048-85BDC9FD1C3A}</a:tableStyleId>
              </a:tblPr>
              <a:tblGrid>
                <a:gridCol w="3521676"/>
                <a:gridCol w="5140410"/>
              </a:tblGrid>
              <a:tr h="357262">
                <a:tc gridSpan="2">
                  <a:txBody>
                    <a:bodyPr/>
                    <a:lstStyle/>
                    <a:p>
                      <a:pPr algn="ctr"/>
                      <a:r>
                        <a:rPr lang="en-US" dirty="0" smtClean="0"/>
                        <a:t>Barriers Encountered</a:t>
                      </a:r>
                      <a:endParaRPr lang="en-US" dirty="0"/>
                    </a:p>
                  </a:txBody>
                  <a:tcPr anchor="ctr"/>
                </a:tc>
                <a:tc hMerge="1">
                  <a:txBody>
                    <a:bodyPr/>
                    <a:lstStyle/>
                    <a:p>
                      <a:pPr algn="ctr"/>
                      <a:endParaRPr lang="en-US" dirty="0"/>
                    </a:p>
                  </a:txBody>
                  <a:tcPr anchor="ctr"/>
                </a:tc>
              </a:tr>
              <a:tr h="1627537">
                <a:tc>
                  <a:txBody>
                    <a:bodyPr/>
                    <a:lstStyle/>
                    <a:p>
                      <a:pPr algn="l"/>
                      <a:r>
                        <a:rPr lang="en-US" baseline="0" dirty="0" smtClean="0"/>
                        <a:t>Work volume very high leaving minimal time to devise, demonstrate, and implement  the new process.</a:t>
                      </a:r>
                      <a:endParaRPr lang="en-US" dirty="0"/>
                    </a:p>
                  </a:txBody>
                  <a:tcPr anchor="ctr"/>
                </a:tc>
                <a:tc>
                  <a:txBody>
                    <a:bodyPr/>
                    <a:lstStyle/>
                    <a:p>
                      <a:pPr algn="l"/>
                      <a:r>
                        <a:rPr lang="en-US" dirty="0" smtClean="0"/>
                        <a:t>New staff hired and in training; additional new staff to be hired.</a:t>
                      </a:r>
                      <a:endParaRPr lang="en-US" dirty="0"/>
                    </a:p>
                  </a:txBody>
                  <a:tcPr anchor="ctr"/>
                </a:tc>
              </a:tr>
              <a:tr h="157568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Different approaches</a:t>
                      </a:r>
                      <a:r>
                        <a:rPr lang="en-US" baseline="0" dirty="0" smtClean="0"/>
                        <a:t> to the process</a:t>
                      </a:r>
                      <a:endParaRPr lang="en-US" dirty="0" smtClean="0"/>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Individualized process.  Some worked on the studies while still incomplete “worked ahead”  so their grid would already be set up when the standardized grid was presented. Some Leads opted to clone their grid from a past similar study.  </a:t>
                      </a:r>
                    </a:p>
                  </a:txBody>
                  <a:tcPr anchor="ctr"/>
                </a:tc>
              </a:tr>
              <a:tr h="225864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Did not see “value added” in standardizing the process or the grid</a:t>
                      </a: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Team 1 Leads have been in their positions for years (average of 8 years) and have their own personalized grids and didn’t want to switch or share.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smtClean="0"/>
                        <a:t>Metrics based on volume.  This may be of value with new employees</a:t>
                      </a:r>
                      <a:endParaRPr lang="en-US" dirty="0" smtClean="0"/>
                    </a:p>
                  </a:txBody>
                  <a:tcPr anchor="ctr"/>
                </a:tc>
              </a:tr>
            </a:tbl>
          </a:graphicData>
        </a:graphic>
      </p:graphicFrame>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33713" y="90604"/>
            <a:ext cx="2644383" cy="1199360"/>
          </a:xfrm>
          <a:prstGeom prst="rect">
            <a:avLst/>
          </a:prstGeom>
        </p:spPr>
      </p:pic>
    </p:spTree>
    <p:extLst>
      <p:ext uri="{BB962C8B-B14F-4D97-AF65-F5344CB8AC3E}">
        <p14:creationId xmlns:p14="http://schemas.microsoft.com/office/powerpoint/2010/main" val="103875049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ctrTitle"/>
          </p:nvPr>
        </p:nvSpPr>
        <p:spPr>
          <a:xfrm>
            <a:off x="496329" y="681939"/>
            <a:ext cx="7772400" cy="1470025"/>
          </a:xfrm>
        </p:spPr>
        <p:txBody>
          <a:bodyPr>
            <a:normAutofit fontScale="90000"/>
          </a:bodyPr>
          <a:lstStyle/>
          <a:p>
            <a:pPr algn="ctr">
              <a:defRPr/>
            </a:pPr>
            <a:r>
              <a:rPr lang="en-US" sz="2800" b="1" dirty="0" smtClean="0">
                <a:solidFill>
                  <a:schemeClr val="tx2"/>
                </a:solidFill>
                <a:latin typeface="Times New Roman" pitchFamily="18" charset="0"/>
              </a:rPr>
              <a:t>STANDIZATION and Streamlining of </a:t>
            </a:r>
            <a:r>
              <a:rPr lang="en-US" sz="2800" b="1" dirty="0">
                <a:solidFill>
                  <a:schemeClr val="tx2"/>
                </a:solidFill>
                <a:latin typeface="Times New Roman" pitchFamily="18" charset="0"/>
              </a:rPr>
              <a:t/>
            </a:r>
            <a:br>
              <a:rPr lang="en-US" sz="2800" b="1" dirty="0">
                <a:solidFill>
                  <a:schemeClr val="tx2"/>
                </a:solidFill>
                <a:latin typeface="Times New Roman" pitchFamily="18" charset="0"/>
              </a:rPr>
            </a:br>
            <a:r>
              <a:rPr lang="en-US" sz="2800" b="1" dirty="0" smtClean="0">
                <a:solidFill>
                  <a:schemeClr val="tx2"/>
                </a:solidFill>
                <a:latin typeface="Times New Roman" pitchFamily="18" charset="0"/>
              </a:rPr>
              <a:t>THE Office for Clinical </a:t>
            </a:r>
            <a:r>
              <a:rPr lang="en-US" sz="2800" b="1" dirty="0">
                <a:solidFill>
                  <a:schemeClr val="tx2"/>
                </a:solidFill>
                <a:latin typeface="Times New Roman" pitchFamily="18" charset="0"/>
              </a:rPr>
              <a:t>R</a:t>
            </a:r>
            <a:r>
              <a:rPr lang="en-US" sz="2800" b="1" dirty="0" smtClean="0">
                <a:solidFill>
                  <a:schemeClr val="tx2"/>
                </a:solidFill>
                <a:latin typeface="Times New Roman" pitchFamily="18" charset="0"/>
              </a:rPr>
              <a:t>esearch (OCR) </a:t>
            </a:r>
            <a:br>
              <a:rPr lang="en-US" sz="2800" b="1" dirty="0" smtClean="0">
                <a:solidFill>
                  <a:schemeClr val="tx2"/>
                </a:solidFill>
                <a:latin typeface="Times New Roman" pitchFamily="18" charset="0"/>
              </a:rPr>
            </a:br>
            <a:r>
              <a:rPr lang="en-US" sz="2800" b="1" dirty="0" smtClean="0">
                <a:solidFill>
                  <a:schemeClr val="tx2"/>
                </a:solidFill>
                <a:latin typeface="Times New Roman" pitchFamily="18" charset="0"/>
              </a:rPr>
              <a:t>Prospective </a:t>
            </a:r>
            <a:r>
              <a:rPr lang="en-US" sz="2800" b="1" dirty="0">
                <a:solidFill>
                  <a:schemeClr val="tx2"/>
                </a:solidFill>
                <a:latin typeface="Times New Roman" pitchFamily="18" charset="0"/>
              </a:rPr>
              <a:t>R</a:t>
            </a:r>
            <a:r>
              <a:rPr lang="en-US" sz="2800" b="1" dirty="0" smtClean="0">
                <a:solidFill>
                  <a:schemeClr val="tx2"/>
                </a:solidFill>
                <a:latin typeface="Times New Roman" pitchFamily="18" charset="0"/>
              </a:rPr>
              <a:t>eimbursement Analysis (PRA) </a:t>
            </a:r>
            <a:r>
              <a:rPr lang="en-US" sz="2800" b="1" dirty="0">
                <a:solidFill>
                  <a:schemeClr val="tx2"/>
                </a:solidFill>
                <a:latin typeface="Times New Roman" pitchFamily="18" charset="0"/>
              </a:rPr>
              <a:t>g</a:t>
            </a:r>
            <a:r>
              <a:rPr lang="en-US" sz="2800" b="1" dirty="0" smtClean="0">
                <a:solidFill>
                  <a:schemeClr val="tx2"/>
                </a:solidFill>
                <a:latin typeface="Times New Roman" pitchFamily="18" charset="0"/>
              </a:rPr>
              <a:t>rid</a:t>
            </a:r>
            <a:endParaRPr lang="en-US" sz="2800" b="1" dirty="0">
              <a:solidFill>
                <a:schemeClr val="tx2"/>
              </a:solidFill>
            </a:endParaRPr>
          </a:p>
        </p:txBody>
      </p:sp>
      <p:sp>
        <p:nvSpPr>
          <p:cNvPr id="89091" name="Subtitle 8"/>
          <p:cNvSpPr>
            <a:spLocks noGrp="1"/>
          </p:cNvSpPr>
          <p:nvPr>
            <p:ph type="subTitle" idx="1"/>
          </p:nvPr>
        </p:nvSpPr>
        <p:spPr>
          <a:xfrm>
            <a:off x="1143000" y="4118597"/>
            <a:ext cx="6858000" cy="1309255"/>
          </a:xfrm>
        </p:spPr>
        <p:txBody>
          <a:bodyPr>
            <a:noAutofit/>
          </a:bodyPr>
          <a:lstStyle/>
          <a:p>
            <a:r>
              <a:rPr lang="en-US" sz="2200" b="1" dirty="0" smtClean="0">
                <a:latin typeface="Arial" charset="0"/>
              </a:rPr>
              <a:t>Cathy Cogan</a:t>
            </a:r>
            <a:r>
              <a:rPr lang="en-US" sz="2200" b="1" dirty="0">
                <a:latin typeface="Arial" charset="0"/>
              </a:rPr>
              <a:t>, BSN, MSc, PA-C, </a:t>
            </a:r>
            <a:r>
              <a:rPr lang="en-US" sz="2200" b="1" dirty="0" smtClean="0">
                <a:latin typeface="Arial" charset="0"/>
              </a:rPr>
              <a:t>CHRC</a:t>
            </a:r>
          </a:p>
          <a:p>
            <a:r>
              <a:rPr lang="en-US" sz="2200" b="1" dirty="0" smtClean="0">
                <a:latin typeface="Arial" charset="0"/>
              </a:rPr>
              <a:t> and </a:t>
            </a:r>
            <a:endParaRPr lang="en-US" sz="2200" b="1" dirty="0">
              <a:latin typeface="Arial" charset="0"/>
            </a:endParaRPr>
          </a:p>
          <a:p>
            <a:r>
              <a:rPr lang="en-US" sz="2200" b="1" dirty="0" smtClean="0">
                <a:latin typeface="Arial" charset="0"/>
              </a:rPr>
              <a:t>Deborah Stout</a:t>
            </a:r>
            <a:r>
              <a:rPr lang="en-US" sz="2200" b="1" dirty="0">
                <a:latin typeface="Arial" charset="0"/>
              </a:rPr>
              <a:t>, MSN, NP-C, CHRC</a:t>
            </a:r>
            <a:endParaRPr lang="en-US" sz="2200" b="1" i="1" dirty="0" smtClean="0">
              <a:latin typeface="Arial" charset="0"/>
            </a:endParaRPr>
          </a:p>
          <a:p>
            <a:endParaRPr lang="en-US" sz="2200" b="1" dirty="0" smtClean="0">
              <a:latin typeface="Arial" charset="0"/>
            </a:endParaRP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25578" y="2151963"/>
            <a:ext cx="3113902" cy="1765129"/>
          </a:xfrm>
          <a:prstGeom prst="rect">
            <a:avLst/>
          </a:prstGeom>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sz="quarter" idx="10"/>
          </p:nvPr>
        </p:nvPicPr>
        <p:blipFill>
          <a:blip r:embed="rId2">
            <a:extLst>
              <a:ext uri="{28A0092B-C50C-407E-A947-70E740481C1C}">
                <a14:useLocalDpi xmlns:a14="http://schemas.microsoft.com/office/drawing/2010/main" val="0"/>
              </a:ext>
            </a:extLst>
          </a:blip>
          <a:stretch>
            <a:fillRect/>
          </a:stretch>
        </p:blipFill>
        <p:spPr>
          <a:xfrm>
            <a:off x="1659765" y="889686"/>
            <a:ext cx="5824470" cy="4571314"/>
          </a:xfrm>
        </p:spPr>
      </p:pic>
    </p:spTree>
    <p:extLst>
      <p:ext uri="{BB962C8B-B14F-4D97-AF65-F5344CB8AC3E}">
        <p14:creationId xmlns:p14="http://schemas.microsoft.com/office/powerpoint/2010/main" val="285036095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Lessons Learned</a:t>
            </a:r>
            <a:endParaRPr lang="en-US" dirty="0"/>
          </a:p>
        </p:txBody>
      </p:sp>
      <p:sp>
        <p:nvSpPr>
          <p:cNvPr id="3" name="Content Placeholder 2"/>
          <p:cNvSpPr>
            <a:spLocks noGrp="1"/>
          </p:cNvSpPr>
          <p:nvPr>
            <p:ph sz="quarter" idx="10"/>
          </p:nvPr>
        </p:nvSpPr>
        <p:spPr>
          <a:xfrm>
            <a:off x="350108" y="1892300"/>
            <a:ext cx="8229600" cy="3873500"/>
          </a:xfrm>
        </p:spPr>
        <p:txBody>
          <a:bodyPr>
            <a:normAutofit fontScale="92500" lnSpcReduction="10000"/>
          </a:bodyPr>
          <a:lstStyle/>
          <a:p>
            <a:endParaRPr lang="en-US" dirty="0" smtClean="0"/>
          </a:p>
          <a:p>
            <a:r>
              <a:rPr lang="en-US" dirty="0" smtClean="0"/>
              <a:t>It’s </a:t>
            </a:r>
            <a:r>
              <a:rPr lang="en-US" dirty="0"/>
              <a:t>all in the salesmanship.  Universal buy-in is essential to succeed.</a:t>
            </a:r>
          </a:p>
          <a:p>
            <a:r>
              <a:rPr lang="en-US" dirty="0" smtClean="0"/>
              <a:t>Consider making </a:t>
            </a:r>
            <a:r>
              <a:rPr lang="en-US" dirty="0"/>
              <a:t>the </a:t>
            </a:r>
            <a:r>
              <a:rPr lang="en-US" dirty="0" smtClean="0"/>
              <a:t>template grid a voluntary process as </a:t>
            </a:r>
            <a:r>
              <a:rPr lang="en-US" dirty="0"/>
              <a:t>we received some very valuable feedback that we could incorporate into the standardized </a:t>
            </a:r>
            <a:r>
              <a:rPr lang="en-US" dirty="0" smtClean="0"/>
              <a:t>grid </a:t>
            </a:r>
            <a:r>
              <a:rPr lang="en-US" dirty="0"/>
              <a:t>and use going forward</a:t>
            </a:r>
          </a:p>
          <a:p>
            <a:r>
              <a:rPr lang="en-US" dirty="0"/>
              <a:t>Consider </a:t>
            </a:r>
            <a:r>
              <a:rPr lang="en-US" dirty="0" smtClean="0"/>
              <a:t>allowing </a:t>
            </a:r>
            <a:r>
              <a:rPr lang="en-US" dirty="0"/>
              <a:t>Leads to submit their personalized grids to the Protocol Tracker if </a:t>
            </a:r>
            <a:r>
              <a:rPr lang="en-US" dirty="0" smtClean="0"/>
              <a:t>we move forward with piloting the process </a:t>
            </a:r>
            <a:r>
              <a:rPr lang="en-US" dirty="0"/>
              <a:t>in the future</a:t>
            </a:r>
          </a:p>
          <a:p>
            <a:r>
              <a:rPr lang="en-US" dirty="0"/>
              <a:t>Protocol tracker became very efficient in a short amount of time so there is a benefit</a:t>
            </a:r>
          </a:p>
          <a:p>
            <a:r>
              <a:rPr lang="en-US" dirty="0" smtClean="0"/>
              <a:t>A standardized process will reduce errors</a:t>
            </a:r>
          </a:p>
          <a:p>
            <a:r>
              <a:rPr lang="en-US" dirty="0" smtClean="0"/>
              <a:t>Consider piloting </a:t>
            </a:r>
            <a:r>
              <a:rPr lang="en-US" dirty="0"/>
              <a:t>new process with new </a:t>
            </a:r>
            <a:r>
              <a:rPr lang="en-US" dirty="0" smtClean="0"/>
              <a:t>hires</a:t>
            </a:r>
          </a:p>
          <a:p>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34187" y="17317"/>
            <a:ext cx="2651760" cy="1874983"/>
          </a:xfrm>
          <a:prstGeom prst="rect">
            <a:avLst/>
          </a:prstGeom>
        </p:spPr>
      </p:pic>
    </p:spTree>
    <p:extLst>
      <p:ext uri="{BB962C8B-B14F-4D97-AF65-F5344CB8AC3E}">
        <p14:creationId xmlns:p14="http://schemas.microsoft.com/office/powerpoint/2010/main" val="138998829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Follow up/Next steps</a:t>
            </a:r>
            <a:endParaRPr lang="en-US" dirty="0"/>
          </a:p>
        </p:txBody>
      </p:sp>
      <p:sp>
        <p:nvSpPr>
          <p:cNvPr id="3" name="Content Placeholder 2"/>
          <p:cNvSpPr>
            <a:spLocks noGrp="1"/>
          </p:cNvSpPr>
          <p:nvPr>
            <p:ph sz="quarter" idx="10"/>
          </p:nvPr>
        </p:nvSpPr>
        <p:spPr>
          <a:xfrm>
            <a:off x="317157" y="1974678"/>
            <a:ext cx="8229600" cy="3873500"/>
          </a:xfrm>
        </p:spPr>
        <p:txBody>
          <a:bodyPr/>
          <a:lstStyle/>
          <a:p>
            <a:r>
              <a:rPr lang="en-US" dirty="0" smtClean="0"/>
              <a:t>Continue to obtain feedback and incorporate feedback into grid changes.</a:t>
            </a:r>
          </a:p>
          <a:p>
            <a:r>
              <a:rPr lang="en-US" dirty="0" smtClean="0"/>
              <a:t>Discuss process flow to determine best practice.</a:t>
            </a:r>
          </a:p>
          <a:p>
            <a:r>
              <a:rPr lang="en-US" dirty="0" smtClean="0"/>
              <a:t>Re-evaluate if process change is realistic given the current staffing, or if the process change is creating a bottleneck.</a:t>
            </a:r>
          </a:p>
          <a:p>
            <a:r>
              <a:rPr lang="en-US" dirty="0" smtClean="0"/>
              <a:t>If process change is successful, introduce to Team 2.</a:t>
            </a:r>
          </a:p>
          <a:p>
            <a:r>
              <a:rPr lang="en-US" dirty="0" smtClean="0"/>
              <a:t>If process change is not successful, the revised grid will be available to staff on our shared drive.</a:t>
            </a:r>
          </a:p>
          <a:p>
            <a:endParaRPr lang="en-US" dirty="0" smtClean="0"/>
          </a:p>
          <a:p>
            <a:endParaRPr lang="en-US" dirty="0"/>
          </a:p>
        </p:txBody>
      </p:sp>
    </p:spTree>
    <p:extLst>
      <p:ext uri="{BB962C8B-B14F-4D97-AF65-F5344CB8AC3E}">
        <p14:creationId xmlns:p14="http://schemas.microsoft.com/office/powerpoint/2010/main" val="199877360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sz="quarter" idx="10"/>
          </p:nvPr>
        </p:nvPicPr>
        <p:blipFill>
          <a:blip r:embed="rId2"/>
          <a:stretch>
            <a:fillRect/>
          </a:stretch>
        </p:blipFill>
        <p:spPr>
          <a:xfrm>
            <a:off x="1586947" y="837855"/>
            <a:ext cx="5033528" cy="4297680"/>
          </a:xfrm>
          <a:prstGeom prst="rect">
            <a:avLst/>
          </a:prstGeom>
        </p:spPr>
      </p:pic>
    </p:spTree>
    <p:extLst>
      <p:ext uri="{BB962C8B-B14F-4D97-AF65-F5344CB8AC3E}">
        <p14:creationId xmlns:p14="http://schemas.microsoft.com/office/powerpoint/2010/main" val="351014428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2">
            <a:alpha val="58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166639"/>
            <a:ext cx="8229600" cy="1143000"/>
          </a:xfrm>
        </p:spPr>
        <p:txBody>
          <a:bodyPr/>
          <a:lstStyle/>
          <a:p>
            <a:endParaRPr lang="en-US" dirty="0"/>
          </a:p>
        </p:txBody>
      </p:sp>
      <p:pic>
        <p:nvPicPr>
          <p:cNvPr id="4" name="Content Placeholder 3"/>
          <p:cNvPicPr>
            <a:picLocks noGrp="1" noChangeAspect="1"/>
          </p:cNvPicPr>
          <p:nvPr>
            <p:ph sz="quarter" idx="10"/>
          </p:nvPr>
        </p:nvPicPr>
        <p:blipFill>
          <a:blip r:embed="rId2"/>
          <a:stretch>
            <a:fillRect/>
          </a:stretch>
        </p:blipFill>
        <p:spPr>
          <a:xfrm>
            <a:off x="3314273" y="4406130"/>
            <a:ext cx="2106184" cy="1033006"/>
          </a:xfrm>
          <a:prstGeom prst="rect">
            <a:avLst/>
          </a:prstGeom>
        </p:spPr>
      </p:pic>
      <p:pic>
        <p:nvPicPr>
          <p:cNvPr id="9" name="Picture 8"/>
          <p:cNvPicPr>
            <a:picLocks noChangeAspect="1"/>
          </p:cNvPicPr>
          <p:nvPr/>
        </p:nvPicPr>
        <p:blipFill>
          <a:blip r:embed="rId3"/>
          <a:stretch>
            <a:fillRect/>
          </a:stretch>
        </p:blipFill>
        <p:spPr>
          <a:xfrm>
            <a:off x="4409829" y="1263987"/>
            <a:ext cx="2250733" cy="976967"/>
          </a:xfrm>
          <a:prstGeom prst="rect">
            <a:avLst/>
          </a:prstGeom>
        </p:spPr>
      </p:pic>
      <p:pic>
        <p:nvPicPr>
          <p:cNvPr id="10" name="Picture 9"/>
          <p:cNvPicPr>
            <a:picLocks noChangeAspect="1"/>
          </p:cNvPicPr>
          <p:nvPr/>
        </p:nvPicPr>
        <p:blipFill>
          <a:blip r:embed="rId4"/>
          <a:stretch>
            <a:fillRect/>
          </a:stretch>
        </p:blipFill>
        <p:spPr>
          <a:xfrm>
            <a:off x="2112436" y="1263239"/>
            <a:ext cx="2286444" cy="975467"/>
          </a:xfrm>
          <a:prstGeom prst="rect">
            <a:avLst/>
          </a:prstGeom>
        </p:spPr>
      </p:pic>
      <p:pic>
        <p:nvPicPr>
          <p:cNvPr id="12" name="Picture 11"/>
          <p:cNvPicPr>
            <a:picLocks noChangeAspect="1"/>
          </p:cNvPicPr>
          <p:nvPr/>
        </p:nvPicPr>
        <p:blipFill>
          <a:blip r:embed="rId5"/>
          <a:stretch>
            <a:fillRect/>
          </a:stretch>
        </p:blipFill>
        <p:spPr>
          <a:xfrm>
            <a:off x="4350714" y="3340141"/>
            <a:ext cx="2309848" cy="1012536"/>
          </a:xfrm>
          <a:prstGeom prst="rect">
            <a:avLst/>
          </a:prstGeom>
        </p:spPr>
      </p:pic>
      <p:pic>
        <p:nvPicPr>
          <p:cNvPr id="13" name="Picture 12"/>
          <p:cNvPicPr>
            <a:picLocks noChangeAspect="1"/>
          </p:cNvPicPr>
          <p:nvPr/>
        </p:nvPicPr>
        <p:blipFill>
          <a:blip r:embed="rId6"/>
          <a:stretch>
            <a:fillRect/>
          </a:stretch>
        </p:blipFill>
        <p:spPr>
          <a:xfrm>
            <a:off x="2043456" y="3340141"/>
            <a:ext cx="2326972" cy="984488"/>
          </a:xfrm>
          <a:prstGeom prst="rect">
            <a:avLst/>
          </a:prstGeom>
        </p:spPr>
      </p:pic>
      <p:pic>
        <p:nvPicPr>
          <p:cNvPr id="14" name="Picture 13"/>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762897" y="170988"/>
            <a:ext cx="5123935" cy="1094534"/>
          </a:xfrm>
          <a:prstGeom prst="rect">
            <a:avLst/>
          </a:prstGeom>
        </p:spPr>
      </p:pic>
      <p:pic>
        <p:nvPicPr>
          <p:cNvPr id="5" name="Picture 4"/>
          <p:cNvPicPr>
            <a:picLocks noChangeAspect="1"/>
          </p:cNvPicPr>
          <p:nvPr/>
        </p:nvPicPr>
        <p:blipFill>
          <a:blip r:embed="rId8"/>
          <a:stretch>
            <a:fillRect/>
          </a:stretch>
        </p:blipFill>
        <p:spPr>
          <a:xfrm>
            <a:off x="3244255" y="2241403"/>
            <a:ext cx="2331147" cy="1098737"/>
          </a:xfrm>
          <a:prstGeom prst="rect">
            <a:avLst/>
          </a:prstGeom>
          <a:scene3d>
            <a:camera prst="orthographicFront"/>
            <a:lightRig rig="threePt" dir="t"/>
          </a:scene3d>
          <a:sp3d>
            <a:bevelT/>
          </a:sp3d>
        </p:spPr>
      </p:pic>
    </p:spTree>
    <p:extLst>
      <p:ext uri="{BB962C8B-B14F-4D97-AF65-F5344CB8AC3E}">
        <p14:creationId xmlns:p14="http://schemas.microsoft.com/office/powerpoint/2010/main" val="33797112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mph" presetSubtype="0" fill="hold" nodeType="clickEffect">
                                  <p:stCondLst>
                                    <p:cond delay="0"/>
                                  </p:stCondLst>
                                  <p:childTnLst>
                                    <p:animScale>
                                      <p:cBhvr>
                                        <p:cTn id="6" dur="2000" fill="hold"/>
                                        <p:tgtEl>
                                          <p:spTgt spid="5"/>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Background</a:t>
            </a:r>
            <a:endParaRPr lang="en-US" dirty="0"/>
          </a:p>
        </p:txBody>
      </p:sp>
      <p:sp>
        <p:nvSpPr>
          <p:cNvPr id="3" name="Content Placeholder 2"/>
          <p:cNvSpPr>
            <a:spLocks noGrp="1"/>
          </p:cNvSpPr>
          <p:nvPr>
            <p:ph sz="quarter" idx="10"/>
          </p:nvPr>
        </p:nvSpPr>
        <p:spPr>
          <a:xfrm>
            <a:off x="227819" y="1941727"/>
            <a:ext cx="8229600" cy="3873500"/>
          </a:xfrm>
        </p:spPr>
        <p:txBody>
          <a:bodyPr/>
          <a:lstStyle/>
          <a:p>
            <a:pPr marL="0" indent="0">
              <a:buNone/>
              <a:defRPr/>
            </a:pPr>
            <a:r>
              <a:rPr lang="en-US" sz="2400" b="1" dirty="0"/>
              <a:t>Office for Clinical Research (OCR): </a:t>
            </a:r>
          </a:p>
          <a:p>
            <a:pPr lvl="1">
              <a:buFont typeface="Arial" pitchFamily="34" charset="0"/>
              <a:buChar char="•"/>
              <a:defRPr/>
            </a:pPr>
            <a:r>
              <a:rPr lang="en-US" sz="2200" dirty="0"/>
              <a:t>The OCR was established in 2001 as part of the </a:t>
            </a:r>
            <a:r>
              <a:rPr lang="en-US" sz="2200" dirty="0" smtClean="0"/>
              <a:t>School of Medicine’s strategic </a:t>
            </a:r>
            <a:r>
              <a:rPr lang="en-US" sz="2200" dirty="0"/>
              <a:t>plan for research. </a:t>
            </a:r>
            <a:r>
              <a:rPr lang="en-US" sz="2200" dirty="0" smtClean="0"/>
              <a:t>It addressed patient </a:t>
            </a:r>
            <a:r>
              <a:rPr lang="en-US" sz="2200" dirty="0"/>
              <a:t>safety as it revolved around </a:t>
            </a:r>
            <a:r>
              <a:rPr lang="en-US" sz="2200" dirty="0" smtClean="0"/>
              <a:t>regulatory compliance</a:t>
            </a:r>
            <a:r>
              <a:rPr lang="en-US" sz="2200" dirty="0"/>
              <a:t>. </a:t>
            </a:r>
          </a:p>
          <a:p>
            <a:pPr lvl="1">
              <a:buFont typeface="Arial" pitchFamily="34" charset="0"/>
              <a:buChar char="•"/>
              <a:defRPr/>
            </a:pPr>
            <a:r>
              <a:rPr lang="en-US" sz="2200" dirty="0"/>
              <a:t>Per the Dean’s Mandate of June 11, 2007 – </a:t>
            </a:r>
            <a:r>
              <a:rPr lang="en-US" sz="2200" dirty="0" smtClean="0"/>
              <a:t>“SOM </a:t>
            </a:r>
            <a:r>
              <a:rPr lang="en-US" sz="2200" dirty="0"/>
              <a:t>instituted a mandatory policy whereby any new clinical trial or other research study that requires any intervention with a human subject involving drugs, devices, services or procedures must have a </a:t>
            </a:r>
            <a:r>
              <a:rPr lang="en-US" sz="2200" dirty="0" smtClean="0"/>
              <a:t>Prospective Reimbursement Analysis </a:t>
            </a:r>
            <a:r>
              <a:rPr lang="en-US" sz="2200" dirty="0" smtClean="0">
                <a:solidFill>
                  <a:srgbClr val="FFFF00"/>
                </a:solidFill>
              </a:rPr>
              <a:t>(PRA) </a:t>
            </a:r>
            <a:r>
              <a:rPr lang="en-US" sz="2200" dirty="0"/>
              <a:t>completed before </a:t>
            </a:r>
            <a:r>
              <a:rPr lang="en-US" sz="2200" dirty="0" smtClean="0"/>
              <a:t>the study would </a:t>
            </a:r>
            <a:r>
              <a:rPr lang="en-US" sz="2200" dirty="0"/>
              <a:t>be approved by the Office of Sponsored Programs (OSP).”</a:t>
            </a:r>
          </a:p>
        </p:txBody>
      </p:sp>
    </p:spTree>
    <p:extLst>
      <p:ext uri="{BB962C8B-B14F-4D97-AF65-F5344CB8AC3E}">
        <p14:creationId xmlns:p14="http://schemas.microsoft.com/office/powerpoint/2010/main" val="411264083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Background</a:t>
            </a:r>
            <a:endParaRPr lang="en-US" dirty="0"/>
          </a:p>
        </p:txBody>
      </p:sp>
      <p:sp>
        <p:nvSpPr>
          <p:cNvPr id="3" name="Content Placeholder 2"/>
          <p:cNvSpPr>
            <a:spLocks noGrp="1"/>
          </p:cNvSpPr>
          <p:nvPr>
            <p:ph idx="1"/>
          </p:nvPr>
        </p:nvSpPr>
        <p:spPr>
          <a:xfrm>
            <a:off x="457200" y="1906073"/>
            <a:ext cx="8229600" cy="3837904"/>
          </a:xfrm>
        </p:spPr>
        <p:txBody>
          <a:bodyPr>
            <a:normAutofit/>
          </a:bodyPr>
          <a:lstStyle/>
          <a:p>
            <a:pPr marL="0" indent="0">
              <a:buNone/>
            </a:pPr>
            <a:r>
              <a:rPr lang="en-US" sz="2400" b="1" dirty="0" smtClean="0"/>
              <a:t>The Prospective Reimbursement Analysis (PRA):</a:t>
            </a:r>
          </a:p>
          <a:p>
            <a:r>
              <a:rPr lang="en-US" sz="2000" dirty="0" smtClean="0"/>
              <a:t>The </a:t>
            </a:r>
            <a:r>
              <a:rPr lang="en-US" sz="2000" dirty="0"/>
              <a:t>purpose of the PRA is to identify the appropriate payer for all </a:t>
            </a:r>
            <a:r>
              <a:rPr lang="en-US" sz="2000" dirty="0" smtClean="0"/>
              <a:t>billable items/services </a:t>
            </a:r>
            <a:r>
              <a:rPr lang="en-US" sz="2000" dirty="0"/>
              <a:t>required in the clinical trial in order to ensure that charges are appropriately </a:t>
            </a:r>
            <a:r>
              <a:rPr lang="en-US" sz="2000" dirty="0" smtClean="0"/>
              <a:t>covered </a:t>
            </a:r>
            <a:r>
              <a:rPr lang="en-US" sz="2000" dirty="0"/>
              <a:t>and </a:t>
            </a:r>
            <a:r>
              <a:rPr lang="en-US" sz="2000" dirty="0" smtClean="0"/>
              <a:t>to prevent </a:t>
            </a:r>
            <a:r>
              <a:rPr lang="en-US" sz="2000" dirty="0"/>
              <a:t>billing errors.  </a:t>
            </a:r>
          </a:p>
          <a:p>
            <a:r>
              <a:rPr lang="en-US" sz="2000" dirty="0" smtClean="0"/>
              <a:t>Involves </a:t>
            </a:r>
            <a:r>
              <a:rPr lang="en-US" sz="2000" dirty="0"/>
              <a:t>a thorough review of the protocol, draft Clinical Trial Agreement (CTA), draft budget, and draft informed consent document (ICD) in order to reach an objective determination regarding which items, services, etc. required of the protocol can and cannot be billed to third party payers using </a:t>
            </a:r>
            <a:r>
              <a:rPr lang="en-US" sz="2000" dirty="0" smtClean="0"/>
              <a:t>Medicare </a:t>
            </a:r>
            <a:r>
              <a:rPr lang="en-US" sz="2000" dirty="0"/>
              <a:t>guidelines.  </a:t>
            </a:r>
            <a:endParaRPr lang="en-US" sz="2000" dirty="0" smtClean="0"/>
          </a:p>
          <a:p>
            <a:r>
              <a:rPr lang="en-US" sz="2000" dirty="0"/>
              <a:t>The PRA is uploaded into the billing system </a:t>
            </a:r>
            <a:r>
              <a:rPr lang="en-US" sz="2000" dirty="0" smtClean="0"/>
              <a:t> and can become part of the subjects medical record if they are a patient at Emory Healthcare.  </a:t>
            </a:r>
            <a:endParaRPr lang="en-US" dirty="0"/>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007114" y="164757"/>
            <a:ext cx="2136886" cy="2191265"/>
          </a:xfrm>
          <a:prstGeom prst="rect">
            <a:avLst/>
          </a:prstGeom>
        </p:spPr>
      </p:pic>
    </p:spTree>
    <p:extLst>
      <p:ext uri="{BB962C8B-B14F-4D97-AF65-F5344CB8AC3E}">
        <p14:creationId xmlns:p14="http://schemas.microsoft.com/office/powerpoint/2010/main" val="30867087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Goal:  Aim statement</a:t>
            </a:r>
            <a:endParaRPr lang="en-US" dirty="0"/>
          </a:p>
        </p:txBody>
      </p:sp>
      <p:sp>
        <p:nvSpPr>
          <p:cNvPr id="3" name="Content Placeholder 2"/>
          <p:cNvSpPr>
            <a:spLocks noGrp="1"/>
          </p:cNvSpPr>
          <p:nvPr>
            <p:ph sz="quarter" idx="10"/>
          </p:nvPr>
        </p:nvSpPr>
        <p:spPr>
          <a:xfrm>
            <a:off x="300681" y="1823485"/>
            <a:ext cx="8229600" cy="3873500"/>
          </a:xfrm>
        </p:spPr>
        <p:txBody>
          <a:bodyPr>
            <a:normAutofit lnSpcReduction="10000"/>
          </a:bodyPr>
          <a:lstStyle/>
          <a:p>
            <a:endParaRPr lang="en-US" dirty="0" smtClean="0"/>
          </a:p>
          <a:p>
            <a:r>
              <a:rPr lang="en-US" dirty="0" smtClean="0"/>
              <a:t>The </a:t>
            </a:r>
            <a:r>
              <a:rPr lang="en-US" dirty="0"/>
              <a:t>goal of this project is to improve efficiency and lower personnel costs via process revision in which approximately 35 minutes of administrative work per study would shift to the protocol tracker, rather than by a lead clinician. </a:t>
            </a:r>
            <a:r>
              <a:rPr lang="en-US" dirty="0" smtClean="0"/>
              <a:t>  The goal is to accomplish this by October 30, 2019</a:t>
            </a:r>
          </a:p>
          <a:p>
            <a:r>
              <a:rPr lang="en-US" dirty="0" smtClean="0"/>
              <a:t>Secondary </a:t>
            </a:r>
            <a:r>
              <a:rPr lang="en-US" dirty="0"/>
              <a:t>goals include improving uniformity of the PRA </a:t>
            </a:r>
            <a:r>
              <a:rPr lang="en-US" dirty="0" smtClean="0"/>
              <a:t>document </a:t>
            </a:r>
            <a:r>
              <a:rPr lang="en-US" dirty="0"/>
              <a:t>by having specific fields completed by the same staff </a:t>
            </a:r>
            <a:r>
              <a:rPr lang="en-US" dirty="0" smtClean="0"/>
              <a:t>member (Protocol Tracker).  </a:t>
            </a:r>
          </a:p>
          <a:p>
            <a:r>
              <a:rPr lang="en-US" dirty="0" smtClean="0"/>
              <a:t>An </a:t>
            </a:r>
            <a:r>
              <a:rPr lang="en-US" dirty="0"/>
              <a:t>additional goal is to increase customer and employee satisfaction by decreasing turn-around </a:t>
            </a:r>
            <a:r>
              <a:rPr lang="en-US" dirty="0" smtClean="0"/>
              <a:t>times.</a:t>
            </a: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784004" y="252483"/>
            <a:ext cx="1121969" cy="640871"/>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57898" y="253627"/>
            <a:ext cx="1200285" cy="800816"/>
          </a:xfrm>
          <a:prstGeom prst="rect">
            <a:avLst/>
          </a:prstGeom>
        </p:spPr>
      </p:pic>
      <p:pic>
        <p:nvPicPr>
          <p:cNvPr id="8" name="Picture 7"/>
          <p:cNvPicPr>
            <a:picLocks noChangeAspect="1"/>
          </p:cNvPicPr>
          <p:nvPr/>
        </p:nvPicPr>
        <p:blipFill>
          <a:blip r:embed="rId4"/>
          <a:stretch>
            <a:fillRect/>
          </a:stretch>
        </p:blipFill>
        <p:spPr>
          <a:xfrm>
            <a:off x="6758040" y="1054443"/>
            <a:ext cx="1956008" cy="738493"/>
          </a:xfrm>
          <a:prstGeom prst="rect">
            <a:avLst/>
          </a:prstGeom>
        </p:spPr>
      </p:pic>
    </p:spTree>
    <p:extLst>
      <p:ext uri="{BB962C8B-B14F-4D97-AF65-F5344CB8AC3E}">
        <p14:creationId xmlns:p14="http://schemas.microsoft.com/office/powerpoint/2010/main" val="176033114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Current (baseline) conditions</a:t>
            </a:r>
            <a:endParaRPr lang="en-US" dirty="0"/>
          </a:p>
        </p:txBody>
      </p:sp>
      <p:sp>
        <p:nvSpPr>
          <p:cNvPr id="3" name="Content Placeholder 2"/>
          <p:cNvSpPr>
            <a:spLocks noGrp="1"/>
          </p:cNvSpPr>
          <p:nvPr>
            <p:ph sz="quarter" idx="10"/>
          </p:nvPr>
        </p:nvSpPr>
        <p:spPr>
          <a:xfrm>
            <a:off x="227819" y="1917014"/>
            <a:ext cx="8229600" cy="3873500"/>
          </a:xfrm>
        </p:spPr>
        <p:txBody>
          <a:bodyPr>
            <a:normAutofit/>
          </a:bodyPr>
          <a:lstStyle/>
          <a:p>
            <a:pPr marL="0" lvl="0" indent="0" defTabSz="914400" fontAlgn="base">
              <a:lnSpc>
                <a:spcPct val="90000"/>
              </a:lnSpc>
              <a:spcBef>
                <a:spcPct val="50000"/>
              </a:spcBef>
              <a:spcAft>
                <a:spcPct val="0"/>
              </a:spcAft>
              <a:buClr>
                <a:srgbClr val="004880"/>
              </a:buClr>
              <a:buNone/>
            </a:pPr>
            <a:r>
              <a:rPr lang="en-US" b="1" dirty="0" smtClean="0">
                <a:solidFill>
                  <a:srgbClr val="1E4191"/>
                </a:solidFill>
                <a:latin typeface="GE Inspira Pitch" pitchFamily="34" charset="0"/>
              </a:rPr>
              <a:t> </a:t>
            </a:r>
          </a:p>
          <a:p>
            <a:pPr marL="0" lvl="0" indent="0" defTabSz="914400" fontAlgn="base">
              <a:lnSpc>
                <a:spcPct val="90000"/>
              </a:lnSpc>
              <a:spcBef>
                <a:spcPct val="50000"/>
              </a:spcBef>
              <a:spcAft>
                <a:spcPct val="0"/>
              </a:spcAft>
              <a:buClr>
                <a:srgbClr val="004880"/>
              </a:buClr>
              <a:buNone/>
            </a:pPr>
            <a:r>
              <a:rPr lang="en-US" b="1" dirty="0" smtClean="0">
                <a:latin typeface="GE Inspira Pitch" pitchFamily="34" charset="0"/>
              </a:rPr>
              <a:t>There </a:t>
            </a:r>
            <a:r>
              <a:rPr lang="en-US" b="1" dirty="0">
                <a:latin typeface="GE Inspira Pitch" pitchFamily="34" charset="0"/>
              </a:rPr>
              <a:t>are an average of 44 </a:t>
            </a:r>
            <a:r>
              <a:rPr lang="en-US" b="1" dirty="0" smtClean="0">
                <a:latin typeface="GE Inspira Pitch" pitchFamily="34" charset="0"/>
              </a:rPr>
              <a:t>research studies </a:t>
            </a:r>
            <a:r>
              <a:rPr lang="en-US" b="1" dirty="0">
                <a:latin typeface="GE Inspira Pitch" pitchFamily="34" charset="0"/>
              </a:rPr>
              <a:t>that arrive in the Office for Clinical Research in a month.  </a:t>
            </a:r>
            <a:endParaRPr lang="en-US" b="1" dirty="0" smtClean="0">
              <a:latin typeface="GE Inspira Pitch" pitchFamily="34" charset="0"/>
            </a:endParaRPr>
          </a:p>
          <a:p>
            <a:pPr marL="0" lvl="0" indent="0" defTabSz="914400" fontAlgn="base">
              <a:lnSpc>
                <a:spcPct val="90000"/>
              </a:lnSpc>
              <a:spcBef>
                <a:spcPct val="50000"/>
              </a:spcBef>
              <a:spcAft>
                <a:spcPct val="0"/>
              </a:spcAft>
              <a:buClr>
                <a:srgbClr val="004880"/>
              </a:buClr>
              <a:buNone/>
            </a:pPr>
            <a:r>
              <a:rPr lang="en-US" b="1" dirty="0" smtClean="0">
                <a:latin typeface="GE Inspira Pitch" pitchFamily="34" charset="0"/>
              </a:rPr>
              <a:t>The </a:t>
            </a:r>
            <a:r>
              <a:rPr lang="en-US" b="1" dirty="0">
                <a:latin typeface="GE Inspira Pitch" pitchFamily="34" charset="0"/>
              </a:rPr>
              <a:t>studies are </a:t>
            </a:r>
            <a:r>
              <a:rPr lang="en-US" b="1" dirty="0" smtClean="0">
                <a:latin typeface="GE Inspira Pitch" pitchFamily="34" charset="0"/>
              </a:rPr>
              <a:t>arrived/ processed </a:t>
            </a:r>
            <a:r>
              <a:rPr lang="en-US" b="1" dirty="0">
                <a:latin typeface="GE Inspira Pitch" pitchFamily="34" charset="0"/>
              </a:rPr>
              <a:t>by the Protocol </a:t>
            </a:r>
            <a:r>
              <a:rPr lang="en-US" b="1" dirty="0" smtClean="0">
                <a:latin typeface="GE Inspira Pitch" pitchFamily="34" charset="0"/>
              </a:rPr>
              <a:t>Tracker and then assigned </a:t>
            </a:r>
            <a:r>
              <a:rPr lang="en-US" b="1" dirty="0">
                <a:latin typeface="GE Inspira Pitch" pitchFamily="34" charset="0"/>
              </a:rPr>
              <a:t>to a Lead Clinician. </a:t>
            </a:r>
            <a:endParaRPr lang="en-US" b="1" dirty="0" smtClean="0">
              <a:latin typeface="GE Inspira Pitch" pitchFamily="34" charset="0"/>
            </a:endParaRPr>
          </a:p>
          <a:p>
            <a:pPr marL="0" lvl="0" indent="0" defTabSz="914400" fontAlgn="base">
              <a:lnSpc>
                <a:spcPct val="90000"/>
              </a:lnSpc>
              <a:spcBef>
                <a:spcPct val="50000"/>
              </a:spcBef>
              <a:spcAft>
                <a:spcPct val="0"/>
              </a:spcAft>
              <a:buClr>
                <a:srgbClr val="004880"/>
              </a:buClr>
              <a:buNone/>
            </a:pPr>
            <a:r>
              <a:rPr lang="en-US" b="1" dirty="0" smtClean="0">
                <a:latin typeface="GE Inspira Pitch" pitchFamily="34" charset="0"/>
              </a:rPr>
              <a:t>Each </a:t>
            </a:r>
            <a:r>
              <a:rPr lang="en-US" b="1" dirty="0">
                <a:latin typeface="GE Inspira Pitch" pitchFamily="34" charset="0"/>
              </a:rPr>
              <a:t>Lead Clinician produces their own </a:t>
            </a:r>
            <a:r>
              <a:rPr lang="en-US" b="1" dirty="0" smtClean="0">
                <a:latin typeface="GE Inspira Pitch" pitchFamily="34" charset="0"/>
              </a:rPr>
              <a:t>individualized PRA grid</a:t>
            </a:r>
            <a:r>
              <a:rPr lang="en-US" b="1" dirty="0">
                <a:latin typeface="GE Inspira Pitch" pitchFamily="34" charset="0"/>
              </a:rPr>
              <a:t>. </a:t>
            </a:r>
            <a:endParaRPr lang="en-US" b="1" dirty="0" smtClean="0">
              <a:latin typeface="GE Inspira Pitch" pitchFamily="34" charset="0"/>
            </a:endParaRPr>
          </a:p>
          <a:p>
            <a:pPr marL="0" lvl="0" indent="0" defTabSz="914400" fontAlgn="base">
              <a:lnSpc>
                <a:spcPct val="90000"/>
              </a:lnSpc>
              <a:spcBef>
                <a:spcPct val="50000"/>
              </a:spcBef>
              <a:spcAft>
                <a:spcPct val="0"/>
              </a:spcAft>
              <a:buClr>
                <a:srgbClr val="004880"/>
              </a:buClr>
              <a:buNone/>
            </a:pPr>
            <a:r>
              <a:rPr lang="en-US" b="1" dirty="0" smtClean="0">
                <a:latin typeface="GE Inspira Pitch" pitchFamily="34" charset="0"/>
              </a:rPr>
              <a:t> </a:t>
            </a:r>
            <a:r>
              <a:rPr lang="en-US" b="1" dirty="0">
                <a:latin typeface="GE Inspira Pitch" pitchFamily="34" charset="0"/>
              </a:rPr>
              <a:t>We wish to streamline and standardize the work flow process </a:t>
            </a:r>
            <a:r>
              <a:rPr lang="en-US" b="1" dirty="0" smtClean="0">
                <a:latin typeface="GE Inspira Pitch" pitchFamily="34" charset="0"/>
              </a:rPr>
              <a:t>in creating a standardized PRA grid leading </a:t>
            </a:r>
            <a:r>
              <a:rPr lang="en-US" b="1" dirty="0">
                <a:latin typeface="GE Inspira Pitch" pitchFamily="34" charset="0"/>
              </a:rPr>
              <a:t>to greater efficiency thereby decreasing costs. </a:t>
            </a: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36043" y="284176"/>
            <a:ext cx="2416267" cy="1398773"/>
          </a:xfrm>
          <a:prstGeom prst="rect">
            <a:avLst/>
          </a:prstGeom>
        </p:spPr>
      </p:pic>
    </p:spTree>
    <p:extLst>
      <p:ext uri="{BB962C8B-B14F-4D97-AF65-F5344CB8AC3E}">
        <p14:creationId xmlns:p14="http://schemas.microsoft.com/office/powerpoint/2010/main" val="151293751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90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sz="quarter" idx="10"/>
            <p:extLst>
              <p:ext uri="{D42A27DB-BD31-4B8C-83A1-F6EECF244321}">
                <p14:modId xmlns:p14="http://schemas.microsoft.com/office/powerpoint/2010/main" val="2437014492"/>
              </p:ext>
            </p:extLst>
          </p:nvPr>
        </p:nvGraphicFramePr>
        <p:xfrm>
          <a:off x="457200" y="1587500"/>
          <a:ext cx="8229600" cy="38735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16865096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019" y="284176"/>
            <a:ext cx="7772400" cy="383089"/>
          </a:xfrm>
        </p:spPr>
        <p:txBody>
          <a:bodyPr>
            <a:normAutofit/>
          </a:bodyPr>
          <a:lstStyle/>
          <a:p>
            <a:r>
              <a:rPr lang="en-US" sz="1600" dirty="0" smtClean="0"/>
              <a:t>PRA Template</a:t>
            </a:r>
            <a:endParaRPr lang="en-US" sz="1600" dirty="0"/>
          </a:p>
        </p:txBody>
      </p:sp>
      <p:graphicFrame>
        <p:nvGraphicFramePr>
          <p:cNvPr id="6" name="Content Placeholder 5"/>
          <p:cNvGraphicFramePr>
            <a:graphicFrameLocks noGrp="1"/>
          </p:cNvGraphicFramePr>
          <p:nvPr>
            <p:ph sz="quarter" idx="10"/>
            <p:extLst>
              <p:ext uri="{D42A27DB-BD31-4B8C-83A1-F6EECF244321}">
                <p14:modId xmlns:p14="http://schemas.microsoft.com/office/powerpoint/2010/main" val="1224529744"/>
              </p:ext>
            </p:extLst>
          </p:nvPr>
        </p:nvGraphicFramePr>
        <p:xfrm>
          <a:off x="189467" y="790833"/>
          <a:ext cx="8657970" cy="4549166"/>
        </p:xfrm>
        <a:graphic>
          <a:graphicData uri="http://schemas.openxmlformats.org/drawingml/2006/table">
            <a:tbl>
              <a:tblPr firstRow="1" bandRow="1">
                <a:tableStyleId>{5C22544A-7EE6-4342-B048-85BDC9FD1C3A}</a:tableStyleId>
              </a:tblPr>
              <a:tblGrid>
                <a:gridCol w="1725660"/>
                <a:gridCol w="536549"/>
                <a:gridCol w="652559"/>
                <a:gridCol w="828670"/>
                <a:gridCol w="870079"/>
                <a:gridCol w="563458"/>
                <a:gridCol w="580053"/>
                <a:gridCol w="551051"/>
                <a:gridCol w="522048"/>
                <a:gridCol w="1827843"/>
              </a:tblGrid>
              <a:tr h="444843">
                <a:tc rowSpan="3" gridSpan="3">
                  <a:txBody>
                    <a:bodyPr/>
                    <a:lstStyle/>
                    <a:p>
                      <a:pPr algn="ctr"/>
                      <a:endParaRPr lang="en-US" sz="1050" dirty="0" smtClean="0">
                        <a:solidFill>
                          <a:schemeClr val="tx1"/>
                        </a:solidFill>
                      </a:endParaRPr>
                    </a:p>
                    <a:p>
                      <a:pPr algn="ctr"/>
                      <a:endParaRPr lang="en-US" sz="1050" dirty="0" smtClean="0">
                        <a:solidFill>
                          <a:schemeClr val="tx1"/>
                        </a:solidFill>
                      </a:endParaRPr>
                    </a:p>
                    <a:p>
                      <a:pPr algn="ctr"/>
                      <a:endParaRPr lang="en-US" sz="1050" dirty="0" smtClean="0">
                        <a:solidFill>
                          <a:schemeClr val="tx1"/>
                        </a:solidFill>
                      </a:endParaRPr>
                    </a:p>
                    <a:p>
                      <a:pPr algn="ctr"/>
                      <a:endParaRPr lang="en-US" sz="1050" dirty="0" smtClean="0">
                        <a:solidFill>
                          <a:schemeClr val="tx1"/>
                        </a:solidFill>
                      </a:endParaRPr>
                    </a:p>
                    <a:p>
                      <a:pPr algn="ctr"/>
                      <a:r>
                        <a:rPr lang="en-US" sz="1050" dirty="0" smtClean="0">
                          <a:solidFill>
                            <a:schemeClr val="tx1"/>
                          </a:solidFill>
                        </a:rPr>
                        <a:t>Proprietary and Confidential</a:t>
                      </a:r>
                    </a:p>
                    <a:p>
                      <a:pPr algn="ctr"/>
                      <a:r>
                        <a:rPr lang="en-US" sz="1050" dirty="0" smtClean="0">
                          <a:solidFill>
                            <a:schemeClr val="tx1"/>
                          </a:solidFill>
                        </a:rPr>
                        <a:t>Completed by Emory University</a:t>
                      </a:r>
                    </a:p>
                    <a:p>
                      <a:pPr algn="ctr"/>
                      <a:r>
                        <a:rPr lang="en-US" sz="1050" dirty="0" smtClean="0">
                          <a:solidFill>
                            <a:schemeClr val="tx1"/>
                          </a:solidFill>
                        </a:rPr>
                        <a:t> Office for Clinical Research </a:t>
                      </a:r>
                      <a:endParaRPr lang="en-US" sz="105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rowSpan="3" hMerge="1">
                  <a:txBody>
                    <a:bodyPr/>
                    <a:lstStyle/>
                    <a:p>
                      <a:endParaRPr lang="en-US" dirty="0"/>
                    </a:p>
                  </a:txBody>
                  <a:tcPr/>
                </a:tc>
                <a:tc rowSpan="3" hMerge="1">
                  <a:txBody>
                    <a:bodyPr/>
                    <a:lstStyle/>
                    <a:p>
                      <a:endParaRPr lang="en-US" dirty="0"/>
                    </a:p>
                  </a:txBody>
                  <a:tcPr/>
                </a:tc>
                <a:tc gridSpan="7">
                  <a:txBody>
                    <a:bodyPr/>
                    <a:lstStyle/>
                    <a:p>
                      <a:pPr algn="ctr" fontAlgn="b"/>
                      <a:r>
                        <a:rPr lang="en-US" sz="1600" b="1" i="0" u="none" strike="noStrike" dirty="0" smtClean="0">
                          <a:solidFill>
                            <a:schemeClr val="bg1"/>
                          </a:solidFill>
                          <a:effectLst/>
                          <a:latin typeface="Calibri" panose="020F0502020204030204" pitchFamily="34" charset="0"/>
                        </a:rPr>
                        <a:t>IRB00123456-19-TEST</a:t>
                      </a:r>
                      <a:endParaRPr lang="en-US" sz="1600" b="1" i="0" u="none" strike="noStrike" dirty="0">
                        <a:solidFill>
                          <a:schemeClr val="bg1"/>
                        </a:solidFill>
                        <a:effectLst/>
                        <a:latin typeface="Calibri" panose="020F0502020204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r>
              <a:tr h="290464">
                <a:tc gridSpan="3" vMerge="1">
                  <a:txBody>
                    <a:bodyPr/>
                    <a:lstStyle/>
                    <a:p>
                      <a:pPr algn="ctr"/>
                      <a:endParaRPr lang="en-US" u="sng" dirty="0"/>
                    </a:p>
                  </a:txBody>
                  <a:tcPr/>
                </a:tc>
                <a:tc hMerge="1" vMerge="1">
                  <a:txBody>
                    <a:bodyPr/>
                    <a:lstStyle/>
                    <a:p>
                      <a:endParaRPr lang="en-US" dirty="0"/>
                    </a:p>
                  </a:txBody>
                  <a:tcPr/>
                </a:tc>
                <a:tc hMerge="1" vMerge="1">
                  <a:txBody>
                    <a:bodyPr/>
                    <a:lstStyle/>
                    <a:p>
                      <a:endParaRPr lang="en-US" dirty="0"/>
                    </a:p>
                  </a:txBody>
                  <a:tcPr/>
                </a:tc>
                <a:tc gridSpan="7">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1200" b="1" u="sng" dirty="0" smtClean="0">
                          <a:solidFill>
                            <a:schemeClr val="bg1"/>
                          </a:solidFill>
                        </a:rPr>
                        <a:t>A</a:t>
                      </a:r>
                      <a:r>
                        <a:rPr lang="en-US" sz="1200" b="1" u="sng" baseline="0" dirty="0" smtClean="0">
                          <a:solidFill>
                            <a:schemeClr val="bg1"/>
                          </a:solidFill>
                        </a:rPr>
                        <a:t> Multicenter, Double-Blind, Multidose, Placebo-Controlled Randomized Study of a Miracle Drug to Cure Every Illness</a:t>
                      </a:r>
                      <a:endParaRPr lang="en-US" sz="1200" b="1" u="sng" dirty="0" smtClean="0">
                        <a:solidFill>
                          <a:schemeClr val="bg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r>
              <a:tr h="667265">
                <a:tc gridSpan="3" vMerge="1">
                  <a:txBody>
                    <a:bodyPr/>
                    <a:lstStyle/>
                    <a:p>
                      <a:pPr algn="ctr"/>
                      <a:endParaRPr lang="en-US" dirty="0"/>
                    </a:p>
                  </a:txBody>
                  <a:tcPr/>
                </a:tc>
                <a:tc hMerge="1" vMerge="1">
                  <a:txBody>
                    <a:bodyPr/>
                    <a:lstStyle/>
                    <a:p>
                      <a:endParaRPr lang="en-US" dirty="0"/>
                    </a:p>
                  </a:txBody>
                  <a:tcPr/>
                </a:tc>
                <a:tc hMerge="1" vMerge="1">
                  <a:txBody>
                    <a:bodyPr/>
                    <a:lstStyle/>
                    <a:p>
                      <a:endParaRPr lang="en-US" dirty="0"/>
                    </a:p>
                  </a:txBody>
                  <a:tcPr/>
                </a:tc>
                <a:tc gridSpan="7">
                  <a:txBody>
                    <a:bodyPr/>
                    <a:lstStyle/>
                    <a:p>
                      <a:pPr algn="ctr"/>
                      <a:r>
                        <a:rPr lang="en-US" sz="600" dirty="0" smtClean="0">
                          <a:solidFill>
                            <a:schemeClr val="bg1"/>
                          </a:solidFill>
                        </a:rPr>
                        <a:t>This Prospective Reimbursement Analysis (PRA) is intended as a general guideline for use in determining which items and services are billable to Medicare based upon current benefit policies, coverage determinations, and federal guidelines.  All items and services that are billable to Medicare must be supported by medical necessity. This PRA was prepared by Emory University for its own internal business operations.  As such, this PRA creates no rights or obligations as to any third party and Emory makes no warranties as to its accuracy.  For budgeting purposes, with the exception of investigative devices, this PRA assumes that the Medicaid program and commercial insurers will cover at least as much as Medicare covers.  Insurance policies vary, however, and there is no guarantee that a commercial insurer will cover or pay for all items/services designated on this PRA as billable to Medicare.  Research subjects should be advised to contact their own insurance providers concerning their coverage.</a:t>
                      </a:r>
                      <a:endParaRPr lang="en-US" sz="600" dirty="0">
                        <a:solidFill>
                          <a:schemeClr val="bg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r>
              <a:tr h="616167">
                <a:tc>
                  <a:txBody>
                    <a:bodyPr/>
                    <a:lstStyle/>
                    <a:p>
                      <a:pPr algn="ctr"/>
                      <a:endParaRPr lang="en-US" sz="1000" dirty="0" smtClean="0"/>
                    </a:p>
                    <a:p>
                      <a:pPr algn="ctr"/>
                      <a:endParaRPr lang="en-US" sz="1000" dirty="0" smtClean="0"/>
                    </a:p>
                    <a:p>
                      <a:pPr algn="ctr"/>
                      <a:r>
                        <a:rPr lang="en-US" sz="1000" dirty="0" smtClean="0"/>
                        <a:t>Items &amp; Services</a:t>
                      </a:r>
                      <a:endParaRPr lang="en-US" sz="1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1000" dirty="0" smtClean="0"/>
                    </a:p>
                    <a:p>
                      <a:pPr algn="ctr"/>
                      <a:endParaRPr lang="en-US" sz="1000" dirty="0" smtClean="0"/>
                    </a:p>
                    <a:p>
                      <a:pPr algn="ctr"/>
                      <a:r>
                        <a:rPr lang="en-US" sz="1000" dirty="0" smtClean="0"/>
                        <a:t>Sect</a:t>
                      </a:r>
                      <a:endParaRPr lang="en-US" sz="1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1000" dirty="0" smtClean="0"/>
                    </a:p>
                    <a:p>
                      <a:pPr algn="ctr"/>
                      <a:r>
                        <a:rPr lang="en-US" sz="1000" dirty="0" smtClean="0"/>
                        <a:t>CPT Code</a:t>
                      </a:r>
                      <a:endParaRPr lang="en-US" sz="1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1000" dirty="0" smtClean="0">
                        <a:solidFill>
                          <a:schemeClr val="bg1"/>
                        </a:solidFill>
                      </a:endParaRPr>
                    </a:p>
                    <a:p>
                      <a:pPr algn="ctr"/>
                      <a:endParaRPr lang="en-US" sz="1000" dirty="0" smtClean="0">
                        <a:solidFill>
                          <a:schemeClr val="bg1"/>
                        </a:solidFill>
                      </a:endParaRPr>
                    </a:p>
                    <a:p>
                      <a:pPr algn="ctr"/>
                      <a:r>
                        <a:rPr lang="en-US" sz="1000" dirty="0" smtClean="0">
                          <a:solidFill>
                            <a:schemeClr val="bg1"/>
                          </a:solidFill>
                        </a:rPr>
                        <a:t>Screening</a:t>
                      </a:r>
                      <a:endParaRPr lang="en-US" sz="1000" dirty="0">
                        <a:solidFill>
                          <a:schemeClr val="bg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1000" dirty="0" smtClean="0">
                        <a:solidFill>
                          <a:schemeClr val="bg1"/>
                        </a:solidFill>
                      </a:endParaRPr>
                    </a:p>
                    <a:p>
                      <a:pPr algn="ctr"/>
                      <a:endParaRPr lang="en-US" sz="1000" dirty="0" smtClean="0">
                        <a:solidFill>
                          <a:schemeClr val="bg1"/>
                        </a:solidFill>
                      </a:endParaRPr>
                    </a:p>
                    <a:p>
                      <a:pPr algn="ctr"/>
                      <a:r>
                        <a:rPr lang="en-US" sz="1000" dirty="0" smtClean="0">
                          <a:solidFill>
                            <a:schemeClr val="bg1"/>
                          </a:solidFill>
                        </a:rPr>
                        <a:t>Baseline</a:t>
                      </a:r>
                      <a:endParaRPr lang="en-US" sz="1000" dirty="0">
                        <a:solidFill>
                          <a:schemeClr val="bg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1000" dirty="0" smtClean="0">
                        <a:solidFill>
                          <a:schemeClr val="bg1"/>
                        </a:solidFill>
                      </a:endParaRPr>
                    </a:p>
                    <a:p>
                      <a:pPr algn="ctr"/>
                      <a:endParaRPr lang="en-US" sz="1000" dirty="0" smtClean="0">
                        <a:solidFill>
                          <a:schemeClr val="bg1"/>
                        </a:solidFill>
                      </a:endParaRPr>
                    </a:p>
                    <a:p>
                      <a:pPr algn="ctr"/>
                      <a:r>
                        <a:rPr lang="en-US" sz="1000" dirty="0" smtClean="0">
                          <a:solidFill>
                            <a:schemeClr val="bg1"/>
                          </a:solidFill>
                        </a:rPr>
                        <a:t>Visit 1</a:t>
                      </a:r>
                      <a:endParaRPr lang="en-US" sz="1000" dirty="0">
                        <a:solidFill>
                          <a:schemeClr val="bg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lang="en-US" sz="1000" kern="1200" dirty="0" smtClean="0">
                        <a:solidFill>
                          <a:schemeClr val="bg1"/>
                        </a:solidFill>
                        <a:latin typeface="+mn-lt"/>
                        <a:ea typeface="+mn-ea"/>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lang="en-US" sz="1000" kern="1200" dirty="0" smtClean="0">
                        <a:solidFill>
                          <a:schemeClr val="bg1"/>
                        </a:solidFill>
                        <a:latin typeface="+mn-lt"/>
                        <a:ea typeface="+mn-ea"/>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lang="en-US" sz="1000" kern="1200" dirty="0" smtClean="0">
                          <a:solidFill>
                            <a:schemeClr val="bg1"/>
                          </a:solidFill>
                          <a:latin typeface="+mn-lt"/>
                          <a:ea typeface="+mn-ea"/>
                          <a:cs typeface="+mn-cs"/>
                        </a:rPr>
                        <a:t>Visit 2</a:t>
                      </a:r>
                      <a:endParaRPr lang="en-US" sz="1000" kern="1200" dirty="0">
                        <a:solidFill>
                          <a:schemeClr val="bg1"/>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lang="en-US" sz="1000" kern="1200" dirty="0" smtClean="0">
                        <a:solidFill>
                          <a:schemeClr val="bg1"/>
                        </a:solidFill>
                        <a:latin typeface="+mn-lt"/>
                        <a:ea typeface="+mn-ea"/>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lang="en-US" sz="1000" kern="1200" dirty="0" smtClean="0">
                        <a:solidFill>
                          <a:schemeClr val="bg1"/>
                        </a:solidFill>
                        <a:latin typeface="+mn-lt"/>
                        <a:ea typeface="+mn-ea"/>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lang="en-US" sz="1000" kern="1200" dirty="0" smtClean="0">
                          <a:solidFill>
                            <a:schemeClr val="bg1"/>
                          </a:solidFill>
                          <a:latin typeface="+mn-lt"/>
                          <a:ea typeface="+mn-ea"/>
                          <a:cs typeface="+mn-cs"/>
                        </a:rPr>
                        <a:t>Visit 3</a:t>
                      </a:r>
                      <a:endParaRPr lang="en-US" sz="1000" kern="1200" dirty="0">
                        <a:solidFill>
                          <a:schemeClr val="bg1"/>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lang="en-US" sz="1000" kern="1200" dirty="0" smtClean="0">
                        <a:solidFill>
                          <a:schemeClr val="bg1"/>
                        </a:solidFill>
                        <a:latin typeface="+mn-lt"/>
                        <a:ea typeface="+mn-ea"/>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lang="en-US" sz="1000" kern="1200" dirty="0" smtClean="0">
                        <a:solidFill>
                          <a:schemeClr val="bg1"/>
                        </a:solidFill>
                        <a:latin typeface="+mn-lt"/>
                        <a:ea typeface="+mn-ea"/>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lang="en-US" sz="1000" kern="1200" dirty="0" smtClean="0">
                          <a:solidFill>
                            <a:schemeClr val="bg1"/>
                          </a:solidFill>
                          <a:latin typeface="+mn-lt"/>
                          <a:ea typeface="+mn-ea"/>
                          <a:cs typeface="+mn-cs"/>
                        </a:rPr>
                        <a:t>Visit 4</a:t>
                      </a:r>
                      <a:endParaRPr lang="en-US" sz="1000" kern="1200" dirty="0">
                        <a:solidFill>
                          <a:schemeClr val="bg1"/>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457200" rtl="0" eaLnBrk="1" latinLnBrk="0" hangingPunct="1"/>
                      <a:endParaRPr lang="en-US" sz="1000" kern="1200" dirty="0" smtClean="0">
                        <a:solidFill>
                          <a:schemeClr val="dk1"/>
                        </a:solidFill>
                        <a:latin typeface="+mn-lt"/>
                        <a:ea typeface="+mn-ea"/>
                        <a:cs typeface="+mn-cs"/>
                      </a:endParaRPr>
                    </a:p>
                    <a:p>
                      <a:pPr marL="0" algn="ctr" defTabSz="457200" rtl="0" eaLnBrk="1" latinLnBrk="0" hangingPunct="1"/>
                      <a:endParaRPr lang="en-US" sz="1000" kern="1200" dirty="0" smtClean="0">
                        <a:solidFill>
                          <a:schemeClr val="dk1"/>
                        </a:solidFill>
                        <a:latin typeface="+mn-lt"/>
                        <a:ea typeface="+mn-ea"/>
                        <a:cs typeface="+mn-cs"/>
                      </a:endParaRPr>
                    </a:p>
                    <a:p>
                      <a:pPr marL="0" algn="ctr" defTabSz="457200" rtl="0" eaLnBrk="1" latinLnBrk="0" hangingPunct="1"/>
                      <a:r>
                        <a:rPr lang="en-US" sz="1000" kern="1200" dirty="0" smtClean="0">
                          <a:solidFill>
                            <a:schemeClr val="dk1"/>
                          </a:solidFill>
                          <a:latin typeface="+mn-lt"/>
                          <a:ea typeface="+mn-ea"/>
                          <a:cs typeface="+mn-cs"/>
                        </a:rPr>
                        <a:t>Comments</a:t>
                      </a:r>
                      <a:endParaRPr lang="en-US" sz="1000" kern="1200" dirty="0">
                        <a:solidFill>
                          <a:schemeClr val="dk1"/>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61417">
                <a:tc>
                  <a:txBody>
                    <a:bodyPr/>
                    <a:lstStyle/>
                    <a:p>
                      <a:r>
                        <a:rPr lang="en-US" sz="1000" dirty="0" smtClean="0"/>
                        <a:t>Physical Exam</a:t>
                      </a:r>
                      <a:endParaRPr lang="en-US" sz="1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000" dirty="0" smtClean="0"/>
                        <a:t>9.6</a:t>
                      </a:r>
                      <a:endParaRPr lang="en-US" sz="1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800" dirty="0" smtClean="0"/>
                        <a:t>99215</a:t>
                      </a:r>
                      <a:endParaRPr lang="en-US" sz="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800" dirty="0" smtClean="0"/>
                        <a:t>S</a:t>
                      </a:r>
                      <a:endParaRPr lang="en-US" sz="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800" dirty="0" smtClean="0"/>
                        <a:t>S</a:t>
                      </a:r>
                      <a:endParaRPr lang="en-US" sz="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800" dirty="0" smtClean="0"/>
                        <a:t>S</a:t>
                      </a:r>
                      <a:endParaRPr lang="en-US" sz="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800" dirty="0" smtClean="0"/>
                        <a:t>S</a:t>
                      </a:r>
                      <a:endParaRPr lang="en-US" sz="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900" dirty="0" smtClean="0"/>
                        <a:t>The Sponsor has agreed to cover the cost of this item/service. </a:t>
                      </a:r>
                      <a:endParaRPr lang="en-US" sz="9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90464">
                <a:tc>
                  <a:txBody>
                    <a:bodyPr/>
                    <a:lstStyle/>
                    <a:p>
                      <a:r>
                        <a:rPr lang="en-US" sz="1000" dirty="0" smtClean="0"/>
                        <a:t>ECG</a:t>
                      </a:r>
                      <a:endParaRPr lang="en-US" sz="1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000" dirty="0" smtClean="0"/>
                        <a:t>9.7</a:t>
                      </a:r>
                      <a:endParaRPr lang="en-US" sz="1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457200" rtl="0" eaLnBrk="1" latinLnBrk="0" hangingPunct="1"/>
                      <a:r>
                        <a:rPr lang="en-US" sz="800" kern="1200" dirty="0" smtClean="0">
                          <a:solidFill>
                            <a:schemeClr val="dk1"/>
                          </a:solidFill>
                          <a:latin typeface="+mn-lt"/>
                          <a:ea typeface="+mn-ea"/>
                          <a:cs typeface="+mn-cs"/>
                        </a:rPr>
                        <a:t>93000</a:t>
                      </a:r>
                      <a:endParaRPr lang="en-US" sz="800" kern="1200" dirty="0">
                        <a:solidFill>
                          <a:schemeClr val="dk1"/>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800" dirty="0" smtClean="0"/>
                        <a:t>S</a:t>
                      </a:r>
                      <a:endParaRPr lang="en-US" sz="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800" dirty="0" smtClean="0"/>
                        <a:t>S</a:t>
                      </a:r>
                      <a:endParaRPr lang="en-US" sz="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800" dirty="0" smtClean="0"/>
                        <a:t>The Sponsor has agreed to cover the cost of this item/service.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32371">
                <a:tc>
                  <a:txBody>
                    <a:bodyPr/>
                    <a:lstStyle/>
                    <a:p>
                      <a:r>
                        <a:rPr lang="en-US" sz="1000" dirty="0" smtClean="0"/>
                        <a:t>CBC</a:t>
                      </a:r>
                      <a:endParaRPr lang="en-US" sz="1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000" dirty="0" smtClean="0"/>
                        <a:t>9.8</a:t>
                      </a:r>
                      <a:endParaRPr lang="en-US" sz="1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457200" rtl="0" eaLnBrk="1" latinLnBrk="0" hangingPunct="1"/>
                      <a:r>
                        <a:rPr lang="en-US" sz="800" kern="1200" dirty="0" smtClean="0">
                          <a:solidFill>
                            <a:schemeClr val="dk1"/>
                          </a:solidFill>
                          <a:latin typeface="+mn-lt"/>
                          <a:ea typeface="+mn-ea"/>
                          <a:cs typeface="+mn-cs"/>
                        </a:rPr>
                        <a:t>85025</a:t>
                      </a:r>
                      <a:endParaRPr lang="en-US" sz="800" kern="1200" dirty="0">
                        <a:solidFill>
                          <a:schemeClr val="dk1"/>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800" dirty="0" smtClean="0"/>
                        <a:t>M</a:t>
                      </a:r>
                      <a:endParaRPr lang="en-US" sz="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800" dirty="0" smtClean="0"/>
                        <a:t>M</a:t>
                      </a:r>
                      <a:endParaRPr lang="en-US" sz="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2">
                  <a:txBody>
                    <a:bodyPr/>
                    <a:lstStyle/>
                    <a:p>
                      <a:r>
                        <a:rPr lang="en-US" sz="800" dirty="0" smtClean="0"/>
                        <a:t>Per the</a:t>
                      </a:r>
                      <a:r>
                        <a:rPr lang="en-US" sz="800" baseline="0" dirty="0" smtClean="0"/>
                        <a:t> </a:t>
                      </a:r>
                      <a:r>
                        <a:rPr lang="en-US" sz="800" b="1" dirty="0" smtClean="0">
                          <a:effectLst/>
                        </a:rPr>
                        <a:t>National Coverage Determination (NCD) for Routine Costs in Clinical Trials (310.1), </a:t>
                      </a:r>
                      <a:r>
                        <a:rPr lang="en-US" sz="800" dirty="0" smtClean="0">
                          <a:effectLst/>
                        </a:rPr>
                        <a:t>Items or services that are typically provided absent a clinical trial (e.g., conventional care are billable</a:t>
                      </a:r>
                      <a:r>
                        <a:rPr lang="en-US" sz="800" baseline="0" dirty="0" smtClean="0">
                          <a:effectLst/>
                        </a:rPr>
                        <a:t>.  CBC &amp; CMP would be done at this time point per NNCCN guidelines. For…..</a:t>
                      </a:r>
                      <a:endParaRPr lang="en-US" sz="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32371">
                <a:tc>
                  <a:txBody>
                    <a:bodyPr/>
                    <a:lstStyle/>
                    <a:p>
                      <a:r>
                        <a:rPr lang="en-US" sz="1000" dirty="0" smtClean="0"/>
                        <a:t>Comprehensive</a:t>
                      </a:r>
                      <a:r>
                        <a:rPr lang="en-US" sz="1000" baseline="0" dirty="0" smtClean="0"/>
                        <a:t> Metabolic Panel</a:t>
                      </a:r>
                      <a:endParaRPr lang="en-US" sz="1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000" dirty="0" smtClean="0"/>
                        <a:t>9.8</a:t>
                      </a:r>
                      <a:endParaRPr lang="en-US" sz="1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457200" rtl="0" eaLnBrk="1" latinLnBrk="0" hangingPunct="1"/>
                      <a:r>
                        <a:rPr lang="en-US" sz="800" kern="1200" dirty="0" smtClean="0">
                          <a:solidFill>
                            <a:schemeClr val="dk1"/>
                          </a:solidFill>
                          <a:latin typeface="+mn-lt"/>
                          <a:ea typeface="+mn-ea"/>
                          <a:cs typeface="+mn-cs"/>
                        </a:rPr>
                        <a:t>80053</a:t>
                      </a:r>
                      <a:endParaRPr lang="en-US" sz="800" kern="1200" dirty="0">
                        <a:solidFill>
                          <a:schemeClr val="dk1"/>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800" dirty="0" smtClean="0"/>
                        <a:t>M</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800" dirty="0" smtClean="0"/>
                        <a:t>M</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endParaRPr lang="en-US" sz="800" dirty="0"/>
                    </a:p>
                  </a:txBody>
                  <a:tcPr/>
                </a:tc>
              </a:tr>
              <a:tr h="595851">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000" kern="1200" dirty="0" smtClean="0">
                          <a:solidFill>
                            <a:schemeClr val="dk1"/>
                          </a:solidFill>
                          <a:latin typeface="+mn-lt"/>
                          <a:ea typeface="+mn-ea"/>
                          <a:cs typeface="+mn-cs"/>
                        </a:rPr>
                        <a:t>Brain MRI Without Contrast</a:t>
                      </a:r>
                      <a:endParaRPr lang="en-US" sz="1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1000" kern="1200" dirty="0" smtClean="0">
                          <a:solidFill>
                            <a:schemeClr val="dk1"/>
                          </a:solidFill>
                          <a:latin typeface="+mn-lt"/>
                          <a:ea typeface="+mn-ea"/>
                          <a:cs typeface="+mn-cs"/>
                        </a:rPr>
                        <a:t>9.9</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800" kern="1200" dirty="0" smtClean="0">
                          <a:solidFill>
                            <a:schemeClr val="dk1"/>
                          </a:solidFill>
                          <a:latin typeface="+mn-lt"/>
                          <a:ea typeface="+mn-ea"/>
                          <a:cs typeface="+mn-cs"/>
                        </a:rPr>
                        <a:t>N/A</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800" dirty="0" smtClean="0"/>
                        <a:t>S</a:t>
                      </a:r>
                      <a:endParaRPr lang="en-US" sz="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800" dirty="0" smtClean="0"/>
                        <a:t>The Sponsor has agreed to cover the cost of this item/service. Performed in CSI.  No CPT</a:t>
                      </a:r>
                      <a:r>
                        <a:rPr lang="en-US" sz="800" baseline="0" dirty="0" smtClean="0"/>
                        <a:t> codes generated for this item/service.</a:t>
                      </a:r>
                      <a:endParaRPr lang="en-US" sz="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
        <p:nvSpPr>
          <p:cNvPr id="4" name="Rectangle 3"/>
          <p:cNvSpPr/>
          <p:nvPr/>
        </p:nvSpPr>
        <p:spPr>
          <a:xfrm>
            <a:off x="299478" y="5368409"/>
            <a:ext cx="1389279" cy="338554"/>
          </a:xfrm>
          <a:prstGeom prst="rect">
            <a:avLst/>
          </a:prstGeom>
        </p:spPr>
        <p:txBody>
          <a:bodyPr wrap="square">
            <a:spAutoFit/>
          </a:bodyPr>
          <a:lstStyle/>
          <a:p>
            <a:r>
              <a:rPr lang="en-US" sz="800" b="1" dirty="0">
                <a:solidFill>
                  <a:schemeClr val="bg1"/>
                </a:solidFill>
              </a:rPr>
              <a:t>PI:</a:t>
            </a:r>
          </a:p>
          <a:p>
            <a:r>
              <a:rPr lang="en-US" sz="800" b="1" dirty="0">
                <a:solidFill>
                  <a:schemeClr val="bg1"/>
                </a:solidFill>
              </a:rPr>
              <a:t>Prepared by:</a:t>
            </a:r>
          </a:p>
        </p:txBody>
      </p:sp>
      <p:sp>
        <p:nvSpPr>
          <p:cNvPr id="5" name="Rectangle 4"/>
          <p:cNvSpPr/>
          <p:nvPr/>
        </p:nvSpPr>
        <p:spPr>
          <a:xfrm>
            <a:off x="2953264" y="5537687"/>
            <a:ext cx="3064476" cy="215444"/>
          </a:xfrm>
          <a:prstGeom prst="rect">
            <a:avLst/>
          </a:prstGeom>
        </p:spPr>
        <p:txBody>
          <a:bodyPr wrap="square">
            <a:spAutoFit/>
          </a:bodyPr>
          <a:lstStyle/>
          <a:p>
            <a:pPr algn="ctr"/>
            <a:r>
              <a:rPr lang="en-US" sz="800" b="1" dirty="0" smtClean="0">
                <a:solidFill>
                  <a:schemeClr val="bg1"/>
                </a:solidFill>
              </a:rPr>
              <a:t>IRB000XXXXX-YY-ACRONYM_Draft/FINAL_PRA_MM.DD.YY</a:t>
            </a:r>
            <a:endParaRPr lang="en-US" sz="800" b="1" dirty="0">
              <a:solidFill>
                <a:schemeClr val="bg1"/>
              </a:solidFill>
            </a:endParaRPr>
          </a:p>
        </p:txBody>
      </p:sp>
      <p:sp>
        <p:nvSpPr>
          <p:cNvPr id="8" name="Rectangle 7"/>
          <p:cNvSpPr/>
          <p:nvPr/>
        </p:nvSpPr>
        <p:spPr>
          <a:xfrm>
            <a:off x="7203550" y="5488931"/>
            <a:ext cx="949299" cy="215444"/>
          </a:xfrm>
          <a:prstGeom prst="rect">
            <a:avLst/>
          </a:prstGeom>
        </p:spPr>
        <p:txBody>
          <a:bodyPr wrap="none">
            <a:spAutoFit/>
          </a:bodyPr>
          <a:lstStyle/>
          <a:p>
            <a:r>
              <a:rPr lang="en-US" sz="800" b="1" dirty="0">
                <a:solidFill>
                  <a:schemeClr val="bg1"/>
                </a:solidFill>
              </a:rPr>
              <a:t>Page </a:t>
            </a:r>
            <a:r>
              <a:rPr lang="en-US" sz="800" b="1" dirty="0" smtClean="0">
                <a:solidFill>
                  <a:schemeClr val="bg1"/>
                </a:solidFill>
              </a:rPr>
              <a:t>1 of 2 Pages</a:t>
            </a:r>
            <a:endParaRPr lang="en-US" sz="800" dirty="0">
              <a:solidFill>
                <a:schemeClr val="bg1"/>
              </a:solidFill>
            </a:endParaRPr>
          </a:p>
        </p:txBody>
      </p:sp>
      <p:sp>
        <p:nvSpPr>
          <p:cNvPr id="12" name="Oval 11"/>
          <p:cNvSpPr/>
          <p:nvPr/>
        </p:nvSpPr>
        <p:spPr>
          <a:xfrm>
            <a:off x="2891481" y="2369317"/>
            <a:ext cx="4423719" cy="678683"/>
          </a:xfrm>
          <a:prstGeom prst="ellipse">
            <a:avLst/>
          </a:prstGeom>
          <a:no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Oval 12"/>
          <p:cNvSpPr/>
          <p:nvPr/>
        </p:nvSpPr>
        <p:spPr>
          <a:xfrm>
            <a:off x="2325988" y="1696995"/>
            <a:ext cx="6818012" cy="716691"/>
          </a:xfrm>
          <a:prstGeom prst="ellipse">
            <a:avLst/>
          </a:prstGeom>
          <a:no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Oval 13"/>
          <p:cNvSpPr/>
          <p:nvPr/>
        </p:nvSpPr>
        <p:spPr>
          <a:xfrm>
            <a:off x="2891481" y="738515"/>
            <a:ext cx="6252519" cy="958480"/>
          </a:xfrm>
          <a:prstGeom prst="ellipse">
            <a:avLst/>
          </a:prstGeom>
          <a:no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Oval 14"/>
          <p:cNvSpPr/>
          <p:nvPr/>
        </p:nvSpPr>
        <p:spPr>
          <a:xfrm>
            <a:off x="2891481" y="5415566"/>
            <a:ext cx="3212757" cy="444355"/>
          </a:xfrm>
          <a:prstGeom prst="ellipse">
            <a:avLst/>
          </a:prstGeom>
          <a:no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Oval 15"/>
          <p:cNvSpPr/>
          <p:nvPr/>
        </p:nvSpPr>
        <p:spPr>
          <a:xfrm>
            <a:off x="7038268" y="5411249"/>
            <a:ext cx="1279862" cy="384722"/>
          </a:xfrm>
          <a:prstGeom prst="ellipse">
            <a:avLst/>
          </a:prstGeom>
          <a:no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Oval 17"/>
          <p:cNvSpPr/>
          <p:nvPr/>
        </p:nvSpPr>
        <p:spPr>
          <a:xfrm>
            <a:off x="134197" y="5368409"/>
            <a:ext cx="1279862" cy="384722"/>
          </a:xfrm>
          <a:prstGeom prst="ellipse">
            <a:avLst/>
          </a:prstGeom>
          <a:no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144789144"/>
      </p:ext>
    </p:extLst>
  </p:cSld>
  <p:clrMapOvr>
    <a:masterClrMapping/>
  </p:clrMapOvr>
  <p:timing>
    <p:tnLst>
      <p:par>
        <p:cTn id="1" dur="indefinite" restart="never" nodeType="tmRoot"/>
      </p:par>
    </p:tnLst>
  </p:timing>
</p:sld>
</file>

<file path=ppt/theme/_rels/theme2.xml.rels><?xml version="1.0" encoding="UTF-8" standalone="yes"?>
<Relationships xmlns="http://schemas.openxmlformats.org/package/2006/relationships"><Relationship Id="rId1" Type="http://schemas.openxmlformats.org/officeDocument/2006/relationships/image" Target="../media/image2.jpeg"/></Relationships>
</file>

<file path=ppt/theme/theme1.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Banded">
  <a:themeElements>
    <a:clrScheme name="Banded">
      <a:dk1>
        <a:srgbClr val="2C2C2C"/>
      </a:dk1>
      <a:lt1>
        <a:srgbClr val="FFFFFF"/>
      </a:lt1>
      <a:dk2>
        <a:srgbClr val="099BDD"/>
      </a:dk2>
      <a:lt2>
        <a:srgbClr val="F2F2F2"/>
      </a:lt2>
      <a:accent1>
        <a:srgbClr val="FFC000"/>
      </a:accent1>
      <a:accent2>
        <a:srgbClr val="A5D028"/>
      </a:accent2>
      <a:accent3>
        <a:srgbClr val="08CC78"/>
      </a:accent3>
      <a:accent4>
        <a:srgbClr val="F24099"/>
      </a:accent4>
      <a:accent5>
        <a:srgbClr val="828288"/>
      </a:accent5>
      <a:accent6>
        <a:srgbClr val="F56617"/>
      </a:accent6>
      <a:hlink>
        <a:srgbClr val="005DBA"/>
      </a:hlink>
      <a:folHlink>
        <a:srgbClr val="6C606A"/>
      </a:folHlink>
    </a:clrScheme>
    <a:fontScheme name="Banded">
      <a:maj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Banded">
      <a:fillStyleLst>
        <a:solidFill>
          <a:schemeClr val="phClr"/>
        </a:solidFill>
        <a:gradFill rotWithShape="1">
          <a:gsLst>
            <a:gs pos="0">
              <a:schemeClr val="phClr">
                <a:tint val="65000"/>
                <a:satMod val="120000"/>
                <a:lumMod val="107000"/>
              </a:schemeClr>
            </a:gs>
            <a:gs pos="50000">
              <a:schemeClr val="phClr">
                <a:tint val="70000"/>
                <a:satMod val="124000"/>
                <a:lumMod val="103000"/>
              </a:schemeClr>
            </a:gs>
            <a:gs pos="100000">
              <a:schemeClr val="phClr">
                <a:tint val="85000"/>
                <a:satMod val="120000"/>
                <a:lumMod val="100000"/>
              </a:schemeClr>
            </a:gs>
          </a:gsLst>
          <a:lin ang="5400000" scaled="0"/>
        </a:gradFill>
        <a:gradFill rotWithShape="1">
          <a:gsLst>
            <a:gs pos="0">
              <a:schemeClr val="phClr">
                <a:tint val="85000"/>
                <a:shade val="98000"/>
                <a:satMod val="110000"/>
                <a:lumMod val="103000"/>
              </a:schemeClr>
            </a:gs>
            <a:gs pos="50000">
              <a:schemeClr val="phClr">
                <a:shade val="85000"/>
                <a:satMod val="105000"/>
                <a:lumMod val="100000"/>
              </a:schemeClr>
            </a:gs>
            <a:gs pos="100000">
              <a:schemeClr val="phClr">
                <a:shade val="60000"/>
                <a:satMod val="120000"/>
                <a:lumMod val="100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50800" dist="15875" dir="5400000" algn="ctr" rotWithShape="0">
              <a:srgbClr val="000000">
                <a:alpha val="68000"/>
              </a:srgbClr>
            </a:outerShdw>
          </a:effectLst>
        </a:effectStyle>
        <a:effectStyle>
          <a:effectLst>
            <a:outerShdw blurRad="88900" dist="27940" dir="5400000" algn="ctr" rotWithShape="0">
              <a:srgbClr val="000000">
                <a:alpha val="63000"/>
              </a:srgbClr>
            </a:outerShdw>
          </a:effectLst>
        </a:effectStyle>
      </a:effectStyleLst>
      <a:bgFillStyleLst>
        <a:solidFill>
          <a:schemeClr val="phClr"/>
        </a:solidFill>
        <a:blipFill rotWithShape="1">
          <a:blip xmlns:r="http://schemas.openxmlformats.org/officeDocument/2006/relationships" r:embed="rId1">
            <a:duotone>
              <a:schemeClr val="phClr"/>
              <a:schemeClr val="phClr">
                <a:shade val="91000"/>
                <a:satMod val="105000"/>
              </a:schemeClr>
            </a:duotone>
          </a:blip>
          <a:tile tx="0" ty="0" sx="100000" sy="100000" flip="none" algn="tl"/>
        </a:blipFill>
        <a:gradFill rotWithShape="1">
          <a:gsLst>
            <a:gs pos="0">
              <a:schemeClr val="phClr">
                <a:tint val="100000"/>
                <a:shade val="0"/>
                <a:satMod val="100000"/>
              </a:schemeClr>
            </a:gs>
            <a:gs pos="100000">
              <a:schemeClr val="phClr">
                <a:shade val="100000"/>
                <a:satMod val="100000"/>
              </a:schemeClr>
            </a:gs>
          </a:gsLst>
          <a:lin ang="5400000" scaled="0"/>
        </a:gradFill>
      </a:bgFillStyleLst>
    </a:fmtScheme>
  </a:themeElements>
  <a:objectDefaults/>
  <a:extraClrSchemeLst/>
  <a:extLst>
    <a:ext uri="{05A4C25C-085E-4340-85A3-A5531E510DB2}">
      <thm15:themeFamily xmlns:thm15="http://schemas.microsoft.com/office/thememl/2012/main" name="Banded" id="{98DFF888-2449-4D28-977C-6306C017633E}" vid="{9792607F-9579-4224-82FF-9C88C3E1E53D}"/>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2992</TotalTime>
  <Words>1466</Words>
  <Application>Microsoft Office PowerPoint</Application>
  <PresentationFormat>On-screen Show (4:3)</PresentationFormat>
  <Paragraphs>223</Paragraphs>
  <Slides>23</Slides>
  <Notes>2</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23</vt:i4>
      </vt:variant>
    </vt:vector>
  </HeadingPairs>
  <TitlesOfParts>
    <vt:vector size="31" baseType="lpstr">
      <vt:lpstr>Arial</vt:lpstr>
      <vt:lpstr>Calibri</vt:lpstr>
      <vt:lpstr>Corbel</vt:lpstr>
      <vt:lpstr>GE Inspira Pitch</vt:lpstr>
      <vt:lpstr>Times New Roman</vt:lpstr>
      <vt:lpstr>Wingdings</vt:lpstr>
      <vt:lpstr>Custom Design</vt:lpstr>
      <vt:lpstr>Banded</vt:lpstr>
      <vt:lpstr>PowerPoint Presentation</vt:lpstr>
      <vt:lpstr>STANDIZATION and Streamlining of  THE Office for Clinical Research (OCR)  Prospective Reimbursement Analysis (PRA) grid</vt:lpstr>
      <vt:lpstr>PowerPoint Presentation</vt:lpstr>
      <vt:lpstr>Background</vt:lpstr>
      <vt:lpstr>Background</vt:lpstr>
      <vt:lpstr>Goal:  Aim statement</vt:lpstr>
      <vt:lpstr>Current (baseline) conditions</vt:lpstr>
      <vt:lpstr>PowerPoint Presentation</vt:lpstr>
      <vt:lpstr>PRA Template</vt:lpstr>
      <vt:lpstr>Sample PRA Template Page  QUALIFYING CLINICAL TRIAL ANALYSIS</vt:lpstr>
      <vt:lpstr>Current and Proposed Processes</vt:lpstr>
      <vt:lpstr>PowerPoint Presentation</vt:lpstr>
      <vt:lpstr>PowerPoint Presentation</vt:lpstr>
      <vt:lpstr>Pre-Intervention Perceptions regarding change : Team 1 (n=5)</vt:lpstr>
      <vt:lpstr>Countermeasures</vt:lpstr>
      <vt:lpstr>Protocol Tracker Learning Curve:  PRA Set up</vt:lpstr>
      <vt:lpstr>Learning Curve:  PRA Set up</vt:lpstr>
      <vt:lpstr>Post-Intervention Perceptions regarding change : Team 1 (n=5)</vt:lpstr>
      <vt:lpstr>Barriers</vt:lpstr>
      <vt:lpstr>PowerPoint Presentation</vt:lpstr>
      <vt:lpstr>Lessons Learned</vt:lpstr>
      <vt:lpstr>Follow up/Next steps</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Cristina Jucan</dc:creator>
  <cp:lastModifiedBy>Cogan, Cathy</cp:lastModifiedBy>
  <cp:revision>361</cp:revision>
  <cp:lastPrinted>2019-10-31T19:02:59Z</cp:lastPrinted>
  <dcterms:created xsi:type="dcterms:W3CDTF">2013-10-20T10:50:14Z</dcterms:created>
  <dcterms:modified xsi:type="dcterms:W3CDTF">2019-11-04T17:23:36Z</dcterms:modified>
</cp:coreProperties>
</file>