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8" r:id="rId3"/>
    <p:sldMasterId id="2147483714" r:id="rId4"/>
    <p:sldMasterId id="2147483726" r:id="rId5"/>
    <p:sldMasterId id="2147483738" r:id="rId6"/>
    <p:sldMasterId id="2147483755" r:id="rId7"/>
  </p:sldMasterIdLst>
  <p:notesMasterIdLst>
    <p:notesMasterId r:id="rId93"/>
  </p:notesMasterIdLst>
  <p:sldIdLst>
    <p:sldId id="257" r:id="rId8"/>
    <p:sldId id="263" r:id="rId9"/>
    <p:sldId id="258" r:id="rId10"/>
    <p:sldId id="2147376856" r:id="rId11"/>
    <p:sldId id="446" r:id="rId12"/>
    <p:sldId id="259" r:id="rId13"/>
    <p:sldId id="261" r:id="rId14"/>
    <p:sldId id="2147376839" r:id="rId15"/>
    <p:sldId id="2147376784" r:id="rId16"/>
    <p:sldId id="2147376854" r:id="rId17"/>
    <p:sldId id="2147376855" r:id="rId18"/>
    <p:sldId id="2147376858" r:id="rId19"/>
    <p:sldId id="2147376859" r:id="rId20"/>
    <p:sldId id="2147376775" r:id="rId21"/>
    <p:sldId id="256" r:id="rId22"/>
    <p:sldId id="2147376840" r:id="rId23"/>
    <p:sldId id="2147376841" r:id="rId24"/>
    <p:sldId id="260" r:id="rId25"/>
    <p:sldId id="2147376842" r:id="rId26"/>
    <p:sldId id="262" r:id="rId27"/>
    <p:sldId id="326" r:id="rId28"/>
    <p:sldId id="291" r:id="rId29"/>
    <p:sldId id="2147376843" r:id="rId30"/>
    <p:sldId id="325" r:id="rId31"/>
    <p:sldId id="331" r:id="rId32"/>
    <p:sldId id="264" r:id="rId33"/>
    <p:sldId id="265" r:id="rId34"/>
    <p:sldId id="308" r:id="rId35"/>
    <p:sldId id="266" r:id="rId36"/>
    <p:sldId id="267" r:id="rId37"/>
    <p:sldId id="268" r:id="rId38"/>
    <p:sldId id="321" r:id="rId39"/>
    <p:sldId id="327" r:id="rId40"/>
    <p:sldId id="328" r:id="rId41"/>
    <p:sldId id="320" r:id="rId42"/>
    <p:sldId id="319" r:id="rId43"/>
    <p:sldId id="275" r:id="rId44"/>
    <p:sldId id="276" r:id="rId45"/>
    <p:sldId id="277" r:id="rId46"/>
    <p:sldId id="278" r:id="rId47"/>
    <p:sldId id="329" r:id="rId48"/>
    <p:sldId id="330" r:id="rId49"/>
    <p:sldId id="332" r:id="rId50"/>
    <p:sldId id="279" r:id="rId51"/>
    <p:sldId id="280" r:id="rId52"/>
    <p:sldId id="281" r:id="rId53"/>
    <p:sldId id="282" r:id="rId54"/>
    <p:sldId id="322" r:id="rId55"/>
    <p:sldId id="283" r:id="rId56"/>
    <p:sldId id="2147376844" r:id="rId57"/>
    <p:sldId id="304" r:id="rId58"/>
    <p:sldId id="2147376845" r:id="rId59"/>
    <p:sldId id="2147376846" r:id="rId60"/>
    <p:sldId id="2147376847" r:id="rId61"/>
    <p:sldId id="305" r:id="rId62"/>
    <p:sldId id="2147376848" r:id="rId63"/>
    <p:sldId id="2147376849" r:id="rId64"/>
    <p:sldId id="2147376850" r:id="rId65"/>
    <p:sldId id="2147376851" r:id="rId66"/>
    <p:sldId id="292" r:id="rId67"/>
    <p:sldId id="285" r:id="rId68"/>
    <p:sldId id="284" r:id="rId69"/>
    <p:sldId id="269" r:id="rId70"/>
    <p:sldId id="2147376852" r:id="rId71"/>
    <p:sldId id="300" r:id="rId72"/>
    <p:sldId id="286" r:id="rId73"/>
    <p:sldId id="287" r:id="rId74"/>
    <p:sldId id="288" r:id="rId75"/>
    <p:sldId id="289" r:id="rId76"/>
    <p:sldId id="293" r:id="rId77"/>
    <p:sldId id="301" r:id="rId78"/>
    <p:sldId id="295" r:id="rId79"/>
    <p:sldId id="294" r:id="rId80"/>
    <p:sldId id="302" r:id="rId81"/>
    <p:sldId id="296" r:id="rId82"/>
    <p:sldId id="297" r:id="rId83"/>
    <p:sldId id="298" r:id="rId84"/>
    <p:sldId id="299" r:id="rId85"/>
    <p:sldId id="306" r:id="rId86"/>
    <p:sldId id="307" r:id="rId87"/>
    <p:sldId id="2147376853" r:id="rId88"/>
    <p:sldId id="303" r:id="rId89"/>
    <p:sldId id="309" r:id="rId90"/>
    <p:sldId id="2147376857" r:id="rId91"/>
    <p:sldId id="442"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8545D6-7FBB-4F39-B68A-2F5870B82B0F}" v="8" dt="2024-02-22T16:26:48.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0" d="100"/>
          <a:sy n="10" d="100"/>
        </p:scale>
        <p:origin x="18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notesMaster" Target="notesMasters/notesMaster1.xml"/><Relationship Id="rId98"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F6A563-4140-4ECB-ADC2-F50364136E7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C653959-7DD1-4869-929A-A39C3106EDCA}">
      <dgm:prSet/>
      <dgm:spPr/>
      <dgm:t>
        <a:bodyPr/>
        <a:lstStyle/>
        <a:p>
          <a:r>
            <a:rPr lang="en-US" b="0" i="0" dirty="0"/>
            <a:t>Equity in obstetric care means that all birthing people receive access to the same quality of care, regardless of their </a:t>
          </a:r>
          <a:r>
            <a:rPr lang="en-US" b="1" i="0" dirty="0">
              <a:solidFill>
                <a:schemeClr val="accent1"/>
              </a:solidFill>
            </a:rPr>
            <a:t>race</a:t>
          </a:r>
          <a:r>
            <a:rPr lang="en-US" b="0" i="0" dirty="0"/>
            <a:t>, </a:t>
          </a:r>
          <a:r>
            <a:rPr lang="en-US" b="1" i="0" dirty="0">
              <a:solidFill>
                <a:schemeClr val="accent1"/>
              </a:solidFill>
            </a:rPr>
            <a:t>ethnicity</a:t>
          </a:r>
          <a:r>
            <a:rPr lang="en-US" b="0" i="0" dirty="0"/>
            <a:t>, </a:t>
          </a:r>
          <a:r>
            <a:rPr lang="en-US" b="1" i="0" dirty="0">
              <a:solidFill>
                <a:schemeClr val="accent1"/>
              </a:solidFill>
            </a:rPr>
            <a:t>socio-economic status</a:t>
          </a:r>
          <a:r>
            <a:rPr lang="en-US" b="0" i="0" dirty="0"/>
            <a:t>, or </a:t>
          </a:r>
          <a:r>
            <a:rPr lang="en-US" b="1" i="0" dirty="0">
              <a:solidFill>
                <a:schemeClr val="accent1"/>
              </a:solidFill>
            </a:rPr>
            <a:t>other factors</a:t>
          </a:r>
          <a:r>
            <a:rPr lang="en-US" b="0" i="0" dirty="0"/>
            <a:t>.</a:t>
          </a:r>
          <a:endParaRPr lang="en-US" dirty="0"/>
        </a:p>
      </dgm:t>
    </dgm:pt>
    <dgm:pt modelId="{F7BC0E3F-D558-4717-A179-320036C9E4A7}" type="parTrans" cxnId="{8E5371D2-F89C-471B-8552-ADAE8EDEF70B}">
      <dgm:prSet/>
      <dgm:spPr/>
      <dgm:t>
        <a:bodyPr/>
        <a:lstStyle/>
        <a:p>
          <a:endParaRPr lang="en-US"/>
        </a:p>
      </dgm:t>
    </dgm:pt>
    <dgm:pt modelId="{013110C9-7374-447A-AA7B-2A80840C65D9}" type="sibTrans" cxnId="{8E5371D2-F89C-471B-8552-ADAE8EDEF70B}">
      <dgm:prSet/>
      <dgm:spPr/>
      <dgm:t>
        <a:bodyPr/>
        <a:lstStyle/>
        <a:p>
          <a:endParaRPr lang="en-US"/>
        </a:p>
      </dgm:t>
    </dgm:pt>
    <dgm:pt modelId="{043A49DF-942D-4FD2-8EEA-2991D6837C6D}">
      <dgm:prSet/>
      <dgm:spPr/>
      <dgm:t>
        <a:bodyPr/>
        <a:lstStyle/>
        <a:p>
          <a:r>
            <a:rPr lang="en-US" b="0" i="0" dirty="0"/>
            <a:t>This includes </a:t>
          </a:r>
          <a:r>
            <a:rPr lang="en-US" b="1" i="0" dirty="0">
              <a:solidFill>
                <a:schemeClr val="accent1"/>
              </a:solidFill>
            </a:rPr>
            <a:t>access</a:t>
          </a:r>
          <a:r>
            <a:rPr lang="en-US" b="0" i="0" dirty="0"/>
            <a:t> to prenatal care, safe and appropriate choices for delivery, and postpartum support.</a:t>
          </a:r>
          <a:endParaRPr lang="en-US" dirty="0"/>
        </a:p>
      </dgm:t>
    </dgm:pt>
    <dgm:pt modelId="{5DDB0790-5171-444F-85B0-3CF68264791B}" type="parTrans" cxnId="{8E3190A3-8764-4841-8881-3CCCE4F3568F}">
      <dgm:prSet/>
      <dgm:spPr/>
      <dgm:t>
        <a:bodyPr/>
        <a:lstStyle/>
        <a:p>
          <a:endParaRPr lang="en-US"/>
        </a:p>
      </dgm:t>
    </dgm:pt>
    <dgm:pt modelId="{2380A536-01C5-44A5-B7C2-24F22F32BCFD}" type="sibTrans" cxnId="{8E3190A3-8764-4841-8881-3CCCE4F3568F}">
      <dgm:prSet/>
      <dgm:spPr/>
      <dgm:t>
        <a:bodyPr/>
        <a:lstStyle/>
        <a:p>
          <a:endParaRPr lang="en-US"/>
        </a:p>
      </dgm:t>
    </dgm:pt>
    <dgm:pt modelId="{A7B5C2AA-23F9-462A-88C2-70D79EE31AD7}">
      <dgm:prSet/>
      <dgm:spPr/>
      <dgm:t>
        <a:bodyPr/>
        <a:lstStyle/>
        <a:p>
          <a:r>
            <a:rPr lang="en-US" b="0" i="0" dirty="0"/>
            <a:t>Equity in obstetric care can lead to </a:t>
          </a:r>
          <a:r>
            <a:rPr lang="en-US" b="1" i="0" dirty="0">
              <a:solidFill>
                <a:schemeClr val="accent1"/>
              </a:solidFill>
            </a:rPr>
            <a:t>better health outcomes </a:t>
          </a:r>
          <a:r>
            <a:rPr lang="en-US" b="0" i="0" dirty="0"/>
            <a:t>for birthing people and their babies.</a:t>
          </a:r>
          <a:endParaRPr lang="en-US" dirty="0"/>
        </a:p>
      </dgm:t>
    </dgm:pt>
    <dgm:pt modelId="{6DC59ABA-41AF-41F4-9DED-56FD7B1533E7}" type="parTrans" cxnId="{5767D99B-422F-414C-A407-98B06E7FAD7A}">
      <dgm:prSet/>
      <dgm:spPr/>
      <dgm:t>
        <a:bodyPr/>
        <a:lstStyle/>
        <a:p>
          <a:endParaRPr lang="en-US"/>
        </a:p>
      </dgm:t>
    </dgm:pt>
    <dgm:pt modelId="{D155C7DB-61CB-49FA-878F-F0AAC50F4860}" type="sibTrans" cxnId="{5767D99B-422F-414C-A407-98B06E7FAD7A}">
      <dgm:prSet/>
      <dgm:spPr/>
      <dgm:t>
        <a:bodyPr/>
        <a:lstStyle/>
        <a:p>
          <a:endParaRPr lang="en-US"/>
        </a:p>
      </dgm:t>
    </dgm:pt>
    <dgm:pt modelId="{76D398BC-42DF-A843-AD44-D697E2E99103}" type="pres">
      <dgm:prSet presAssocID="{C4F6A563-4140-4ECB-ADC2-F50364136E7B}" presName="vert0" presStyleCnt="0">
        <dgm:presLayoutVars>
          <dgm:dir/>
          <dgm:animOne val="branch"/>
          <dgm:animLvl val="lvl"/>
        </dgm:presLayoutVars>
      </dgm:prSet>
      <dgm:spPr/>
    </dgm:pt>
    <dgm:pt modelId="{D9895EB0-5B9B-964B-88DE-3285E7F55A3C}" type="pres">
      <dgm:prSet presAssocID="{AC653959-7DD1-4869-929A-A39C3106EDCA}" presName="thickLine" presStyleLbl="alignNode1" presStyleIdx="0" presStyleCnt="3"/>
      <dgm:spPr/>
    </dgm:pt>
    <dgm:pt modelId="{CD5815EB-A940-CD48-A95A-45B1C57A6731}" type="pres">
      <dgm:prSet presAssocID="{AC653959-7DD1-4869-929A-A39C3106EDCA}" presName="horz1" presStyleCnt="0"/>
      <dgm:spPr/>
    </dgm:pt>
    <dgm:pt modelId="{78E68C4C-15CE-8545-88F6-5CF0E019B984}" type="pres">
      <dgm:prSet presAssocID="{AC653959-7DD1-4869-929A-A39C3106EDCA}" presName="tx1" presStyleLbl="revTx" presStyleIdx="0" presStyleCnt="3"/>
      <dgm:spPr/>
    </dgm:pt>
    <dgm:pt modelId="{183A11F7-FE0F-A049-ACD5-5109DA8883C0}" type="pres">
      <dgm:prSet presAssocID="{AC653959-7DD1-4869-929A-A39C3106EDCA}" presName="vert1" presStyleCnt="0"/>
      <dgm:spPr/>
    </dgm:pt>
    <dgm:pt modelId="{E6C73708-893D-F04B-B100-04E5C688039F}" type="pres">
      <dgm:prSet presAssocID="{043A49DF-942D-4FD2-8EEA-2991D6837C6D}" presName="thickLine" presStyleLbl="alignNode1" presStyleIdx="1" presStyleCnt="3"/>
      <dgm:spPr/>
    </dgm:pt>
    <dgm:pt modelId="{EEF305C0-EE38-8143-AAA5-CF69594F1428}" type="pres">
      <dgm:prSet presAssocID="{043A49DF-942D-4FD2-8EEA-2991D6837C6D}" presName="horz1" presStyleCnt="0"/>
      <dgm:spPr/>
    </dgm:pt>
    <dgm:pt modelId="{BFEAFB4E-0FBD-AC44-8F3E-276B12607BD1}" type="pres">
      <dgm:prSet presAssocID="{043A49DF-942D-4FD2-8EEA-2991D6837C6D}" presName="tx1" presStyleLbl="revTx" presStyleIdx="1" presStyleCnt="3"/>
      <dgm:spPr/>
    </dgm:pt>
    <dgm:pt modelId="{FAB01616-62EA-7E40-8FC1-3289F0868C8A}" type="pres">
      <dgm:prSet presAssocID="{043A49DF-942D-4FD2-8EEA-2991D6837C6D}" presName="vert1" presStyleCnt="0"/>
      <dgm:spPr/>
    </dgm:pt>
    <dgm:pt modelId="{3F831540-3FE4-3E46-A352-B06569FF2E1D}" type="pres">
      <dgm:prSet presAssocID="{A7B5C2AA-23F9-462A-88C2-70D79EE31AD7}" presName="thickLine" presStyleLbl="alignNode1" presStyleIdx="2" presStyleCnt="3"/>
      <dgm:spPr/>
    </dgm:pt>
    <dgm:pt modelId="{00556764-DD1D-7145-A83F-981559677695}" type="pres">
      <dgm:prSet presAssocID="{A7B5C2AA-23F9-462A-88C2-70D79EE31AD7}" presName="horz1" presStyleCnt="0"/>
      <dgm:spPr/>
    </dgm:pt>
    <dgm:pt modelId="{1A7A35BF-6FB1-F749-904A-8A2452A46AD7}" type="pres">
      <dgm:prSet presAssocID="{A7B5C2AA-23F9-462A-88C2-70D79EE31AD7}" presName="tx1" presStyleLbl="revTx" presStyleIdx="2" presStyleCnt="3"/>
      <dgm:spPr/>
    </dgm:pt>
    <dgm:pt modelId="{85987DC6-AAE6-F94F-B48E-D919DC24EA1F}" type="pres">
      <dgm:prSet presAssocID="{A7B5C2AA-23F9-462A-88C2-70D79EE31AD7}" presName="vert1" presStyleCnt="0"/>
      <dgm:spPr/>
    </dgm:pt>
  </dgm:ptLst>
  <dgm:cxnLst>
    <dgm:cxn modelId="{8A8FA100-7B50-6344-BCF4-0CA41F6EAFDB}" type="presOf" srcId="{A7B5C2AA-23F9-462A-88C2-70D79EE31AD7}" destId="{1A7A35BF-6FB1-F749-904A-8A2452A46AD7}" srcOrd="0" destOrd="0" presId="urn:microsoft.com/office/officeart/2008/layout/LinedList"/>
    <dgm:cxn modelId="{3A38861E-15C9-E64F-9431-B918E5B7D857}" type="presOf" srcId="{C4F6A563-4140-4ECB-ADC2-F50364136E7B}" destId="{76D398BC-42DF-A843-AD44-D697E2E99103}" srcOrd="0" destOrd="0" presId="urn:microsoft.com/office/officeart/2008/layout/LinedList"/>
    <dgm:cxn modelId="{47B0E635-B0CE-8D42-907E-CBBB595D167A}" type="presOf" srcId="{AC653959-7DD1-4869-929A-A39C3106EDCA}" destId="{78E68C4C-15CE-8545-88F6-5CF0E019B984}" srcOrd="0" destOrd="0" presId="urn:microsoft.com/office/officeart/2008/layout/LinedList"/>
    <dgm:cxn modelId="{C0165D97-B1E6-414D-B470-92188E9DF619}" type="presOf" srcId="{043A49DF-942D-4FD2-8EEA-2991D6837C6D}" destId="{BFEAFB4E-0FBD-AC44-8F3E-276B12607BD1}" srcOrd="0" destOrd="0" presId="urn:microsoft.com/office/officeart/2008/layout/LinedList"/>
    <dgm:cxn modelId="{5767D99B-422F-414C-A407-98B06E7FAD7A}" srcId="{C4F6A563-4140-4ECB-ADC2-F50364136E7B}" destId="{A7B5C2AA-23F9-462A-88C2-70D79EE31AD7}" srcOrd="2" destOrd="0" parTransId="{6DC59ABA-41AF-41F4-9DED-56FD7B1533E7}" sibTransId="{D155C7DB-61CB-49FA-878F-F0AAC50F4860}"/>
    <dgm:cxn modelId="{8E3190A3-8764-4841-8881-3CCCE4F3568F}" srcId="{C4F6A563-4140-4ECB-ADC2-F50364136E7B}" destId="{043A49DF-942D-4FD2-8EEA-2991D6837C6D}" srcOrd="1" destOrd="0" parTransId="{5DDB0790-5171-444F-85B0-3CF68264791B}" sibTransId="{2380A536-01C5-44A5-B7C2-24F22F32BCFD}"/>
    <dgm:cxn modelId="{8E5371D2-F89C-471B-8552-ADAE8EDEF70B}" srcId="{C4F6A563-4140-4ECB-ADC2-F50364136E7B}" destId="{AC653959-7DD1-4869-929A-A39C3106EDCA}" srcOrd="0" destOrd="0" parTransId="{F7BC0E3F-D558-4717-A179-320036C9E4A7}" sibTransId="{013110C9-7374-447A-AA7B-2A80840C65D9}"/>
    <dgm:cxn modelId="{56D78D8C-0839-4C4D-9E43-E8252E231CFA}" type="presParOf" srcId="{76D398BC-42DF-A843-AD44-D697E2E99103}" destId="{D9895EB0-5B9B-964B-88DE-3285E7F55A3C}" srcOrd="0" destOrd="0" presId="urn:microsoft.com/office/officeart/2008/layout/LinedList"/>
    <dgm:cxn modelId="{73911293-BC70-AF49-9C6B-AD003DDD1955}" type="presParOf" srcId="{76D398BC-42DF-A843-AD44-D697E2E99103}" destId="{CD5815EB-A940-CD48-A95A-45B1C57A6731}" srcOrd="1" destOrd="0" presId="urn:microsoft.com/office/officeart/2008/layout/LinedList"/>
    <dgm:cxn modelId="{34FEBE05-FD81-824A-96EF-2F95A0D8A3FB}" type="presParOf" srcId="{CD5815EB-A940-CD48-A95A-45B1C57A6731}" destId="{78E68C4C-15CE-8545-88F6-5CF0E019B984}" srcOrd="0" destOrd="0" presId="urn:microsoft.com/office/officeart/2008/layout/LinedList"/>
    <dgm:cxn modelId="{15815576-D193-E549-BC20-E6B8B6F23006}" type="presParOf" srcId="{CD5815EB-A940-CD48-A95A-45B1C57A6731}" destId="{183A11F7-FE0F-A049-ACD5-5109DA8883C0}" srcOrd="1" destOrd="0" presId="urn:microsoft.com/office/officeart/2008/layout/LinedList"/>
    <dgm:cxn modelId="{19D516E5-8A1A-3847-A711-960195D5AB4B}" type="presParOf" srcId="{76D398BC-42DF-A843-AD44-D697E2E99103}" destId="{E6C73708-893D-F04B-B100-04E5C688039F}" srcOrd="2" destOrd="0" presId="urn:microsoft.com/office/officeart/2008/layout/LinedList"/>
    <dgm:cxn modelId="{95052A25-DF6E-484C-A44B-E1D9EC4A79FE}" type="presParOf" srcId="{76D398BC-42DF-A843-AD44-D697E2E99103}" destId="{EEF305C0-EE38-8143-AAA5-CF69594F1428}" srcOrd="3" destOrd="0" presId="urn:microsoft.com/office/officeart/2008/layout/LinedList"/>
    <dgm:cxn modelId="{7260223B-52FF-5343-8CD5-D3210624C0A0}" type="presParOf" srcId="{EEF305C0-EE38-8143-AAA5-CF69594F1428}" destId="{BFEAFB4E-0FBD-AC44-8F3E-276B12607BD1}" srcOrd="0" destOrd="0" presId="urn:microsoft.com/office/officeart/2008/layout/LinedList"/>
    <dgm:cxn modelId="{80008A58-7B3C-AA48-99E6-365DE4599700}" type="presParOf" srcId="{EEF305C0-EE38-8143-AAA5-CF69594F1428}" destId="{FAB01616-62EA-7E40-8FC1-3289F0868C8A}" srcOrd="1" destOrd="0" presId="urn:microsoft.com/office/officeart/2008/layout/LinedList"/>
    <dgm:cxn modelId="{EF8C1E8C-15E9-D748-BBCA-24BA9827E01F}" type="presParOf" srcId="{76D398BC-42DF-A843-AD44-D697E2E99103}" destId="{3F831540-3FE4-3E46-A352-B06569FF2E1D}" srcOrd="4" destOrd="0" presId="urn:microsoft.com/office/officeart/2008/layout/LinedList"/>
    <dgm:cxn modelId="{F543CE2A-648F-1B49-AB1C-04C9C597FD5B}" type="presParOf" srcId="{76D398BC-42DF-A843-AD44-D697E2E99103}" destId="{00556764-DD1D-7145-A83F-981559677695}" srcOrd="5" destOrd="0" presId="urn:microsoft.com/office/officeart/2008/layout/LinedList"/>
    <dgm:cxn modelId="{20C35FDB-AF6B-F84A-8C84-6CCA1B8E92E8}" type="presParOf" srcId="{00556764-DD1D-7145-A83F-981559677695}" destId="{1A7A35BF-6FB1-F749-904A-8A2452A46AD7}" srcOrd="0" destOrd="0" presId="urn:microsoft.com/office/officeart/2008/layout/LinedList"/>
    <dgm:cxn modelId="{AF67AB08-3649-454B-8DE0-A0E5D6518727}" type="presParOf" srcId="{00556764-DD1D-7145-A83F-981559677695}" destId="{85987DC6-AAE6-F94F-B48E-D919DC24EA1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3B3DD-3B0C-4D35-ACEF-48225061131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406C98D-DAF9-448F-A5EF-0552045E6C90}">
      <dgm:prSet/>
      <dgm:spPr/>
      <dgm:t>
        <a:bodyPr/>
        <a:lstStyle/>
        <a:p>
          <a:r>
            <a:rPr lang="en-US" b="0" i="0" dirty="0">
              <a:latin typeface="+mj-lt"/>
            </a:rPr>
            <a:t>Black women are more likely to experience </a:t>
          </a:r>
          <a:r>
            <a:rPr lang="en-US" b="1" i="0" dirty="0">
              <a:solidFill>
                <a:schemeClr val="accent1"/>
              </a:solidFill>
              <a:latin typeface="+mj-lt"/>
            </a:rPr>
            <a:t>maternal morbidity </a:t>
          </a:r>
          <a:r>
            <a:rPr lang="en-US" b="0" i="0" dirty="0">
              <a:latin typeface="+mj-lt"/>
            </a:rPr>
            <a:t>and </a:t>
          </a:r>
          <a:r>
            <a:rPr lang="en-US" b="1" i="0" dirty="0">
              <a:solidFill>
                <a:schemeClr val="accent1"/>
              </a:solidFill>
              <a:latin typeface="+mj-lt"/>
            </a:rPr>
            <a:t>mortality</a:t>
          </a:r>
          <a:r>
            <a:rPr lang="en-US" b="0" i="0" dirty="0">
              <a:latin typeface="+mj-lt"/>
            </a:rPr>
            <a:t> compared to white women</a:t>
          </a:r>
          <a:r>
            <a:rPr lang="en-US" b="0" i="0" dirty="0"/>
            <a:t>.</a:t>
          </a:r>
          <a:endParaRPr lang="en-US" dirty="0"/>
        </a:p>
      </dgm:t>
    </dgm:pt>
    <dgm:pt modelId="{F351FBE5-B27D-42AF-A368-B43DD9517AA7}" type="parTrans" cxnId="{6C54C7D5-95BC-4253-9206-486D7A6C79C6}">
      <dgm:prSet/>
      <dgm:spPr/>
      <dgm:t>
        <a:bodyPr/>
        <a:lstStyle/>
        <a:p>
          <a:endParaRPr lang="en-US"/>
        </a:p>
      </dgm:t>
    </dgm:pt>
    <dgm:pt modelId="{01C95FFE-964F-4936-B60D-53B4A8010061}" type="sibTrans" cxnId="{6C54C7D5-95BC-4253-9206-486D7A6C79C6}">
      <dgm:prSet/>
      <dgm:spPr/>
      <dgm:t>
        <a:bodyPr/>
        <a:lstStyle/>
        <a:p>
          <a:endParaRPr lang="en-US"/>
        </a:p>
      </dgm:t>
    </dgm:pt>
    <dgm:pt modelId="{66D155DE-2413-4614-BEFC-FDC5BCE330AC}">
      <dgm:prSet/>
      <dgm:spPr/>
      <dgm:t>
        <a:bodyPr/>
        <a:lstStyle/>
        <a:p>
          <a:r>
            <a:rPr lang="en-US" b="0" i="0" dirty="0">
              <a:latin typeface="+mj-lt"/>
            </a:rPr>
            <a:t>Indigenous women are also at a higher risk of adverse obstetric outcomes, such as </a:t>
          </a:r>
          <a:r>
            <a:rPr lang="en-US" b="1" i="0" dirty="0">
              <a:solidFill>
                <a:schemeClr val="accent1"/>
              </a:solidFill>
              <a:latin typeface="+mj-lt"/>
            </a:rPr>
            <a:t>preterm birth</a:t>
          </a:r>
          <a:r>
            <a:rPr lang="en-US" b="0" i="0" dirty="0">
              <a:latin typeface="+mj-lt"/>
            </a:rPr>
            <a:t> and </a:t>
          </a:r>
          <a:r>
            <a:rPr lang="en-US" b="1" i="0" dirty="0">
              <a:solidFill>
                <a:schemeClr val="accent1"/>
              </a:solidFill>
              <a:latin typeface="+mj-lt"/>
            </a:rPr>
            <a:t>infant mortality</a:t>
          </a:r>
          <a:r>
            <a:rPr lang="en-US" b="0" i="0" dirty="0">
              <a:latin typeface="+mj-lt"/>
            </a:rPr>
            <a:t> rates.</a:t>
          </a:r>
          <a:endParaRPr lang="en-US" dirty="0">
            <a:latin typeface="+mj-lt"/>
          </a:endParaRPr>
        </a:p>
      </dgm:t>
    </dgm:pt>
    <dgm:pt modelId="{80631072-0C7A-485B-8C1B-1A00F383E5C5}" type="parTrans" cxnId="{1352DA9E-9CCB-4527-9504-E015FF70B449}">
      <dgm:prSet/>
      <dgm:spPr/>
      <dgm:t>
        <a:bodyPr/>
        <a:lstStyle/>
        <a:p>
          <a:endParaRPr lang="en-US"/>
        </a:p>
      </dgm:t>
    </dgm:pt>
    <dgm:pt modelId="{2C0B2DF0-3D48-4C8D-874B-F69CD6842F42}" type="sibTrans" cxnId="{1352DA9E-9CCB-4527-9504-E015FF70B449}">
      <dgm:prSet/>
      <dgm:spPr/>
      <dgm:t>
        <a:bodyPr/>
        <a:lstStyle/>
        <a:p>
          <a:endParaRPr lang="en-US"/>
        </a:p>
      </dgm:t>
    </dgm:pt>
    <dgm:pt modelId="{1DDCB6C0-B61E-4423-8408-D27EB034C448}">
      <dgm:prSet/>
      <dgm:spPr/>
      <dgm:t>
        <a:bodyPr/>
        <a:lstStyle/>
        <a:p>
          <a:r>
            <a:rPr lang="en-US" dirty="0">
              <a:latin typeface="+mj-lt"/>
            </a:rPr>
            <a:t>L</a:t>
          </a:r>
          <a:r>
            <a:rPr lang="en-US" b="0" i="0" dirty="0">
              <a:latin typeface="+mj-lt"/>
            </a:rPr>
            <a:t>ow-income birthing people face barriers to </a:t>
          </a:r>
          <a:r>
            <a:rPr lang="en-US" b="1" i="0" dirty="0">
              <a:solidFill>
                <a:schemeClr val="accent1"/>
              </a:solidFill>
              <a:latin typeface="+mj-lt"/>
            </a:rPr>
            <a:t>accessing timely </a:t>
          </a:r>
          <a:r>
            <a:rPr lang="en-US" b="0" i="0" dirty="0">
              <a:latin typeface="+mj-lt"/>
            </a:rPr>
            <a:t>and </a:t>
          </a:r>
          <a:r>
            <a:rPr lang="en-US" b="1" i="0" dirty="0">
              <a:solidFill>
                <a:schemeClr val="accent1"/>
              </a:solidFill>
              <a:latin typeface="+mj-lt"/>
            </a:rPr>
            <a:t>quality obstetric care</a:t>
          </a:r>
          <a:r>
            <a:rPr lang="en-US" b="0" i="0" dirty="0">
              <a:latin typeface="+mj-lt"/>
            </a:rPr>
            <a:t>, which can further exacerbate health disparities.</a:t>
          </a:r>
          <a:endParaRPr lang="en-US" dirty="0">
            <a:latin typeface="+mj-lt"/>
          </a:endParaRPr>
        </a:p>
      </dgm:t>
    </dgm:pt>
    <dgm:pt modelId="{631EC339-000A-4021-B29C-DD434000C7B4}" type="parTrans" cxnId="{849947FD-3DD5-4AC9-8637-0EC948554E09}">
      <dgm:prSet/>
      <dgm:spPr/>
      <dgm:t>
        <a:bodyPr/>
        <a:lstStyle/>
        <a:p>
          <a:endParaRPr lang="en-US"/>
        </a:p>
      </dgm:t>
    </dgm:pt>
    <dgm:pt modelId="{307C1AD6-49E7-404F-9171-DD50E7BB0A97}" type="sibTrans" cxnId="{849947FD-3DD5-4AC9-8637-0EC948554E09}">
      <dgm:prSet/>
      <dgm:spPr/>
      <dgm:t>
        <a:bodyPr/>
        <a:lstStyle/>
        <a:p>
          <a:endParaRPr lang="en-US"/>
        </a:p>
      </dgm:t>
    </dgm:pt>
    <dgm:pt modelId="{7FC1F98E-F3FF-AB43-898F-82586713000C}" type="pres">
      <dgm:prSet presAssocID="{72F3B3DD-3B0C-4D35-ACEF-482250611312}" presName="vert0" presStyleCnt="0">
        <dgm:presLayoutVars>
          <dgm:dir/>
          <dgm:animOne val="branch"/>
          <dgm:animLvl val="lvl"/>
        </dgm:presLayoutVars>
      </dgm:prSet>
      <dgm:spPr/>
    </dgm:pt>
    <dgm:pt modelId="{86BF0D8C-FDEC-4B48-A17C-F5765FC27932}" type="pres">
      <dgm:prSet presAssocID="{4406C98D-DAF9-448F-A5EF-0552045E6C90}" presName="thickLine" presStyleLbl="alignNode1" presStyleIdx="0" presStyleCnt="3"/>
      <dgm:spPr/>
    </dgm:pt>
    <dgm:pt modelId="{1BC4C76D-3DE8-EE41-9E28-5A28E10C1E41}" type="pres">
      <dgm:prSet presAssocID="{4406C98D-DAF9-448F-A5EF-0552045E6C90}" presName="horz1" presStyleCnt="0"/>
      <dgm:spPr/>
    </dgm:pt>
    <dgm:pt modelId="{285F2FC6-1853-AC47-BD06-5EBF6804A82E}" type="pres">
      <dgm:prSet presAssocID="{4406C98D-DAF9-448F-A5EF-0552045E6C90}" presName="tx1" presStyleLbl="revTx" presStyleIdx="0" presStyleCnt="3"/>
      <dgm:spPr/>
    </dgm:pt>
    <dgm:pt modelId="{025AF99C-AD24-9C47-B322-227CA4AE2191}" type="pres">
      <dgm:prSet presAssocID="{4406C98D-DAF9-448F-A5EF-0552045E6C90}" presName="vert1" presStyleCnt="0"/>
      <dgm:spPr/>
    </dgm:pt>
    <dgm:pt modelId="{E44BD13B-13E8-384E-B5F1-34B83386E826}" type="pres">
      <dgm:prSet presAssocID="{66D155DE-2413-4614-BEFC-FDC5BCE330AC}" presName="thickLine" presStyleLbl="alignNode1" presStyleIdx="1" presStyleCnt="3"/>
      <dgm:spPr/>
    </dgm:pt>
    <dgm:pt modelId="{F6DC37EC-B74F-D546-90C9-F92ECB3252E9}" type="pres">
      <dgm:prSet presAssocID="{66D155DE-2413-4614-BEFC-FDC5BCE330AC}" presName="horz1" presStyleCnt="0"/>
      <dgm:spPr/>
    </dgm:pt>
    <dgm:pt modelId="{E9EB691E-87C0-6F4C-89CA-D801E9C18F61}" type="pres">
      <dgm:prSet presAssocID="{66D155DE-2413-4614-BEFC-FDC5BCE330AC}" presName="tx1" presStyleLbl="revTx" presStyleIdx="1" presStyleCnt="3"/>
      <dgm:spPr/>
    </dgm:pt>
    <dgm:pt modelId="{777AE092-551E-E344-BA93-9F7C19FFA5A4}" type="pres">
      <dgm:prSet presAssocID="{66D155DE-2413-4614-BEFC-FDC5BCE330AC}" presName="vert1" presStyleCnt="0"/>
      <dgm:spPr/>
    </dgm:pt>
    <dgm:pt modelId="{C1A2215B-AEBF-9140-BD10-D8D26C4028B3}" type="pres">
      <dgm:prSet presAssocID="{1DDCB6C0-B61E-4423-8408-D27EB034C448}" presName="thickLine" presStyleLbl="alignNode1" presStyleIdx="2" presStyleCnt="3"/>
      <dgm:spPr/>
    </dgm:pt>
    <dgm:pt modelId="{41776CFE-BCEF-A246-B51E-8302C7379161}" type="pres">
      <dgm:prSet presAssocID="{1DDCB6C0-B61E-4423-8408-D27EB034C448}" presName="horz1" presStyleCnt="0"/>
      <dgm:spPr/>
    </dgm:pt>
    <dgm:pt modelId="{7CA92529-5370-7F47-8168-2B93AE337204}" type="pres">
      <dgm:prSet presAssocID="{1DDCB6C0-B61E-4423-8408-D27EB034C448}" presName="tx1" presStyleLbl="revTx" presStyleIdx="2" presStyleCnt="3"/>
      <dgm:spPr/>
    </dgm:pt>
    <dgm:pt modelId="{4E4CF6B9-D1C9-BE49-A195-B59AE112AE5E}" type="pres">
      <dgm:prSet presAssocID="{1DDCB6C0-B61E-4423-8408-D27EB034C448}" presName="vert1" presStyleCnt="0"/>
      <dgm:spPr/>
    </dgm:pt>
  </dgm:ptLst>
  <dgm:cxnLst>
    <dgm:cxn modelId="{D61A402E-2593-AC4A-A8B4-5139CBC27F25}" type="presOf" srcId="{4406C98D-DAF9-448F-A5EF-0552045E6C90}" destId="{285F2FC6-1853-AC47-BD06-5EBF6804A82E}" srcOrd="0" destOrd="0" presId="urn:microsoft.com/office/officeart/2008/layout/LinedList"/>
    <dgm:cxn modelId="{A174DD33-4F6B-AC4F-A141-0BCE8071FF78}" type="presOf" srcId="{1DDCB6C0-B61E-4423-8408-D27EB034C448}" destId="{7CA92529-5370-7F47-8168-2B93AE337204}" srcOrd="0" destOrd="0" presId="urn:microsoft.com/office/officeart/2008/layout/LinedList"/>
    <dgm:cxn modelId="{1352DA9E-9CCB-4527-9504-E015FF70B449}" srcId="{72F3B3DD-3B0C-4D35-ACEF-482250611312}" destId="{66D155DE-2413-4614-BEFC-FDC5BCE330AC}" srcOrd="1" destOrd="0" parTransId="{80631072-0C7A-485B-8C1B-1A00F383E5C5}" sibTransId="{2C0B2DF0-3D48-4C8D-874B-F69CD6842F42}"/>
    <dgm:cxn modelId="{3FE7FDB9-2D30-D34A-B320-BF61DDDC5D08}" type="presOf" srcId="{72F3B3DD-3B0C-4D35-ACEF-482250611312}" destId="{7FC1F98E-F3FF-AB43-898F-82586713000C}" srcOrd="0" destOrd="0" presId="urn:microsoft.com/office/officeart/2008/layout/LinedList"/>
    <dgm:cxn modelId="{6C54C7D5-95BC-4253-9206-486D7A6C79C6}" srcId="{72F3B3DD-3B0C-4D35-ACEF-482250611312}" destId="{4406C98D-DAF9-448F-A5EF-0552045E6C90}" srcOrd="0" destOrd="0" parTransId="{F351FBE5-B27D-42AF-A368-B43DD9517AA7}" sibTransId="{01C95FFE-964F-4936-B60D-53B4A8010061}"/>
    <dgm:cxn modelId="{80274AF6-1299-414E-88B9-9E2FF481BA2F}" type="presOf" srcId="{66D155DE-2413-4614-BEFC-FDC5BCE330AC}" destId="{E9EB691E-87C0-6F4C-89CA-D801E9C18F61}" srcOrd="0" destOrd="0" presId="urn:microsoft.com/office/officeart/2008/layout/LinedList"/>
    <dgm:cxn modelId="{849947FD-3DD5-4AC9-8637-0EC948554E09}" srcId="{72F3B3DD-3B0C-4D35-ACEF-482250611312}" destId="{1DDCB6C0-B61E-4423-8408-D27EB034C448}" srcOrd="2" destOrd="0" parTransId="{631EC339-000A-4021-B29C-DD434000C7B4}" sibTransId="{307C1AD6-49E7-404F-9171-DD50E7BB0A97}"/>
    <dgm:cxn modelId="{356A0CA9-6F93-7644-B339-0B09C02A3EF2}" type="presParOf" srcId="{7FC1F98E-F3FF-AB43-898F-82586713000C}" destId="{86BF0D8C-FDEC-4B48-A17C-F5765FC27932}" srcOrd="0" destOrd="0" presId="urn:microsoft.com/office/officeart/2008/layout/LinedList"/>
    <dgm:cxn modelId="{20A5FFE7-9891-6841-939F-9B749EAC1F84}" type="presParOf" srcId="{7FC1F98E-F3FF-AB43-898F-82586713000C}" destId="{1BC4C76D-3DE8-EE41-9E28-5A28E10C1E41}" srcOrd="1" destOrd="0" presId="urn:microsoft.com/office/officeart/2008/layout/LinedList"/>
    <dgm:cxn modelId="{54D5AC78-A717-9C48-A1DF-CF57775EAB2C}" type="presParOf" srcId="{1BC4C76D-3DE8-EE41-9E28-5A28E10C1E41}" destId="{285F2FC6-1853-AC47-BD06-5EBF6804A82E}" srcOrd="0" destOrd="0" presId="urn:microsoft.com/office/officeart/2008/layout/LinedList"/>
    <dgm:cxn modelId="{369DE85E-BEE8-AA47-885A-EF011ED679D8}" type="presParOf" srcId="{1BC4C76D-3DE8-EE41-9E28-5A28E10C1E41}" destId="{025AF99C-AD24-9C47-B322-227CA4AE2191}" srcOrd="1" destOrd="0" presId="urn:microsoft.com/office/officeart/2008/layout/LinedList"/>
    <dgm:cxn modelId="{D41508FA-D08C-E347-B9A6-AFCE468D87F0}" type="presParOf" srcId="{7FC1F98E-F3FF-AB43-898F-82586713000C}" destId="{E44BD13B-13E8-384E-B5F1-34B83386E826}" srcOrd="2" destOrd="0" presId="urn:microsoft.com/office/officeart/2008/layout/LinedList"/>
    <dgm:cxn modelId="{82F6D602-87B8-0E48-AB36-36D50A2736C2}" type="presParOf" srcId="{7FC1F98E-F3FF-AB43-898F-82586713000C}" destId="{F6DC37EC-B74F-D546-90C9-F92ECB3252E9}" srcOrd="3" destOrd="0" presId="urn:microsoft.com/office/officeart/2008/layout/LinedList"/>
    <dgm:cxn modelId="{D1204DB6-2D08-D24C-90A2-F536548BB6FC}" type="presParOf" srcId="{F6DC37EC-B74F-D546-90C9-F92ECB3252E9}" destId="{E9EB691E-87C0-6F4C-89CA-D801E9C18F61}" srcOrd="0" destOrd="0" presId="urn:microsoft.com/office/officeart/2008/layout/LinedList"/>
    <dgm:cxn modelId="{1190A307-273C-8F4E-AC31-35A417E8039A}" type="presParOf" srcId="{F6DC37EC-B74F-D546-90C9-F92ECB3252E9}" destId="{777AE092-551E-E344-BA93-9F7C19FFA5A4}" srcOrd="1" destOrd="0" presId="urn:microsoft.com/office/officeart/2008/layout/LinedList"/>
    <dgm:cxn modelId="{BEFDEE1C-2F1A-A645-A670-75732E2A4D58}" type="presParOf" srcId="{7FC1F98E-F3FF-AB43-898F-82586713000C}" destId="{C1A2215B-AEBF-9140-BD10-D8D26C4028B3}" srcOrd="4" destOrd="0" presId="urn:microsoft.com/office/officeart/2008/layout/LinedList"/>
    <dgm:cxn modelId="{AB708A9D-3F9D-2E4B-8C62-80DC96A56964}" type="presParOf" srcId="{7FC1F98E-F3FF-AB43-898F-82586713000C}" destId="{41776CFE-BCEF-A246-B51E-8302C7379161}" srcOrd="5" destOrd="0" presId="urn:microsoft.com/office/officeart/2008/layout/LinedList"/>
    <dgm:cxn modelId="{A51AF97A-659C-6B48-BEA1-7FBD5815626B}" type="presParOf" srcId="{41776CFE-BCEF-A246-B51E-8302C7379161}" destId="{7CA92529-5370-7F47-8168-2B93AE337204}" srcOrd="0" destOrd="0" presId="urn:microsoft.com/office/officeart/2008/layout/LinedList"/>
    <dgm:cxn modelId="{3E2A2309-03FD-7147-9DB0-9994A2CE6F6F}" type="presParOf" srcId="{41776CFE-BCEF-A246-B51E-8302C7379161}" destId="{4E4CF6B9-D1C9-BE49-A195-B59AE112AE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F3E75F-C363-45CE-B242-83E6328BC8AC}"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2F4B4C2B-92C8-4793-B954-9D9373F4357B}">
      <dgm:prSet/>
      <dgm:spPr/>
      <dgm:t>
        <a:bodyPr/>
        <a:lstStyle/>
        <a:p>
          <a:r>
            <a:rPr lang="en-US" b="0" i="0"/>
            <a:t>Louisiana 58.1%</a:t>
          </a:r>
          <a:endParaRPr lang="en-US"/>
        </a:p>
      </dgm:t>
    </dgm:pt>
    <dgm:pt modelId="{BA7D9905-DCA1-4453-A56A-3F89006F75F0}" type="parTrans" cxnId="{6245BB90-A1CC-4540-AB01-2D6C7032FB49}">
      <dgm:prSet/>
      <dgm:spPr/>
      <dgm:t>
        <a:bodyPr/>
        <a:lstStyle/>
        <a:p>
          <a:endParaRPr lang="en-US"/>
        </a:p>
      </dgm:t>
    </dgm:pt>
    <dgm:pt modelId="{67D171F3-C016-4CA7-B23B-E5B34D7A6383}" type="sibTrans" cxnId="{6245BB90-A1CC-4540-AB01-2D6C7032FB49}">
      <dgm:prSet/>
      <dgm:spPr/>
      <dgm:t>
        <a:bodyPr/>
        <a:lstStyle/>
        <a:p>
          <a:endParaRPr lang="en-US"/>
        </a:p>
      </dgm:t>
    </dgm:pt>
    <dgm:pt modelId="{B7101EAA-7CEA-4064-B998-695868E7EDAE}">
      <dgm:prSet/>
      <dgm:spPr/>
      <dgm:t>
        <a:bodyPr/>
        <a:lstStyle/>
        <a:p>
          <a:r>
            <a:rPr lang="en-US" b="0" i="0"/>
            <a:t>Georgia 48.4%</a:t>
          </a:r>
          <a:endParaRPr lang="en-US"/>
        </a:p>
      </dgm:t>
    </dgm:pt>
    <dgm:pt modelId="{FC4B072A-91F5-43BF-9E67-FDDBE5DEC7AC}" type="parTrans" cxnId="{0D8034C2-4FB7-4CEB-8491-A706C8375812}">
      <dgm:prSet/>
      <dgm:spPr/>
      <dgm:t>
        <a:bodyPr/>
        <a:lstStyle/>
        <a:p>
          <a:endParaRPr lang="en-US"/>
        </a:p>
      </dgm:t>
    </dgm:pt>
    <dgm:pt modelId="{3495C145-CAD6-4C00-96FB-5BA7D413E8A4}" type="sibTrans" cxnId="{0D8034C2-4FB7-4CEB-8491-A706C8375812}">
      <dgm:prSet/>
      <dgm:spPr/>
      <dgm:t>
        <a:bodyPr/>
        <a:lstStyle/>
        <a:p>
          <a:endParaRPr lang="en-US"/>
        </a:p>
      </dgm:t>
    </dgm:pt>
    <dgm:pt modelId="{DE2002A9-4F35-4B43-A428-59EBE6089AD7}">
      <dgm:prSet/>
      <dgm:spPr/>
      <dgm:t>
        <a:bodyPr/>
        <a:lstStyle/>
        <a:p>
          <a:r>
            <a:rPr lang="en-US" b="0" i="0"/>
            <a:t>Indiana 43.6%</a:t>
          </a:r>
          <a:endParaRPr lang="en-US"/>
        </a:p>
      </dgm:t>
    </dgm:pt>
    <dgm:pt modelId="{11AAF0BB-924E-4AF7-BA1F-0DC3AD342959}" type="parTrans" cxnId="{6E2D5092-E34D-44DA-95B0-7B29CCA58404}">
      <dgm:prSet/>
      <dgm:spPr/>
      <dgm:t>
        <a:bodyPr/>
        <a:lstStyle/>
        <a:p>
          <a:endParaRPr lang="en-US"/>
        </a:p>
      </dgm:t>
    </dgm:pt>
    <dgm:pt modelId="{49DB57CF-B3CF-4E87-BA1F-0FEDA57AF040}" type="sibTrans" cxnId="{6E2D5092-E34D-44DA-95B0-7B29CCA58404}">
      <dgm:prSet/>
      <dgm:spPr/>
      <dgm:t>
        <a:bodyPr/>
        <a:lstStyle/>
        <a:p>
          <a:endParaRPr lang="en-US"/>
        </a:p>
      </dgm:t>
    </dgm:pt>
    <dgm:pt modelId="{F52BF2E4-DA6B-734F-AE7A-7ECDDF1289EB}" type="pres">
      <dgm:prSet presAssocID="{27F3E75F-C363-45CE-B242-83E6328BC8AC}" presName="linear" presStyleCnt="0">
        <dgm:presLayoutVars>
          <dgm:dir/>
          <dgm:animLvl val="lvl"/>
          <dgm:resizeHandles val="exact"/>
        </dgm:presLayoutVars>
      </dgm:prSet>
      <dgm:spPr/>
    </dgm:pt>
    <dgm:pt modelId="{148A3907-B3E4-114F-B555-726FE7C38602}" type="pres">
      <dgm:prSet presAssocID="{2F4B4C2B-92C8-4793-B954-9D9373F4357B}" presName="parentLin" presStyleCnt="0"/>
      <dgm:spPr/>
    </dgm:pt>
    <dgm:pt modelId="{E3433EA0-01FE-354A-A361-9CC02CA63CB0}" type="pres">
      <dgm:prSet presAssocID="{2F4B4C2B-92C8-4793-B954-9D9373F4357B}" presName="parentLeftMargin" presStyleLbl="node1" presStyleIdx="0" presStyleCnt="3"/>
      <dgm:spPr/>
    </dgm:pt>
    <dgm:pt modelId="{F5DFBB6C-FA24-6142-BA7D-526757B7E08E}" type="pres">
      <dgm:prSet presAssocID="{2F4B4C2B-92C8-4793-B954-9D9373F4357B}" presName="parentText" presStyleLbl="node1" presStyleIdx="0" presStyleCnt="3">
        <dgm:presLayoutVars>
          <dgm:chMax val="0"/>
          <dgm:bulletEnabled val="1"/>
        </dgm:presLayoutVars>
      </dgm:prSet>
      <dgm:spPr/>
    </dgm:pt>
    <dgm:pt modelId="{6E430ECB-CA86-614B-A736-2129A5D53C47}" type="pres">
      <dgm:prSet presAssocID="{2F4B4C2B-92C8-4793-B954-9D9373F4357B}" presName="negativeSpace" presStyleCnt="0"/>
      <dgm:spPr/>
    </dgm:pt>
    <dgm:pt modelId="{1834679A-DD34-C644-977F-55B8317AE8EF}" type="pres">
      <dgm:prSet presAssocID="{2F4B4C2B-92C8-4793-B954-9D9373F4357B}" presName="childText" presStyleLbl="conFgAcc1" presStyleIdx="0" presStyleCnt="3">
        <dgm:presLayoutVars>
          <dgm:bulletEnabled val="1"/>
        </dgm:presLayoutVars>
      </dgm:prSet>
      <dgm:spPr/>
    </dgm:pt>
    <dgm:pt modelId="{E2EBCEF6-FDFE-B340-AA58-9FF19B1AF58B}" type="pres">
      <dgm:prSet presAssocID="{67D171F3-C016-4CA7-B23B-E5B34D7A6383}" presName="spaceBetweenRectangles" presStyleCnt="0"/>
      <dgm:spPr/>
    </dgm:pt>
    <dgm:pt modelId="{2BCFDC75-B89F-124F-9438-4EDB10B0A489}" type="pres">
      <dgm:prSet presAssocID="{B7101EAA-7CEA-4064-B998-695868E7EDAE}" presName="parentLin" presStyleCnt="0"/>
      <dgm:spPr/>
    </dgm:pt>
    <dgm:pt modelId="{D7130689-C00A-ED46-910C-24138CB63431}" type="pres">
      <dgm:prSet presAssocID="{B7101EAA-7CEA-4064-B998-695868E7EDAE}" presName="parentLeftMargin" presStyleLbl="node1" presStyleIdx="0" presStyleCnt="3"/>
      <dgm:spPr/>
    </dgm:pt>
    <dgm:pt modelId="{9EC3E802-62B2-D940-AFA9-F3FEE22F3E0F}" type="pres">
      <dgm:prSet presAssocID="{B7101EAA-7CEA-4064-B998-695868E7EDAE}" presName="parentText" presStyleLbl="node1" presStyleIdx="1" presStyleCnt="3">
        <dgm:presLayoutVars>
          <dgm:chMax val="0"/>
          <dgm:bulletEnabled val="1"/>
        </dgm:presLayoutVars>
      </dgm:prSet>
      <dgm:spPr/>
    </dgm:pt>
    <dgm:pt modelId="{340D41BF-8B20-7545-8EE8-D5DD9F17FC76}" type="pres">
      <dgm:prSet presAssocID="{B7101EAA-7CEA-4064-B998-695868E7EDAE}" presName="negativeSpace" presStyleCnt="0"/>
      <dgm:spPr/>
    </dgm:pt>
    <dgm:pt modelId="{96A03B00-B594-9F4A-8542-31FFA287C12C}" type="pres">
      <dgm:prSet presAssocID="{B7101EAA-7CEA-4064-B998-695868E7EDAE}" presName="childText" presStyleLbl="conFgAcc1" presStyleIdx="1" presStyleCnt="3">
        <dgm:presLayoutVars>
          <dgm:bulletEnabled val="1"/>
        </dgm:presLayoutVars>
      </dgm:prSet>
      <dgm:spPr/>
    </dgm:pt>
    <dgm:pt modelId="{AA785388-139D-2747-9880-A4134BC38BA3}" type="pres">
      <dgm:prSet presAssocID="{3495C145-CAD6-4C00-96FB-5BA7D413E8A4}" presName="spaceBetweenRectangles" presStyleCnt="0"/>
      <dgm:spPr/>
    </dgm:pt>
    <dgm:pt modelId="{4AE66E05-EB5F-2447-9182-67A5D2840BB4}" type="pres">
      <dgm:prSet presAssocID="{DE2002A9-4F35-4B43-A428-59EBE6089AD7}" presName="parentLin" presStyleCnt="0"/>
      <dgm:spPr/>
    </dgm:pt>
    <dgm:pt modelId="{4EF38E02-2F9F-2640-8B25-214A0722F378}" type="pres">
      <dgm:prSet presAssocID="{DE2002A9-4F35-4B43-A428-59EBE6089AD7}" presName="parentLeftMargin" presStyleLbl="node1" presStyleIdx="1" presStyleCnt="3"/>
      <dgm:spPr/>
    </dgm:pt>
    <dgm:pt modelId="{4681FD96-2E8D-8642-9270-09DEE2FB10ED}" type="pres">
      <dgm:prSet presAssocID="{DE2002A9-4F35-4B43-A428-59EBE6089AD7}" presName="parentText" presStyleLbl="node1" presStyleIdx="2" presStyleCnt="3">
        <dgm:presLayoutVars>
          <dgm:chMax val="0"/>
          <dgm:bulletEnabled val="1"/>
        </dgm:presLayoutVars>
      </dgm:prSet>
      <dgm:spPr/>
    </dgm:pt>
    <dgm:pt modelId="{AC1F3272-D1C1-F84E-BAB9-EC899180A088}" type="pres">
      <dgm:prSet presAssocID="{DE2002A9-4F35-4B43-A428-59EBE6089AD7}" presName="negativeSpace" presStyleCnt="0"/>
      <dgm:spPr/>
    </dgm:pt>
    <dgm:pt modelId="{2DE18A0C-7B90-D240-AB84-4ED1DBBE77FB}" type="pres">
      <dgm:prSet presAssocID="{DE2002A9-4F35-4B43-A428-59EBE6089AD7}" presName="childText" presStyleLbl="conFgAcc1" presStyleIdx="2" presStyleCnt="3">
        <dgm:presLayoutVars>
          <dgm:bulletEnabled val="1"/>
        </dgm:presLayoutVars>
      </dgm:prSet>
      <dgm:spPr/>
    </dgm:pt>
  </dgm:ptLst>
  <dgm:cxnLst>
    <dgm:cxn modelId="{17F2CA49-CA64-3642-BD0A-81F0FF500C67}" type="presOf" srcId="{27F3E75F-C363-45CE-B242-83E6328BC8AC}" destId="{F52BF2E4-DA6B-734F-AE7A-7ECDDF1289EB}" srcOrd="0" destOrd="0" presId="urn:microsoft.com/office/officeart/2005/8/layout/list1"/>
    <dgm:cxn modelId="{47D80F7C-AAEA-0149-B2DC-70407A16C940}" type="presOf" srcId="{DE2002A9-4F35-4B43-A428-59EBE6089AD7}" destId="{4681FD96-2E8D-8642-9270-09DEE2FB10ED}" srcOrd="1" destOrd="0" presId="urn:microsoft.com/office/officeart/2005/8/layout/list1"/>
    <dgm:cxn modelId="{6245BB90-A1CC-4540-AB01-2D6C7032FB49}" srcId="{27F3E75F-C363-45CE-B242-83E6328BC8AC}" destId="{2F4B4C2B-92C8-4793-B954-9D9373F4357B}" srcOrd="0" destOrd="0" parTransId="{BA7D9905-DCA1-4453-A56A-3F89006F75F0}" sibTransId="{67D171F3-C016-4CA7-B23B-E5B34D7A6383}"/>
    <dgm:cxn modelId="{6E2D5092-E34D-44DA-95B0-7B29CCA58404}" srcId="{27F3E75F-C363-45CE-B242-83E6328BC8AC}" destId="{DE2002A9-4F35-4B43-A428-59EBE6089AD7}" srcOrd="2" destOrd="0" parTransId="{11AAF0BB-924E-4AF7-BA1F-0DC3AD342959}" sibTransId="{49DB57CF-B3CF-4E87-BA1F-0FEDA57AF040}"/>
    <dgm:cxn modelId="{9CFC1D96-461D-D142-9A8D-B35E09E794A8}" type="presOf" srcId="{B7101EAA-7CEA-4064-B998-695868E7EDAE}" destId="{D7130689-C00A-ED46-910C-24138CB63431}" srcOrd="0" destOrd="0" presId="urn:microsoft.com/office/officeart/2005/8/layout/list1"/>
    <dgm:cxn modelId="{0D8034C2-4FB7-4CEB-8491-A706C8375812}" srcId="{27F3E75F-C363-45CE-B242-83E6328BC8AC}" destId="{B7101EAA-7CEA-4064-B998-695868E7EDAE}" srcOrd="1" destOrd="0" parTransId="{FC4B072A-91F5-43BF-9E67-FDDBE5DEC7AC}" sibTransId="{3495C145-CAD6-4C00-96FB-5BA7D413E8A4}"/>
    <dgm:cxn modelId="{65C0DBD4-7319-254B-B315-CEEBE4136131}" type="presOf" srcId="{DE2002A9-4F35-4B43-A428-59EBE6089AD7}" destId="{4EF38E02-2F9F-2640-8B25-214A0722F378}" srcOrd="0" destOrd="0" presId="urn:microsoft.com/office/officeart/2005/8/layout/list1"/>
    <dgm:cxn modelId="{C1AC57D6-1DE4-944A-BF8C-AABF43F7B93D}" type="presOf" srcId="{B7101EAA-7CEA-4064-B998-695868E7EDAE}" destId="{9EC3E802-62B2-D940-AFA9-F3FEE22F3E0F}" srcOrd="1" destOrd="0" presId="urn:microsoft.com/office/officeart/2005/8/layout/list1"/>
    <dgm:cxn modelId="{113773F5-5CD1-6644-AB7E-3620717F1EFD}" type="presOf" srcId="{2F4B4C2B-92C8-4793-B954-9D9373F4357B}" destId="{E3433EA0-01FE-354A-A361-9CC02CA63CB0}" srcOrd="0" destOrd="0" presId="urn:microsoft.com/office/officeart/2005/8/layout/list1"/>
    <dgm:cxn modelId="{7D6159FC-2704-2F46-84B9-C694A4795B22}" type="presOf" srcId="{2F4B4C2B-92C8-4793-B954-9D9373F4357B}" destId="{F5DFBB6C-FA24-6142-BA7D-526757B7E08E}" srcOrd="1" destOrd="0" presId="urn:microsoft.com/office/officeart/2005/8/layout/list1"/>
    <dgm:cxn modelId="{19DDD331-195D-B746-B7E5-06B19A6C8DDE}" type="presParOf" srcId="{F52BF2E4-DA6B-734F-AE7A-7ECDDF1289EB}" destId="{148A3907-B3E4-114F-B555-726FE7C38602}" srcOrd="0" destOrd="0" presId="urn:microsoft.com/office/officeart/2005/8/layout/list1"/>
    <dgm:cxn modelId="{17B38878-DB1B-F54F-A469-5EC3865DE572}" type="presParOf" srcId="{148A3907-B3E4-114F-B555-726FE7C38602}" destId="{E3433EA0-01FE-354A-A361-9CC02CA63CB0}" srcOrd="0" destOrd="0" presId="urn:microsoft.com/office/officeart/2005/8/layout/list1"/>
    <dgm:cxn modelId="{CB8E304D-A66F-074C-8733-E9720A6C6C6D}" type="presParOf" srcId="{148A3907-B3E4-114F-B555-726FE7C38602}" destId="{F5DFBB6C-FA24-6142-BA7D-526757B7E08E}" srcOrd="1" destOrd="0" presId="urn:microsoft.com/office/officeart/2005/8/layout/list1"/>
    <dgm:cxn modelId="{72AEB8ED-4933-9A4F-9D1C-45623C49E9FD}" type="presParOf" srcId="{F52BF2E4-DA6B-734F-AE7A-7ECDDF1289EB}" destId="{6E430ECB-CA86-614B-A736-2129A5D53C47}" srcOrd="1" destOrd="0" presId="urn:microsoft.com/office/officeart/2005/8/layout/list1"/>
    <dgm:cxn modelId="{4D12CBFB-DDF4-1A40-A7D9-CDCDEC8D2BE6}" type="presParOf" srcId="{F52BF2E4-DA6B-734F-AE7A-7ECDDF1289EB}" destId="{1834679A-DD34-C644-977F-55B8317AE8EF}" srcOrd="2" destOrd="0" presId="urn:microsoft.com/office/officeart/2005/8/layout/list1"/>
    <dgm:cxn modelId="{C2D723E0-AE16-6347-BCB1-86ABD4AC18FF}" type="presParOf" srcId="{F52BF2E4-DA6B-734F-AE7A-7ECDDF1289EB}" destId="{E2EBCEF6-FDFE-B340-AA58-9FF19B1AF58B}" srcOrd="3" destOrd="0" presId="urn:microsoft.com/office/officeart/2005/8/layout/list1"/>
    <dgm:cxn modelId="{56232C3E-F488-5044-BB1C-15DAA94284E3}" type="presParOf" srcId="{F52BF2E4-DA6B-734F-AE7A-7ECDDF1289EB}" destId="{2BCFDC75-B89F-124F-9438-4EDB10B0A489}" srcOrd="4" destOrd="0" presId="urn:microsoft.com/office/officeart/2005/8/layout/list1"/>
    <dgm:cxn modelId="{2ED3CB89-03E4-894E-AD31-7C4AD5578516}" type="presParOf" srcId="{2BCFDC75-B89F-124F-9438-4EDB10B0A489}" destId="{D7130689-C00A-ED46-910C-24138CB63431}" srcOrd="0" destOrd="0" presId="urn:microsoft.com/office/officeart/2005/8/layout/list1"/>
    <dgm:cxn modelId="{E9B69970-D484-984B-825C-34F282BBB870}" type="presParOf" srcId="{2BCFDC75-B89F-124F-9438-4EDB10B0A489}" destId="{9EC3E802-62B2-D940-AFA9-F3FEE22F3E0F}" srcOrd="1" destOrd="0" presId="urn:microsoft.com/office/officeart/2005/8/layout/list1"/>
    <dgm:cxn modelId="{495326EE-06B1-0B4F-8EC8-2C6C28A50346}" type="presParOf" srcId="{F52BF2E4-DA6B-734F-AE7A-7ECDDF1289EB}" destId="{340D41BF-8B20-7545-8EE8-D5DD9F17FC76}" srcOrd="5" destOrd="0" presId="urn:microsoft.com/office/officeart/2005/8/layout/list1"/>
    <dgm:cxn modelId="{E72099B5-9CD2-664D-BF3B-3BDF0796811F}" type="presParOf" srcId="{F52BF2E4-DA6B-734F-AE7A-7ECDDF1289EB}" destId="{96A03B00-B594-9F4A-8542-31FFA287C12C}" srcOrd="6" destOrd="0" presId="urn:microsoft.com/office/officeart/2005/8/layout/list1"/>
    <dgm:cxn modelId="{58B96FF4-F059-7047-A4CE-23F66AA1B96A}" type="presParOf" srcId="{F52BF2E4-DA6B-734F-AE7A-7ECDDF1289EB}" destId="{AA785388-139D-2747-9880-A4134BC38BA3}" srcOrd="7" destOrd="0" presId="urn:microsoft.com/office/officeart/2005/8/layout/list1"/>
    <dgm:cxn modelId="{76BD38BE-866F-D24F-9224-B83729D3B10D}" type="presParOf" srcId="{F52BF2E4-DA6B-734F-AE7A-7ECDDF1289EB}" destId="{4AE66E05-EB5F-2447-9182-67A5D2840BB4}" srcOrd="8" destOrd="0" presId="urn:microsoft.com/office/officeart/2005/8/layout/list1"/>
    <dgm:cxn modelId="{17E2B9EB-E108-9647-AC1D-63549990AD5F}" type="presParOf" srcId="{4AE66E05-EB5F-2447-9182-67A5D2840BB4}" destId="{4EF38E02-2F9F-2640-8B25-214A0722F378}" srcOrd="0" destOrd="0" presId="urn:microsoft.com/office/officeart/2005/8/layout/list1"/>
    <dgm:cxn modelId="{579C4643-C581-0740-B45D-328CE7B53FA7}" type="presParOf" srcId="{4AE66E05-EB5F-2447-9182-67A5D2840BB4}" destId="{4681FD96-2E8D-8642-9270-09DEE2FB10ED}" srcOrd="1" destOrd="0" presId="urn:microsoft.com/office/officeart/2005/8/layout/list1"/>
    <dgm:cxn modelId="{F90FCD44-3EDD-6046-B0A2-B5C44D8419AF}" type="presParOf" srcId="{F52BF2E4-DA6B-734F-AE7A-7ECDDF1289EB}" destId="{AC1F3272-D1C1-F84E-BAB9-EC899180A088}" srcOrd="9" destOrd="0" presId="urn:microsoft.com/office/officeart/2005/8/layout/list1"/>
    <dgm:cxn modelId="{9F6EDE51-0F52-9A4C-8B27-94DA61B5403B}" type="presParOf" srcId="{F52BF2E4-DA6B-734F-AE7A-7ECDDF1289EB}" destId="{2DE18A0C-7B90-D240-AB84-4ED1DBBE77F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F426A-E299-48B8-B96B-539E619484C1}"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1BC77DB1-74AA-45FC-B889-4519EA0366F3}">
      <dgm:prSet/>
      <dgm:spPr/>
      <dgm:t>
        <a:bodyPr/>
        <a:lstStyle/>
        <a:p>
          <a:r>
            <a:rPr lang="en-US"/>
            <a:t>California 4%</a:t>
          </a:r>
        </a:p>
      </dgm:t>
    </dgm:pt>
    <dgm:pt modelId="{76A60558-B781-4FED-8FE2-C3C2C6CBE5CC}" type="parTrans" cxnId="{2E071E2E-9FA5-4DA7-8AF1-DFE007C6FFFB}">
      <dgm:prSet/>
      <dgm:spPr/>
      <dgm:t>
        <a:bodyPr/>
        <a:lstStyle/>
        <a:p>
          <a:endParaRPr lang="en-US"/>
        </a:p>
      </dgm:t>
    </dgm:pt>
    <dgm:pt modelId="{B7F534B6-6443-4C42-9AE0-E6CF41F5A601}" type="sibTrans" cxnId="{2E071E2E-9FA5-4DA7-8AF1-DFE007C6FFFB}">
      <dgm:prSet/>
      <dgm:spPr/>
      <dgm:t>
        <a:bodyPr/>
        <a:lstStyle/>
        <a:p>
          <a:endParaRPr lang="en-US"/>
        </a:p>
      </dgm:t>
    </dgm:pt>
    <dgm:pt modelId="{CA081B0C-E2F3-41A1-8DB9-9697F3419360}">
      <dgm:prSet/>
      <dgm:spPr/>
      <dgm:t>
        <a:bodyPr/>
        <a:lstStyle/>
        <a:p>
          <a:r>
            <a:rPr lang="en-US"/>
            <a:t>Nevada 8.4%</a:t>
          </a:r>
        </a:p>
      </dgm:t>
    </dgm:pt>
    <dgm:pt modelId="{158D6E19-C72F-46BE-BFD4-6B71C388779A}" type="parTrans" cxnId="{DDD9A746-8442-4E39-804A-B1C03256D37C}">
      <dgm:prSet/>
      <dgm:spPr/>
      <dgm:t>
        <a:bodyPr/>
        <a:lstStyle/>
        <a:p>
          <a:endParaRPr lang="en-US"/>
        </a:p>
      </dgm:t>
    </dgm:pt>
    <dgm:pt modelId="{F60A745C-CD4C-4B49-9771-28BDDCC17183}" type="sibTrans" cxnId="{DDD9A746-8442-4E39-804A-B1C03256D37C}">
      <dgm:prSet/>
      <dgm:spPr/>
      <dgm:t>
        <a:bodyPr/>
        <a:lstStyle/>
        <a:p>
          <a:endParaRPr lang="en-US"/>
        </a:p>
      </dgm:t>
    </dgm:pt>
    <dgm:pt modelId="{9D0AB1DD-2DFF-4C57-BD0A-FFDB572B3509}">
      <dgm:prSet/>
      <dgm:spPr/>
      <dgm:t>
        <a:bodyPr/>
        <a:lstStyle/>
        <a:p>
          <a:r>
            <a:rPr lang="en-US"/>
            <a:t>Massachusetts 8.4%</a:t>
          </a:r>
        </a:p>
      </dgm:t>
    </dgm:pt>
    <dgm:pt modelId="{325F8349-0932-4CA0-A669-2BD7E519F98D}" type="parTrans" cxnId="{3BCB508D-6600-48D4-823F-47ACD379A012}">
      <dgm:prSet/>
      <dgm:spPr/>
      <dgm:t>
        <a:bodyPr/>
        <a:lstStyle/>
        <a:p>
          <a:endParaRPr lang="en-US"/>
        </a:p>
      </dgm:t>
    </dgm:pt>
    <dgm:pt modelId="{22A2957B-18DA-4A0C-82CE-F5F828473C7A}" type="sibTrans" cxnId="{3BCB508D-6600-48D4-823F-47ACD379A012}">
      <dgm:prSet/>
      <dgm:spPr/>
      <dgm:t>
        <a:bodyPr/>
        <a:lstStyle/>
        <a:p>
          <a:endParaRPr lang="en-US"/>
        </a:p>
      </dgm:t>
    </dgm:pt>
    <dgm:pt modelId="{962DA006-85E3-AF4F-8B7D-44575AD903D3}" type="pres">
      <dgm:prSet presAssocID="{475F426A-E299-48B8-B96B-539E619484C1}" presName="linear" presStyleCnt="0">
        <dgm:presLayoutVars>
          <dgm:dir/>
          <dgm:animLvl val="lvl"/>
          <dgm:resizeHandles val="exact"/>
        </dgm:presLayoutVars>
      </dgm:prSet>
      <dgm:spPr/>
    </dgm:pt>
    <dgm:pt modelId="{2EEF7BB8-5C89-7146-8330-E099B9B3143A}" type="pres">
      <dgm:prSet presAssocID="{1BC77DB1-74AA-45FC-B889-4519EA0366F3}" presName="parentLin" presStyleCnt="0"/>
      <dgm:spPr/>
    </dgm:pt>
    <dgm:pt modelId="{E37324D6-4042-5747-B955-0768368F6FF5}" type="pres">
      <dgm:prSet presAssocID="{1BC77DB1-74AA-45FC-B889-4519EA0366F3}" presName="parentLeftMargin" presStyleLbl="node1" presStyleIdx="0" presStyleCnt="3"/>
      <dgm:spPr/>
    </dgm:pt>
    <dgm:pt modelId="{C398E920-90EA-A74A-B25A-C9C58C9B5CD4}" type="pres">
      <dgm:prSet presAssocID="{1BC77DB1-74AA-45FC-B889-4519EA0366F3}" presName="parentText" presStyleLbl="node1" presStyleIdx="0" presStyleCnt="3">
        <dgm:presLayoutVars>
          <dgm:chMax val="0"/>
          <dgm:bulletEnabled val="1"/>
        </dgm:presLayoutVars>
      </dgm:prSet>
      <dgm:spPr/>
    </dgm:pt>
    <dgm:pt modelId="{83B155D9-6038-0346-84A0-976DCA3A292A}" type="pres">
      <dgm:prSet presAssocID="{1BC77DB1-74AA-45FC-B889-4519EA0366F3}" presName="negativeSpace" presStyleCnt="0"/>
      <dgm:spPr/>
    </dgm:pt>
    <dgm:pt modelId="{9EAC9599-95CD-B541-A29B-98C869A29A51}" type="pres">
      <dgm:prSet presAssocID="{1BC77DB1-74AA-45FC-B889-4519EA0366F3}" presName="childText" presStyleLbl="conFgAcc1" presStyleIdx="0" presStyleCnt="3">
        <dgm:presLayoutVars>
          <dgm:bulletEnabled val="1"/>
        </dgm:presLayoutVars>
      </dgm:prSet>
      <dgm:spPr/>
    </dgm:pt>
    <dgm:pt modelId="{8A904E36-FFF9-0147-B14F-D5B75382E0E3}" type="pres">
      <dgm:prSet presAssocID="{B7F534B6-6443-4C42-9AE0-E6CF41F5A601}" presName="spaceBetweenRectangles" presStyleCnt="0"/>
      <dgm:spPr/>
    </dgm:pt>
    <dgm:pt modelId="{247CB6CE-CBE8-664F-ACDF-47624CF32CD8}" type="pres">
      <dgm:prSet presAssocID="{CA081B0C-E2F3-41A1-8DB9-9697F3419360}" presName="parentLin" presStyleCnt="0"/>
      <dgm:spPr/>
    </dgm:pt>
    <dgm:pt modelId="{A578075F-4FD7-144B-8E19-F93718F77FE8}" type="pres">
      <dgm:prSet presAssocID="{CA081B0C-E2F3-41A1-8DB9-9697F3419360}" presName="parentLeftMargin" presStyleLbl="node1" presStyleIdx="0" presStyleCnt="3"/>
      <dgm:spPr/>
    </dgm:pt>
    <dgm:pt modelId="{0F79A71F-C7CE-B546-965F-10FFCD73ABE4}" type="pres">
      <dgm:prSet presAssocID="{CA081B0C-E2F3-41A1-8DB9-9697F3419360}" presName="parentText" presStyleLbl="node1" presStyleIdx="1" presStyleCnt="3">
        <dgm:presLayoutVars>
          <dgm:chMax val="0"/>
          <dgm:bulletEnabled val="1"/>
        </dgm:presLayoutVars>
      </dgm:prSet>
      <dgm:spPr/>
    </dgm:pt>
    <dgm:pt modelId="{356613DD-77FC-2E49-A4C1-3FAA470B9EF6}" type="pres">
      <dgm:prSet presAssocID="{CA081B0C-E2F3-41A1-8DB9-9697F3419360}" presName="negativeSpace" presStyleCnt="0"/>
      <dgm:spPr/>
    </dgm:pt>
    <dgm:pt modelId="{A10CE961-CC0F-2C43-9481-1A9F16F1A2EC}" type="pres">
      <dgm:prSet presAssocID="{CA081B0C-E2F3-41A1-8DB9-9697F3419360}" presName="childText" presStyleLbl="conFgAcc1" presStyleIdx="1" presStyleCnt="3">
        <dgm:presLayoutVars>
          <dgm:bulletEnabled val="1"/>
        </dgm:presLayoutVars>
      </dgm:prSet>
      <dgm:spPr/>
    </dgm:pt>
    <dgm:pt modelId="{2D06EEC4-2905-364B-9736-2A3CB47C8F6D}" type="pres">
      <dgm:prSet presAssocID="{F60A745C-CD4C-4B49-9771-28BDDCC17183}" presName="spaceBetweenRectangles" presStyleCnt="0"/>
      <dgm:spPr/>
    </dgm:pt>
    <dgm:pt modelId="{DBB45420-368A-6B45-B157-55B2E37BA0C9}" type="pres">
      <dgm:prSet presAssocID="{9D0AB1DD-2DFF-4C57-BD0A-FFDB572B3509}" presName="parentLin" presStyleCnt="0"/>
      <dgm:spPr/>
    </dgm:pt>
    <dgm:pt modelId="{E6F884A3-76CA-EC40-8539-CA5436A52D03}" type="pres">
      <dgm:prSet presAssocID="{9D0AB1DD-2DFF-4C57-BD0A-FFDB572B3509}" presName="parentLeftMargin" presStyleLbl="node1" presStyleIdx="1" presStyleCnt="3"/>
      <dgm:spPr/>
    </dgm:pt>
    <dgm:pt modelId="{033B25BC-6088-4A4B-B6FF-210142CC413F}" type="pres">
      <dgm:prSet presAssocID="{9D0AB1DD-2DFF-4C57-BD0A-FFDB572B3509}" presName="parentText" presStyleLbl="node1" presStyleIdx="2" presStyleCnt="3">
        <dgm:presLayoutVars>
          <dgm:chMax val="0"/>
          <dgm:bulletEnabled val="1"/>
        </dgm:presLayoutVars>
      </dgm:prSet>
      <dgm:spPr/>
    </dgm:pt>
    <dgm:pt modelId="{EE5B2FCD-B263-2244-A71E-C2D7C14EFE6B}" type="pres">
      <dgm:prSet presAssocID="{9D0AB1DD-2DFF-4C57-BD0A-FFDB572B3509}" presName="negativeSpace" presStyleCnt="0"/>
      <dgm:spPr/>
    </dgm:pt>
    <dgm:pt modelId="{9A2FE6ED-ADC8-E244-BF53-E42BDAE4C897}" type="pres">
      <dgm:prSet presAssocID="{9D0AB1DD-2DFF-4C57-BD0A-FFDB572B3509}" presName="childText" presStyleLbl="conFgAcc1" presStyleIdx="2" presStyleCnt="3">
        <dgm:presLayoutVars>
          <dgm:bulletEnabled val="1"/>
        </dgm:presLayoutVars>
      </dgm:prSet>
      <dgm:spPr/>
    </dgm:pt>
  </dgm:ptLst>
  <dgm:cxnLst>
    <dgm:cxn modelId="{C8BE1C02-9635-7F49-AA1F-1799A1855B7E}" type="presOf" srcId="{1BC77DB1-74AA-45FC-B889-4519EA0366F3}" destId="{C398E920-90EA-A74A-B25A-C9C58C9B5CD4}" srcOrd="1" destOrd="0" presId="urn:microsoft.com/office/officeart/2005/8/layout/list1"/>
    <dgm:cxn modelId="{2E071E2E-9FA5-4DA7-8AF1-DFE007C6FFFB}" srcId="{475F426A-E299-48B8-B96B-539E619484C1}" destId="{1BC77DB1-74AA-45FC-B889-4519EA0366F3}" srcOrd="0" destOrd="0" parTransId="{76A60558-B781-4FED-8FE2-C3C2C6CBE5CC}" sibTransId="{B7F534B6-6443-4C42-9AE0-E6CF41F5A601}"/>
    <dgm:cxn modelId="{EDB12843-873D-CD4D-B911-590993FF5E4D}" type="presOf" srcId="{475F426A-E299-48B8-B96B-539E619484C1}" destId="{962DA006-85E3-AF4F-8B7D-44575AD903D3}" srcOrd="0" destOrd="0" presId="urn:microsoft.com/office/officeart/2005/8/layout/list1"/>
    <dgm:cxn modelId="{9F2AF143-68D9-CD42-B6C7-25A6EF3A4677}" type="presOf" srcId="{9D0AB1DD-2DFF-4C57-BD0A-FFDB572B3509}" destId="{E6F884A3-76CA-EC40-8539-CA5436A52D03}" srcOrd="0" destOrd="0" presId="urn:microsoft.com/office/officeart/2005/8/layout/list1"/>
    <dgm:cxn modelId="{E455D045-FCA7-2F46-A3FA-CD9D8B5BD544}" type="presOf" srcId="{9D0AB1DD-2DFF-4C57-BD0A-FFDB572B3509}" destId="{033B25BC-6088-4A4B-B6FF-210142CC413F}" srcOrd="1" destOrd="0" presId="urn:microsoft.com/office/officeart/2005/8/layout/list1"/>
    <dgm:cxn modelId="{DDD9A746-8442-4E39-804A-B1C03256D37C}" srcId="{475F426A-E299-48B8-B96B-539E619484C1}" destId="{CA081B0C-E2F3-41A1-8DB9-9697F3419360}" srcOrd="1" destOrd="0" parTransId="{158D6E19-C72F-46BE-BFD4-6B71C388779A}" sibTransId="{F60A745C-CD4C-4B49-9771-28BDDCC17183}"/>
    <dgm:cxn modelId="{544EA68C-EFF5-8549-A719-A8825698D8A8}" type="presOf" srcId="{CA081B0C-E2F3-41A1-8DB9-9697F3419360}" destId="{0F79A71F-C7CE-B546-965F-10FFCD73ABE4}" srcOrd="1" destOrd="0" presId="urn:microsoft.com/office/officeart/2005/8/layout/list1"/>
    <dgm:cxn modelId="{3BCB508D-6600-48D4-823F-47ACD379A012}" srcId="{475F426A-E299-48B8-B96B-539E619484C1}" destId="{9D0AB1DD-2DFF-4C57-BD0A-FFDB572B3509}" srcOrd="2" destOrd="0" parTransId="{325F8349-0932-4CA0-A669-2BD7E519F98D}" sibTransId="{22A2957B-18DA-4A0C-82CE-F5F828473C7A}"/>
    <dgm:cxn modelId="{B4B175B5-8ADB-D042-989E-7D78EC7FB845}" type="presOf" srcId="{1BC77DB1-74AA-45FC-B889-4519EA0366F3}" destId="{E37324D6-4042-5747-B955-0768368F6FF5}" srcOrd="0" destOrd="0" presId="urn:microsoft.com/office/officeart/2005/8/layout/list1"/>
    <dgm:cxn modelId="{CC2310D3-6004-2940-944F-81489AC9319C}" type="presOf" srcId="{CA081B0C-E2F3-41A1-8DB9-9697F3419360}" destId="{A578075F-4FD7-144B-8E19-F93718F77FE8}" srcOrd="0" destOrd="0" presId="urn:microsoft.com/office/officeart/2005/8/layout/list1"/>
    <dgm:cxn modelId="{E3817485-F405-D14F-A177-7F84903000B9}" type="presParOf" srcId="{962DA006-85E3-AF4F-8B7D-44575AD903D3}" destId="{2EEF7BB8-5C89-7146-8330-E099B9B3143A}" srcOrd="0" destOrd="0" presId="urn:microsoft.com/office/officeart/2005/8/layout/list1"/>
    <dgm:cxn modelId="{1A004D19-787D-5E45-8B72-185A7909A1F6}" type="presParOf" srcId="{2EEF7BB8-5C89-7146-8330-E099B9B3143A}" destId="{E37324D6-4042-5747-B955-0768368F6FF5}" srcOrd="0" destOrd="0" presId="urn:microsoft.com/office/officeart/2005/8/layout/list1"/>
    <dgm:cxn modelId="{AF5E2C80-15D5-2B4E-B41D-5DC42014282F}" type="presParOf" srcId="{2EEF7BB8-5C89-7146-8330-E099B9B3143A}" destId="{C398E920-90EA-A74A-B25A-C9C58C9B5CD4}" srcOrd="1" destOrd="0" presId="urn:microsoft.com/office/officeart/2005/8/layout/list1"/>
    <dgm:cxn modelId="{19675E4E-73CD-A846-93DE-AEB8B3B26A04}" type="presParOf" srcId="{962DA006-85E3-AF4F-8B7D-44575AD903D3}" destId="{83B155D9-6038-0346-84A0-976DCA3A292A}" srcOrd="1" destOrd="0" presId="urn:microsoft.com/office/officeart/2005/8/layout/list1"/>
    <dgm:cxn modelId="{87DBDC3F-0C24-CB49-994B-02A4CA62945A}" type="presParOf" srcId="{962DA006-85E3-AF4F-8B7D-44575AD903D3}" destId="{9EAC9599-95CD-B541-A29B-98C869A29A51}" srcOrd="2" destOrd="0" presId="urn:microsoft.com/office/officeart/2005/8/layout/list1"/>
    <dgm:cxn modelId="{DFD825C1-105F-3745-8BA9-7EAD856F9F9B}" type="presParOf" srcId="{962DA006-85E3-AF4F-8B7D-44575AD903D3}" destId="{8A904E36-FFF9-0147-B14F-D5B75382E0E3}" srcOrd="3" destOrd="0" presId="urn:microsoft.com/office/officeart/2005/8/layout/list1"/>
    <dgm:cxn modelId="{65DC78FA-F7B0-3341-95DB-894E77563B9B}" type="presParOf" srcId="{962DA006-85E3-AF4F-8B7D-44575AD903D3}" destId="{247CB6CE-CBE8-664F-ACDF-47624CF32CD8}" srcOrd="4" destOrd="0" presId="urn:microsoft.com/office/officeart/2005/8/layout/list1"/>
    <dgm:cxn modelId="{4A81300C-6DA9-D643-8275-7F760173A812}" type="presParOf" srcId="{247CB6CE-CBE8-664F-ACDF-47624CF32CD8}" destId="{A578075F-4FD7-144B-8E19-F93718F77FE8}" srcOrd="0" destOrd="0" presId="urn:microsoft.com/office/officeart/2005/8/layout/list1"/>
    <dgm:cxn modelId="{56FE985A-803E-1442-9243-B1BD75975091}" type="presParOf" srcId="{247CB6CE-CBE8-664F-ACDF-47624CF32CD8}" destId="{0F79A71F-C7CE-B546-965F-10FFCD73ABE4}" srcOrd="1" destOrd="0" presId="urn:microsoft.com/office/officeart/2005/8/layout/list1"/>
    <dgm:cxn modelId="{5652EA40-33A7-3A43-A6F2-B4024787F288}" type="presParOf" srcId="{962DA006-85E3-AF4F-8B7D-44575AD903D3}" destId="{356613DD-77FC-2E49-A4C1-3FAA470B9EF6}" srcOrd="5" destOrd="0" presId="urn:microsoft.com/office/officeart/2005/8/layout/list1"/>
    <dgm:cxn modelId="{27E89F60-B925-D744-80D0-18608BC516BD}" type="presParOf" srcId="{962DA006-85E3-AF4F-8B7D-44575AD903D3}" destId="{A10CE961-CC0F-2C43-9481-1A9F16F1A2EC}" srcOrd="6" destOrd="0" presId="urn:microsoft.com/office/officeart/2005/8/layout/list1"/>
    <dgm:cxn modelId="{1738B023-7EE7-BB48-B76E-BE65287739EB}" type="presParOf" srcId="{962DA006-85E3-AF4F-8B7D-44575AD903D3}" destId="{2D06EEC4-2905-364B-9736-2A3CB47C8F6D}" srcOrd="7" destOrd="0" presId="urn:microsoft.com/office/officeart/2005/8/layout/list1"/>
    <dgm:cxn modelId="{CEC04C0D-FDC1-4D4C-8914-A30824D417C2}" type="presParOf" srcId="{962DA006-85E3-AF4F-8B7D-44575AD903D3}" destId="{DBB45420-368A-6B45-B157-55B2E37BA0C9}" srcOrd="8" destOrd="0" presId="urn:microsoft.com/office/officeart/2005/8/layout/list1"/>
    <dgm:cxn modelId="{7D678580-69FD-FC41-AFFA-6C25A070F43C}" type="presParOf" srcId="{DBB45420-368A-6B45-B157-55B2E37BA0C9}" destId="{E6F884A3-76CA-EC40-8539-CA5436A52D03}" srcOrd="0" destOrd="0" presId="urn:microsoft.com/office/officeart/2005/8/layout/list1"/>
    <dgm:cxn modelId="{98E19C95-9450-E844-A692-65B897A0A462}" type="presParOf" srcId="{DBB45420-368A-6B45-B157-55B2E37BA0C9}" destId="{033B25BC-6088-4A4B-B6FF-210142CC413F}" srcOrd="1" destOrd="0" presId="urn:microsoft.com/office/officeart/2005/8/layout/list1"/>
    <dgm:cxn modelId="{83FBA588-718D-6845-AE72-452B8D7E970D}" type="presParOf" srcId="{962DA006-85E3-AF4F-8B7D-44575AD903D3}" destId="{EE5B2FCD-B263-2244-A71E-C2D7C14EFE6B}" srcOrd="9" destOrd="0" presId="urn:microsoft.com/office/officeart/2005/8/layout/list1"/>
    <dgm:cxn modelId="{377561AC-E4D5-4243-AB9B-9842B1EF0EC6}" type="presParOf" srcId="{962DA006-85E3-AF4F-8B7D-44575AD903D3}" destId="{9A2FE6ED-ADC8-E244-BF53-E42BDAE4C89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9A682D-5C7A-45C4-9934-4CB83902189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382B22E-B20C-4EEC-9070-4D4ABD852D05}">
      <dgm:prSet/>
      <dgm:spPr/>
      <dgm:t>
        <a:bodyPr/>
        <a:lstStyle/>
        <a:p>
          <a:r>
            <a:rPr lang="en-US"/>
            <a:t>From 2018-2023, Georgia birthing facilities have implemented practices that improve the quality of care provided during delivery and in the postpartum period, specifically to address hemorrhage, severe hypertension and cardiac conditions. </a:t>
          </a:r>
        </a:p>
      </dgm:t>
    </dgm:pt>
    <dgm:pt modelId="{E17E24E1-5EBD-48A7-B16B-5FB7B470774D}" type="parTrans" cxnId="{BDBAAAA0-B0DE-4985-B39D-01A3223F47F1}">
      <dgm:prSet/>
      <dgm:spPr/>
      <dgm:t>
        <a:bodyPr/>
        <a:lstStyle/>
        <a:p>
          <a:endParaRPr lang="en-US"/>
        </a:p>
      </dgm:t>
    </dgm:pt>
    <dgm:pt modelId="{ED6E8C65-5B3E-4499-BA21-032E1BC7D008}" type="sibTrans" cxnId="{BDBAAAA0-B0DE-4985-B39D-01A3223F47F1}">
      <dgm:prSet/>
      <dgm:spPr/>
      <dgm:t>
        <a:bodyPr/>
        <a:lstStyle/>
        <a:p>
          <a:endParaRPr lang="en-US"/>
        </a:p>
      </dgm:t>
    </dgm:pt>
    <dgm:pt modelId="{120ECCE1-3B9B-4B40-972F-0081D49B0C13}">
      <dgm:prSet/>
      <dgm:spPr/>
      <dgm:t>
        <a:bodyPr/>
        <a:lstStyle/>
        <a:p>
          <a:r>
            <a:rPr lang="en-US"/>
            <a:t>DPH partners with Emory University on PEACE for Moms; a psychiatric access program that establishes phone consultations with a perinatal psychiatrist for providers treating pregnant and postpartum patients. </a:t>
          </a:r>
        </a:p>
      </dgm:t>
    </dgm:pt>
    <dgm:pt modelId="{14D0F333-43C8-4458-B3EF-133E6209A22F}" type="parTrans" cxnId="{D8267FFA-6584-4E1D-BAF8-EB9D138EAF12}">
      <dgm:prSet/>
      <dgm:spPr/>
      <dgm:t>
        <a:bodyPr/>
        <a:lstStyle/>
        <a:p>
          <a:endParaRPr lang="en-US"/>
        </a:p>
      </dgm:t>
    </dgm:pt>
    <dgm:pt modelId="{21C49A23-741B-41B7-BA61-8ED47AA02F09}" type="sibTrans" cxnId="{D8267FFA-6584-4E1D-BAF8-EB9D138EAF12}">
      <dgm:prSet/>
      <dgm:spPr/>
      <dgm:t>
        <a:bodyPr/>
        <a:lstStyle/>
        <a:p>
          <a:endParaRPr lang="en-US"/>
        </a:p>
      </dgm:t>
    </dgm:pt>
    <dgm:pt modelId="{2875CF66-E5FE-4987-AD45-407410F043ED}">
      <dgm:prSet/>
      <dgm:spPr/>
      <dgm:t>
        <a:bodyPr/>
        <a:lstStyle/>
        <a:p>
          <a:r>
            <a:rPr lang="en-US"/>
            <a:t>DPH verifies levels of maternal care in Georgia birthing hospitals to help hospitals identify which patients they have the resources to provide care for, and which patients should be transferred to a facility with more intensive services. Eleven hospitals have completed the maternal designation process. </a:t>
          </a:r>
        </a:p>
      </dgm:t>
    </dgm:pt>
    <dgm:pt modelId="{95B9FEA6-A5E6-4076-A571-B3634827BB76}" type="parTrans" cxnId="{9D496D21-8777-4E75-B355-F871815624C1}">
      <dgm:prSet/>
      <dgm:spPr/>
      <dgm:t>
        <a:bodyPr/>
        <a:lstStyle/>
        <a:p>
          <a:endParaRPr lang="en-US"/>
        </a:p>
      </dgm:t>
    </dgm:pt>
    <dgm:pt modelId="{D64392F8-C684-43E8-B691-6E83EB49BD10}" type="sibTrans" cxnId="{9D496D21-8777-4E75-B355-F871815624C1}">
      <dgm:prSet/>
      <dgm:spPr/>
      <dgm:t>
        <a:bodyPr/>
        <a:lstStyle/>
        <a:p>
          <a:endParaRPr lang="en-US"/>
        </a:p>
      </dgm:t>
    </dgm:pt>
    <dgm:pt modelId="{9F82B58D-5DA9-4B22-833B-01CBF9E0EAC0}">
      <dgm:prSet/>
      <dgm:spPr/>
      <dgm:t>
        <a:bodyPr/>
        <a:lstStyle/>
        <a:p>
          <a:r>
            <a:rPr lang="en-US"/>
            <a:t>DPH implemented perinatal home visiting in 21 rural counties in the Fall of 2023; more than 100 women are enrolled to date. </a:t>
          </a:r>
        </a:p>
      </dgm:t>
    </dgm:pt>
    <dgm:pt modelId="{B3B4091D-23FF-4E2E-921E-BAC309CFBCEE}" type="parTrans" cxnId="{CD7BBA49-CCB4-4FF5-8755-64090183D9F5}">
      <dgm:prSet/>
      <dgm:spPr/>
      <dgm:t>
        <a:bodyPr/>
        <a:lstStyle/>
        <a:p>
          <a:endParaRPr lang="en-US"/>
        </a:p>
      </dgm:t>
    </dgm:pt>
    <dgm:pt modelId="{E052A0A4-CFE2-469D-968B-6425B0FB69C0}" type="sibTrans" cxnId="{CD7BBA49-CCB4-4FF5-8755-64090183D9F5}">
      <dgm:prSet/>
      <dgm:spPr/>
      <dgm:t>
        <a:bodyPr/>
        <a:lstStyle/>
        <a:p>
          <a:endParaRPr lang="en-US"/>
        </a:p>
      </dgm:t>
    </dgm:pt>
    <dgm:pt modelId="{286EF2A5-9850-2D4E-BBEE-177286C81FEF}" type="pres">
      <dgm:prSet presAssocID="{9D9A682D-5C7A-45C4-9934-4CB839021892}" presName="diagram" presStyleCnt="0">
        <dgm:presLayoutVars>
          <dgm:dir/>
          <dgm:resizeHandles val="exact"/>
        </dgm:presLayoutVars>
      </dgm:prSet>
      <dgm:spPr/>
    </dgm:pt>
    <dgm:pt modelId="{27F35612-4B43-B44F-B6EB-98D4FC06C759}" type="pres">
      <dgm:prSet presAssocID="{0382B22E-B20C-4EEC-9070-4D4ABD852D05}" presName="node" presStyleLbl="node1" presStyleIdx="0" presStyleCnt="4">
        <dgm:presLayoutVars>
          <dgm:bulletEnabled val="1"/>
        </dgm:presLayoutVars>
      </dgm:prSet>
      <dgm:spPr/>
    </dgm:pt>
    <dgm:pt modelId="{AD3C147B-ED85-BB4A-87DD-848239D2C4E3}" type="pres">
      <dgm:prSet presAssocID="{ED6E8C65-5B3E-4499-BA21-032E1BC7D008}" presName="sibTrans" presStyleCnt="0"/>
      <dgm:spPr/>
    </dgm:pt>
    <dgm:pt modelId="{698BDF0C-133F-DF4B-AF62-E3FA44DA17E8}" type="pres">
      <dgm:prSet presAssocID="{120ECCE1-3B9B-4B40-972F-0081D49B0C13}" presName="node" presStyleLbl="node1" presStyleIdx="1" presStyleCnt="4">
        <dgm:presLayoutVars>
          <dgm:bulletEnabled val="1"/>
        </dgm:presLayoutVars>
      </dgm:prSet>
      <dgm:spPr/>
    </dgm:pt>
    <dgm:pt modelId="{CE733864-B950-D945-ABBB-21AD4D87EC85}" type="pres">
      <dgm:prSet presAssocID="{21C49A23-741B-41B7-BA61-8ED47AA02F09}" presName="sibTrans" presStyleCnt="0"/>
      <dgm:spPr/>
    </dgm:pt>
    <dgm:pt modelId="{94089605-42C2-5B44-AFC3-4722109E95AA}" type="pres">
      <dgm:prSet presAssocID="{2875CF66-E5FE-4987-AD45-407410F043ED}" presName="node" presStyleLbl="node1" presStyleIdx="2" presStyleCnt="4">
        <dgm:presLayoutVars>
          <dgm:bulletEnabled val="1"/>
        </dgm:presLayoutVars>
      </dgm:prSet>
      <dgm:spPr/>
    </dgm:pt>
    <dgm:pt modelId="{6A855D3C-5B09-564F-A21B-E625B86A66B9}" type="pres">
      <dgm:prSet presAssocID="{D64392F8-C684-43E8-B691-6E83EB49BD10}" presName="sibTrans" presStyleCnt="0"/>
      <dgm:spPr/>
    </dgm:pt>
    <dgm:pt modelId="{EC30EFEB-D66A-AE47-B24B-0724437569F5}" type="pres">
      <dgm:prSet presAssocID="{9F82B58D-5DA9-4B22-833B-01CBF9E0EAC0}" presName="node" presStyleLbl="node1" presStyleIdx="3" presStyleCnt="4">
        <dgm:presLayoutVars>
          <dgm:bulletEnabled val="1"/>
        </dgm:presLayoutVars>
      </dgm:prSet>
      <dgm:spPr/>
    </dgm:pt>
  </dgm:ptLst>
  <dgm:cxnLst>
    <dgm:cxn modelId="{9D496D21-8777-4E75-B355-F871815624C1}" srcId="{9D9A682D-5C7A-45C4-9934-4CB839021892}" destId="{2875CF66-E5FE-4987-AD45-407410F043ED}" srcOrd="2" destOrd="0" parTransId="{95B9FEA6-A5E6-4076-A571-B3634827BB76}" sibTransId="{D64392F8-C684-43E8-B691-6E83EB49BD10}"/>
    <dgm:cxn modelId="{183FB562-EE60-704C-A0DC-39D689B34CFF}" type="presOf" srcId="{0382B22E-B20C-4EEC-9070-4D4ABD852D05}" destId="{27F35612-4B43-B44F-B6EB-98D4FC06C759}" srcOrd="0" destOrd="0" presId="urn:microsoft.com/office/officeart/2005/8/layout/default"/>
    <dgm:cxn modelId="{CD7BBA49-CCB4-4FF5-8755-64090183D9F5}" srcId="{9D9A682D-5C7A-45C4-9934-4CB839021892}" destId="{9F82B58D-5DA9-4B22-833B-01CBF9E0EAC0}" srcOrd="3" destOrd="0" parTransId="{B3B4091D-23FF-4E2E-921E-BAC309CFBCEE}" sibTransId="{E052A0A4-CFE2-469D-968B-6425B0FB69C0}"/>
    <dgm:cxn modelId="{98F92782-093B-C64F-B3A5-8FEBD05DA01C}" type="presOf" srcId="{120ECCE1-3B9B-4B40-972F-0081D49B0C13}" destId="{698BDF0C-133F-DF4B-AF62-E3FA44DA17E8}" srcOrd="0" destOrd="0" presId="urn:microsoft.com/office/officeart/2005/8/layout/default"/>
    <dgm:cxn modelId="{02821394-E1CB-5140-AB89-31A811183A0C}" type="presOf" srcId="{9F82B58D-5DA9-4B22-833B-01CBF9E0EAC0}" destId="{EC30EFEB-D66A-AE47-B24B-0724437569F5}" srcOrd="0" destOrd="0" presId="urn:microsoft.com/office/officeart/2005/8/layout/default"/>
    <dgm:cxn modelId="{BDBAAAA0-B0DE-4985-B39D-01A3223F47F1}" srcId="{9D9A682D-5C7A-45C4-9934-4CB839021892}" destId="{0382B22E-B20C-4EEC-9070-4D4ABD852D05}" srcOrd="0" destOrd="0" parTransId="{E17E24E1-5EBD-48A7-B16B-5FB7B470774D}" sibTransId="{ED6E8C65-5B3E-4499-BA21-032E1BC7D008}"/>
    <dgm:cxn modelId="{88E32AE2-1EA5-DA47-8077-9E374A1B6814}" type="presOf" srcId="{9D9A682D-5C7A-45C4-9934-4CB839021892}" destId="{286EF2A5-9850-2D4E-BBEE-177286C81FEF}" srcOrd="0" destOrd="0" presId="urn:microsoft.com/office/officeart/2005/8/layout/default"/>
    <dgm:cxn modelId="{84E856E6-EC31-BF44-980C-572BDDE36404}" type="presOf" srcId="{2875CF66-E5FE-4987-AD45-407410F043ED}" destId="{94089605-42C2-5B44-AFC3-4722109E95AA}" srcOrd="0" destOrd="0" presId="urn:microsoft.com/office/officeart/2005/8/layout/default"/>
    <dgm:cxn modelId="{D8267FFA-6584-4E1D-BAF8-EB9D138EAF12}" srcId="{9D9A682D-5C7A-45C4-9934-4CB839021892}" destId="{120ECCE1-3B9B-4B40-972F-0081D49B0C13}" srcOrd="1" destOrd="0" parTransId="{14D0F333-43C8-4458-B3EF-133E6209A22F}" sibTransId="{21C49A23-741B-41B7-BA61-8ED47AA02F09}"/>
    <dgm:cxn modelId="{FAFB8512-46A0-664B-B13C-5B911C604956}" type="presParOf" srcId="{286EF2A5-9850-2D4E-BBEE-177286C81FEF}" destId="{27F35612-4B43-B44F-B6EB-98D4FC06C759}" srcOrd="0" destOrd="0" presId="urn:microsoft.com/office/officeart/2005/8/layout/default"/>
    <dgm:cxn modelId="{8C91EEEF-7444-9D4B-BA9C-6539D2A22165}" type="presParOf" srcId="{286EF2A5-9850-2D4E-BBEE-177286C81FEF}" destId="{AD3C147B-ED85-BB4A-87DD-848239D2C4E3}" srcOrd="1" destOrd="0" presId="urn:microsoft.com/office/officeart/2005/8/layout/default"/>
    <dgm:cxn modelId="{E24C90B6-5699-CE4D-A3C4-7A8D73465CC8}" type="presParOf" srcId="{286EF2A5-9850-2D4E-BBEE-177286C81FEF}" destId="{698BDF0C-133F-DF4B-AF62-E3FA44DA17E8}" srcOrd="2" destOrd="0" presId="urn:microsoft.com/office/officeart/2005/8/layout/default"/>
    <dgm:cxn modelId="{DC54676A-A26D-3345-A815-E8810890CEC5}" type="presParOf" srcId="{286EF2A5-9850-2D4E-BBEE-177286C81FEF}" destId="{CE733864-B950-D945-ABBB-21AD4D87EC85}" srcOrd="3" destOrd="0" presId="urn:microsoft.com/office/officeart/2005/8/layout/default"/>
    <dgm:cxn modelId="{96213CCC-F656-AE44-BD58-50B3942F01CE}" type="presParOf" srcId="{286EF2A5-9850-2D4E-BBEE-177286C81FEF}" destId="{94089605-42C2-5B44-AFC3-4722109E95AA}" srcOrd="4" destOrd="0" presId="urn:microsoft.com/office/officeart/2005/8/layout/default"/>
    <dgm:cxn modelId="{99E97EBC-7087-4F4D-A40C-F9899FA4B4AA}" type="presParOf" srcId="{286EF2A5-9850-2D4E-BBEE-177286C81FEF}" destId="{6A855D3C-5B09-564F-A21B-E625B86A66B9}" srcOrd="5" destOrd="0" presId="urn:microsoft.com/office/officeart/2005/8/layout/default"/>
    <dgm:cxn modelId="{8300723E-3130-F547-840A-9E718A5798C3}" type="presParOf" srcId="{286EF2A5-9850-2D4E-BBEE-177286C81FEF}" destId="{EC30EFEB-D66A-AE47-B24B-0724437569F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8E7714-9F87-4A5E-A7B5-797E9B11E0AF}"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870D829-506D-451F-A42E-98F7116B3F2A}">
      <dgm:prSet/>
      <dgm:spPr/>
      <dgm:t>
        <a:bodyPr/>
        <a:lstStyle/>
        <a:p>
          <a:r>
            <a:rPr lang="en-US"/>
            <a:t>The </a:t>
          </a:r>
          <a:r>
            <a:rPr lang="en-US" b="1"/>
            <a:t>National Association of Nurse Practitioners in Women’s Health </a:t>
          </a:r>
          <a:r>
            <a:rPr lang="en-US"/>
            <a:t>has clinical positions statements to address structural racism and the maternal health crisis.</a:t>
          </a:r>
        </a:p>
      </dgm:t>
    </dgm:pt>
    <dgm:pt modelId="{741C25FD-09AD-4918-A716-DA731E31B80D}" type="parTrans" cxnId="{88153E52-4193-4049-959D-B002A4F59172}">
      <dgm:prSet/>
      <dgm:spPr/>
      <dgm:t>
        <a:bodyPr/>
        <a:lstStyle/>
        <a:p>
          <a:endParaRPr lang="en-US"/>
        </a:p>
      </dgm:t>
    </dgm:pt>
    <dgm:pt modelId="{88775C66-A461-4CC0-A537-9F6417C26D11}" type="sibTrans" cxnId="{88153E52-4193-4049-959D-B002A4F59172}">
      <dgm:prSet/>
      <dgm:spPr/>
      <dgm:t>
        <a:bodyPr/>
        <a:lstStyle/>
        <a:p>
          <a:endParaRPr lang="en-US"/>
        </a:p>
      </dgm:t>
    </dgm:pt>
    <dgm:pt modelId="{1C4179E9-6F58-4FAA-8C2F-330BA8BE5F0C}">
      <dgm:prSet/>
      <dgm:spPr/>
      <dgm:t>
        <a:bodyPr/>
        <a:lstStyle/>
        <a:p>
          <a:r>
            <a:rPr lang="en-US"/>
            <a:t>The </a:t>
          </a:r>
          <a:r>
            <a:rPr lang="en-US" b="0" i="0"/>
            <a:t>A</a:t>
          </a:r>
          <a:r>
            <a:rPr lang="en-US" b="1" i="0"/>
            <a:t>ssociation of Women's Health, Obstetric and Neonatal Nurses </a:t>
          </a:r>
          <a:r>
            <a:rPr lang="en-US" b="0" i="0"/>
            <a:t>provides a toolkit on respectful maternity care. </a:t>
          </a:r>
          <a:endParaRPr lang="en-US"/>
        </a:p>
      </dgm:t>
    </dgm:pt>
    <dgm:pt modelId="{820D9B5A-9FA9-4631-AA8B-96404BBDA608}" type="parTrans" cxnId="{260C7027-99B2-4506-8C41-BD056E20E0E7}">
      <dgm:prSet/>
      <dgm:spPr/>
      <dgm:t>
        <a:bodyPr/>
        <a:lstStyle/>
        <a:p>
          <a:endParaRPr lang="en-US"/>
        </a:p>
      </dgm:t>
    </dgm:pt>
    <dgm:pt modelId="{6477993A-8D4F-432A-94FF-42EE87F8AC0D}" type="sibTrans" cxnId="{260C7027-99B2-4506-8C41-BD056E20E0E7}">
      <dgm:prSet/>
      <dgm:spPr/>
      <dgm:t>
        <a:bodyPr/>
        <a:lstStyle/>
        <a:p>
          <a:endParaRPr lang="en-US"/>
        </a:p>
      </dgm:t>
    </dgm:pt>
    <dgm:pt modelId="{B1530344-D953-4C14-A4E0-2C2E1AD404B3}">
      <dgm:prSet/>
      <dgm:spPr/>
      <dgm:t>
        <a:bodyPr/>
        <a:lstStyle/>
        <a:p>
          <a:r>
            <a:rPr lang="en-US"/>
            <a:t>The </a:t>
          </a:r>
          <a:r>
            <a:rPr lang="en-US" b="1"/>
            <a:t>National Birth Equity Collaborative </a:t>
          </a:r>
          <a:r>
            <a:rPr lang="en-US"/>
            <a:t>provides resources on birth equity and focuses on birth equity for all birthing people.</a:t>
          </a:r>
        </a:p>
      </dgm:t>
    </dgm:pt>
    <dgm:pt modelId="{0D14C93A-26F4-4C88-8FE9-C9EB427E43CD}" type="parTrans" cxnId="{05FFAE7A-9983-451A-9346-CF4718D2E5E3}">
      <dgm:prSet/>
      <dgm:spPr/>
      <dgm:t>
        <a:bodyPr/>
        <a:lstStyle/>
        <a:p>
          <a:endParaRPr lang="en-US"/>
        </a:p>
      </dgm:t>
    </dgm:pt>
    <dgm:pt modelId="{67121536-A71F-4225-97CE-E509642F0D2A}" type="sibTrans" cxnId="{05FFAE7A-9983-451A-9346-CF4718D2E5E3}">
      <dgm:prSet/>
      <dgm:spPr/>
      <dgm:t>
        <a:bodyPr/>
        <a:lstStyle/>
        <a:p>
          <a:endParaRPr lang="en-US"/>
        </a:p>
      </dgm:t>
    </dgm:pt>
    <dgm:pt modelId="{9DC9CAA0-E623-4B12-B21B-047050F5A485}">
      <dgm:prSet/>
      <dgm:spPr/>
      <dgm:t>
        <a:bodyPr/>
        <a:lstStyle/>
        <a:p>
          <a:r>
            <a:rPr lang="en-US" b="1"/>
            <a:t>The Alliance for Innovation for Maternal Health: Community Care Initiative </a:t>
          </a:r>
          <a:r>
            <a:rPr lang="en-US"/>
            <a:t>provides maternal safety bundles.</a:t>
          </a:r>
        </a:p>
      </dgm:t>
    </dgm:pt>
    <dgm:pt modelId="{D9CB29E1-9111-4F62-9286-223247D9E003}" type="parTrans" cxnId="{1C8BDDB6-042D-4BDB-864B-05A57089A7FA}">
      <dgm:prSet/>
      <dgm:spPr/>
      <dgm:t>
        <a:bodyPr/>
        <a:lstStyle/>
        <a:p>
          <a:endParaRPr lang="en-US"/>
        </a:p>
      </dgm:t>
    </dgm:pt>
    <dgm:pt modelId="{873C4255-6284-450B-A3AE-1908A0AD3F70}" type="sibTrans" cxnId="{1C8BDDB6-042D-4BDB-864B-05A57089A7FA}">
      <dgm:prSet/>
      <dgm:spPr/>
      <dgm:t>
        <a:bodyPr/>
        <a:lstStyle/>
        <a:p>
          <a:endParaRPr lang="en-US"/>
        </a:p>
      </dgm:t>
    </dgm:pt>
    <dgm:pt modelId="{17BFA928-7765-8F46-B2F3-3F96298721DA}" type="pres">
      <dgm:prSet presAssocID="{948E7714-9F87-4A5E-A7B5-797E9B11E0AF}" presName="vert0" presStyleCnt="0">
        <dgm:presLayoutVars>
          <dgm:dir/>
          <dgm:animOne val="branch"/>
          <dgm:animLvl val="lvl"/>
        </dgm:presLayoutVars>
      </dgm:prSet>
      <dgm:spPr/>
    </dgm:pt>
    <dgm:pt modelId="{B854AD73-D021-1E41-AD7D-59C6837531FF}" type="pres">
      <dgm:prSet presAssocID="{E870D829-506D-451F-A42E-98F7116B3F2A}" presName="thickLine" presStyleLbl="alignNode1" presStyleIdx="0" presStyleCnt="4"/>
      <dgm:spPr/>
    </dgm:pt>
    <dgm:pt modelId="{0678C5C5-7A4C-0949-886E-0E0F5E74AFA5}" type="pres">
      <dgm:prSet presAssocID="{E870D829-506D-451F-A42E-98F7116B3F2A}" presName="horz1" presStyleCnt="0"/>
      <dgm:spPr/>
    </dgm:pt>
    <dgm:pt modelId="{D561B03D-C9B2-FF42-B93F-984A6D985A1D}" type="pres">
      <dgm:prSet presAssocID="{E870D829-506D-451F-A42E-98F7116B3F2A}" presName="tx1" presStyleLbl="revTx" presStyleIdx="0" presStyleCnt="4"/>
      <dgm:spPr/>
    </dgm:pt>
    <dgm:pt modelId="{767D9C93-F4D4-984F-9CB0-7388A85ED360}" type="pres">
      <dgm:prSet presAssocID="{E870D829-506D-451F-A42E-98F7116B3F2A}" presName="vert1" presStyleCnt="0"/>
      <dgm:spPr/>
    </dgm:pt>
    <dgm:pt modelId="{58ED0165-EC8D-B54F-AAF8-B59F82DFF5D4}" type="pres">
      <dgm:prSet presAssocID="{1C4179E9-6F58-4FAA-8C2F-330BA8BE5F0C}" presName="thickLine" presStyleLbl="alignNode1" presStyleIdx="1" presStyleCnt="4"/>
      <dgm:spPr/>
    </dgm:pt>
    <dgm:pt modelId="{A5E6F014-B9DA-4C41-9AFD-524FF9B02C28}" type="pres">
      <dgm:prSet presAssocID="{1C4179E9-6F58-4FAA-8C2F-330BA8BE5F0C}" presName="horz1" presStyleCnt="0"/>
      <dgm:spPr/>
    </dgm:pt>
    <dgm:pt modelId="{6A8BF686-659E-6C42-975A-6307D0508DDA}" type="pres">
      <dgm:prSet presAssocID="{1C4179E9-6F58-4FAA-8C2F-330BA8BE5F0C}" presName="tx1" presStyleLbl="revTx" presStyleIdx="1" presStyleCnt="4"/>
      <dgm:spPr/>
    </dgm:pt>
    <dgm:pt modelId="{FBF2E513-44E6-9846-A942-3CFD94CEF83D}" type="pres">
      <dgm:prSet presAssocID="{1C4179E9-6F58-4FAA-8C2F-330BA8BE5F0C}" presName="vert1" presStyleCnt="0"/>
      <dgm:spPr/>
    </dgm:pt>
    <dgm:pt modelId="{436E6F1C-159F-2A40-B1B5-6E2C94C09D46}" type="pres">
      <dgm:prSet presAssocID="{B1530344-D953-4C14-A4E0-2C2E1AD404B3}" presName="thickLine" presStyleLbl="alignNode1" presStyleIdx="2" presStyleCnt="4"/>
      <dgm:spPr/>
    </dgm:pt>
    <dgm:pt modelId="{E7C46AD5-6C61-2041-AB43-7FEEB007055C}" type="pres">
      <dgm:prSet presAssocID="{B1530344-D953-4C14-A4E0-2C2E1AD404B3}" presName="horz1" presStyleCnt="0"/>
      <dgm:spPr/>
    </dgm:pt>
    <dgm:pt modelId="{C707F579-C352-8C48-83F4-154E4495B670}" type="pres">
      <dgm:prSet presAssocID="{B1530344-D953-4C14-A4E0-2C2E1AD404B3}" presName="tx1" presStyleLbl="revTx" presStyleIdx="2" presStyleCnt="4"/>
      <dgm:spPr/>
    </dgm:pt>
    <dgm:pt modelId="{30A7A0BE-3240-794B-AAE3-BF8BC1350754}" type="pres">
      <dgm:prSet presAssocID="{B1530344-D953-4C14-A4E0-2C2E1AD404B3}" presName="vert1" presStyleCnt="0"/>
      <dgm:spPr/>
    </dgm:pt>
    <dgm:pt modelId="{D4C8BB33-42E8-8640-BEBD-7CBA6817CACA}" type="pres">
      <dgm:prSet presAssocID="{9DC9CAA0-E623-4B12-B21B-047050F5A485}" presName="thickLine" presStyleLbl="alignNode1" presStyleIdx="3" presStyleCnt="4"/>
      <dgm:spPr/>
    </dgm:pt>
    <dgm:pt modelId="{2C6C6508-1C21-7147-B5A8-A40CCE933122}" type="pres">
      <dgm:prSet presAssocID="{9DC9CAA0-E623-4B12-B21B-047050F5A485}" presName="horz1" presStyleCnt="0"/>
      <dgm:spPr/>
    </dgm:pt>
    <dgm:pt modelId="{9ECEC577-0510-A840-B75D-6C3210D1D9C3}" type="pres">
      <dgm:prSet presAssocID="{9DC9CAA0-E623-4B12-B21B-047050F5A485}" presName="tx1" presStyleLbl="revTx" presStyleIdx="3" presStyleCnt="4"/>
      <dgm:spPr/>
    </dgm:pt>
    <dgm:pt modelId="{A38D22DD-55B6-C24B-9CCD-D66C081BBC55}" type="pres">
      <dgm:prSet presAssocID="{9DC9CAA0-E623-4B12-B21B-047050F5A485}" presName="vert1" presStyleCnt="0"/>
      <dgm:spPr/>
    </dgm:pt>
  </dgm:ptLst>
  <dgm:cxnLst>
    <dgm:cxn modelId="{260C7027-99B2-4506-8C41-BD056E20E0E7}" srcId="{948E7714-9F87-4A5E-A7B5-797E9B11E0AF}" destId="{1C4179E9-6F58-4FAA-8C2F-330BA8BE5F0C}" srcOrd="1" destOrd="0" parTransId="{820D9B5A-9FA9-4631-AA8B-96404BBDA608}" sibTransId="{6477993A-8D4F-432A-94FF-42EE87F8AC0D}"/>
    <dgm:cxn modelId="{6B5BA560-6A85-244B-8B67-09FA9836F5B9}" type="presOf" srcId="{9DC9CAA0-E623-4B12-B21B-047050F5A485}" destId="{9ECEC577-0510-A840-B75D-6C3210D1D9C3}" srcOrd="0" destOrd="0" presId="urn:microsoft.com/office/officeart/2008/layout/LinedList"/>
    <dgm:cxn modelId="{88153E52-4193-4049-959D-B002A4F59172}" srcId="{948E7714-9F87-4A5E-A7B5-797E9B11E0AF}" destId="{E870D829-506D-451F-A42E-98F7116B3F2A}" srcOrd="0" destOrd="0" parTransId="{741C25FD-09AD-4918-A716-DA731E31B80D}" sibTransId="{88775C66-A461-4CC0-A537-9F6417C26D11}"/>
    <dgm:cxn modelId="{05FFAE7A-9983-451A-9346-CF4718D2E5E3}" srcId="{948E7714-9F87-4A5E-A7B5-797E9B11E0AF}" destId="{B1530344-D953-4C14-A4E0-2C2E1AD404B3}" srcOrd="2" destOrd="0" parTransId="{0D14C93A-26F4-4C88-8FE9-C9EB427E43CD}" sibTransId="{67121536-A71F-4225-97CE-E509642F0D2A}"/>
    <dgm:cxn modelId="{979BA78E-9066-CB45-A9D5-9A30AFAF7C9C}" type="presOf" srcId="{B1530344-D953-4C14-A4E0-2C2E1AD404B3}" destId="{C707F579-C352-8C48-83F4-154E4495B670}" srcOrd="0" destOrd="0" presId="urn:microsoft.com/office/officeart/2008/layout/LinedList"/>
    <dgm:cxn modelId="{EA78EDB1-A6C8-9E40-915B-D2B0497E1441}" type="presOf" srcId="{E870D829-506D-451F-A42E-98F7116B3F2A}" destId="{D561B03D-C9B2-FF42-B93F-984A6D985A1D}" srcOrd="0" destOrd="0" presId="urn:microsoft.com/office/officeart/2008/layout/LinedList"/>
    <dgm:cxn modelId="{1C8BDDB6-042D-4BDB-864B-05A57089A7FA}" srcId="{948E7714-9F87-4A5E-A7B5-797E9B11E0AF}" destId="{9DC9CAA0-E623-4B12-B21B-047050F5A485}" srcOrd="3" destOrd="0" parTransId="{D9CB29E1-9111-4F62-9286-223247D9E003}" sibTransId="{873C4255-6284-450B-A3AE-1908A0AD3F70}"/>
    <dgm:cxn modelId="{F853F3CB-811C-D849-9B8B-353CE983CCD9}" type="presOf" srcId="{1C4179E9-6F58-4FAA-8C2F-330BA8BE5F0C}" destId="{6A8BF686-659E-6C42-975A-6307D0508DDA}" srcOrd="0" destOrd="0" presId="urn:microsoft.com/office/officeart/2008/layout/LinedList"/>
    <dgm:cxn modelId="{929B50E1-DFFA-E842-9AD9-8C5E7E21F241}" type="presOf" srcId="{948E7714-9F87-4A5E-A7B5-797E9B11E0AF}" destId="{17BFA928-7765-8F46-B2F3-3F96298721DA}" srcOrd="0" destOrd="0" presId="urn:microsoft.com/office/officeart/2008/layout/LinedList"/>
    <dgm:cxn modelId="{76CFBDFA-DFF3-3F41-983B-0863AC64A245}" type="presParOf" srcId="{17BFA928-7765-8F46-B2F3-3F96298721DA}" destId="{B854AD73-D021-1E41-AD7D-59C6837531FF}" srcOrd="0" destOrd="0" presId="urn:microsoft.com/office/officeart/2008/layout/LinedList"/>
    <dgm:cxn modelId="{236F1D3B-C0B1-A543-AC82-475E5875340E}" type="presParOf" srcId="{17BFA928-7765-8F46-B2F3-3F96298721DA}" destId="{0678C5C5-7A4C-0949-886E-0E0F5E74AFA5}" srcOrd="1" destOrd="0" presId="urn:microsoft.com/office/officeart/2008/layout/LinedList"/>
    <dgm:cxn modelId="{234AC4FF-CDF4-A644-8E54-F4764F50EF5E}" type="presParOf" srcId="{0678C5C5-7A4C-0949-886E-0E0F5E74AFA5}" destId="{D561B03D-C9B2-FF42-B93F-984A6D985A1D}" srcOrd="0" destOrd="0" presId="urn:microsoft.com/office/officeart/2008/layout/LinedList"/>
    <dgm:cxn modelId="{52851B72-D572-FF45-9C3D-C053B37BA68A}" type="presParOf" srcId="{0678C5C5-7A4C-0949-886E-0E0F5E74AFA5}" destId="{767D9C93-F4D4-984F-9CB0-7388A85ED360}" srcOrd="1" destOrd="0" presId="urn:microsoft.com/office/officeart/2008/layout/LinedList"/>
    <dgm:cxn modelId="{4DDEF367-A2DB-B846-8D65-6ED7F0D3763D}" type="presParOf" srcId="{17BFA928-7765-8F46-B2F3-3F96298721DA}" destId="{58ED0165-EC8D-B54F-AAF8-B59F82DFF5D4}" srcOrd="2" destOrd="0" presId="urn:microsoft.com/office/officeart/2008/layout/LinedList"/>
    <dgm:cxn modelId="{CD0E3C5D-85D0-044B-A8A0-7F9AB627D758}" type="presParOf" srcId="{17BFA928-7765-8F46-B2F3-3F96298721DA}" destId="{A5E6F014-B9DA-4C41-9AFD-524FF9B02C28}" srcOrd="3" destOrd="0" presId="urn:microsoft.com/office/officeart/2008/layout/LinedList"/>
    <dgm:cxn modelId="{8D808620-6952-BE40-BD50-899B7C93CE01}" type="presParOf" srcId="{A5E6F014-B9DA-4C41-9AFD-524FF9B02C28}" destId="{6A8BF686-659E-6C42-975A-6307D0508DDA}" srcOrd="0" destOrd="0" presId="urn:microsoft.com/office/officeart/2008/layout/LinedList"/>
    <dgm:cxn modelId="{61CC658C-9C8B-8B42-815E-E557343E4308}" type="presParOf" srcId="{A5E6F014-B9DA-4C41-9AFD-524FF9B02C28}" destId="{FBF2E513-44E6-9846-A942-3CFD94CEF83D}" srcOrd="1" destOrd="0" presId="urn:microsoft.com/office/officeart/2008/layout/LinedList"/>
    <dgm:cxn modelId="{E0B95302-19DC-6F44-B1FC-0A0837CDEA2B}" type="presParOf" srcId="{17BFA928-7765-8F46-B2F3-3F96298721DA}" destId="{436E6F1C-159F-2A40-B1B5-6E2C94C09D46}" srcOrd="4" destOrd="0" presId="urn:microsoft.com/office/officeart/2008/layout/LinedList"/>
    <dgm:cxn modelId="{120F647B-2061-954A-A063-2213B033EE2C}" type="presParOf" srcId="{17BFA928-7765-8F46-B2F3-3F96298721DA}" destId="{E7C46AD5-6C61-2041-AB43-7FEEB007055C}" srcOrd="5" destOrd="0" presId="urn:microsoft.com/office/officeart/2008/layout/LinedList"/>
    <dgm:cxn modelId="{67728955-733E-B44E-8A17-346A95C40A02}" type="presParOf" srcId="{E7C46AD5-6C61-2041-AB43-7FEEB007055C}" destId="{C707F579-C352-8C48-83F4-154E4495B670}" srcOrd="0" destOrd="0" presId="urn:microsoft.com/office/officeart/2008/layout/LinedList"/>
    <dgm:cxn modelId="{9DD7A54D-FE1A-6642-9BB6-FC9204CF7B02}" type="presParOf" srcId="{E7C46AD5-6C61-2041-AB43-7FEEB007055C}" destId="{30A7A0BE-3240-794B-AAE3-BF8BC1350754}" srcOrd="1" destOrd="0" presId="urn:microsoft.com/office/officeart/2008/layout/LinedList"/>
    <dgm:cxn modelId="{BB33A8F1-20CF-0B40-8DEE-B602DAC3063F}" type="presParOf" srcId="{17BFA928-7765-8F46-B2F3-3F96298721DA}" destId="{D4C8BB33-42E8-8640-BEBD-7CBA6817CACA}" srcOrd="6" destOrd="0" presId="urn:microsoft.com/office/officeart/2008/layout/LinedList"/>
    <dgm:cxn modelId="{D7DFC3BC-FD25-1E40-9CDA-CC2F63E1F5B2}" type="presParOf" srcId="{17BFA928-7765-8F46-B2F3-3F96298721DA}" destId="{2C6C6508-1C21-7147-B5A8-A40CCE933122}" srcOrd="7" destOrd="0" presId="urn:microsoft.com/office/officeart/2008/layout/LinedList"/>
    <dgm:cxn modelId="{BC95631C-7C10-F94D-BA38-265D041D5814}" type="presParOf" srcId="{2C6C6508-1C21-7147-B5A8-A40CCE933122}" destId="{9ECEC577-0510-A840-B75D-6C3210D1D9C3}" srcOrd="0" destOrd="0" presId="urn:microsoft.com/office/officeart/2008/layout/LinedList"/>
    <dgm:cxn modelId="{4E0794C4-F1C2-A640-963E-B17DC753DFED}" type="presParOf" srcId="{2C6C6508-1C21-7147-B5A8-A40CCE933122}" destId="{A38D22DD-55B6-C24B-9CCD-D66C081BBC5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E391C2-22D8-4EA7-9743-DD0664C65DDC}"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17F88B65-58A9-49EF-9AF1-68221CE94230}">
      <dgm:prSet/>
      <dgm:spPr/>
      <dgm:t>
        <a:bodyPr/>
        <a:lstStyle/>
        <a:p>
          <a:r>
            <a:rPr lang="en-US" b="1" i="0"/>
            <a:t>ACOG</a:t>
          </a:r>
          <a:r>
            <a:rPr lang="en-US" b="0" i="0"/>
            <a:t> (American College of Obstetricians and Gynecologists) has a guide for providing respectful maternity care to address disparities in maternal health outcomes.</a:t>
          </a:r>
          <a:br>
            <a:rPr lang="en-US" b="0" i="0"/>
          </a:br>
          <a:endParaRPr lang="en-US"/>
        </a:p>
      </dgm:t>
    </dgm:pt>
    <dgm:pt modelId="{741A01CA-2884-4EBC-A117-E855D50CC343}" type="parTrans" cxnId="{2C936B52-5339-4BE9-B03E-3537EE2C7AD3}">
      <dgm:prSet/>
      <dgm:spPr/>
      <dgm:t>
        <a:bodyPr/>
        <a:lstStyle/>
        <a:p>
          <a:endParaRPr lang="en-US"/>
        </a:p>
      </dgm:t>
    </dgm:pt>
    <dgm:pt modelId="{8A7AC61D-DC07-49D9-B627-BEBE1BD4393F}" type="sibTrans" cxnId="{2C936B52-5339-4BE9-B03E-3537EE2C7AD3}">
      <dgm:prSet/>
      <dgm:spPr/>
      <dgm:t>
        <a:bodyPr/>
        <a:lstStyle/>
        <a:p>
          <a:endParaRPr lang="en-US"/>
        </a:p>
      </dgm:t>
    </dgm:pt>
    <dgm:pt modelId="{EC6EDCEB-DE0A-4123-9C87-3E948CECC3FB}">
      <dgm:prSet/>
      <dgm:spPr/>
      <dgm:t>
        <a:bodyPr/>
        <a:lstStyle/>
        <a:p>
          <a:r>
            <a:rPr lang="en-US" b="0" i="0"/>
            <a:t>The </a:t>
          </a:r>
          <a:r>
            <a:rPr lang="en-US" b="1" i="0"/>
            <a:t>Black Mamas Matter Alliance </a:t>
          </a:r>
          <a:r>
            <a:rPr lang="en-US" b="0" i="0"/>
            <a:t>is a Black women-led organization that advocates for policies to improve maternal health outcomes for Black women.</a:t>
          </a:r>
          <a:endParaRPr lang="en-US"/>
        </a:p>
      </dgm:t>
    </dgm:pt>
    <dgm:pt modelId="{CE29A015-D665-44E1-BD20-AFA16FE2582E}" type="parTrans" cxnId="{1792C58C-F4E9-4991-B53C-0D0D5B0601DC}">
      <dgm:prSet/>
      <dgm:spPr/>
      <dgm:t>
        <a:bodyPr/>
        <a:lstStyle/>
        <a:p>
          <a:endParaRPr lang="en-US"/>
        </a:p>
      </dgm:t>
    </dgm:pt>
    <dgm:pt modelId="{3F18F880-945F-47FA-BC6D-BD4AFD5C9CBE}" type="sibTrans" cxnId="{1792C58C-F4E9-4991-B53C-0D0D5B0601DC}">
      <dgm:prSet/>
      <dgm:spPr/>
      <dgm:t>
        <a:bodyPr/>
        <a:lstStyle/>
        <a:p>
          <a:endParaRPr lang="en-US"/>
        </a:p>
      </dgm:t>
    </dgm:pt>
    <dgm:pt modelId="{0773246A-5FBB-4412-8D0A-48C495F67E18}">
      <dgm:prSet/>
      <dgm:spPr/>
      <dgm:t>
        <a:bodyPr/>
        <a:lstStyle/>
        <a:p>
          <a:r>
            <a:rPr lang="en-US" b="0" i="0"/>
            <a:t>The </a:t>
          </a:r>
          <a:r>
            <a:rPr lang="en-US" b="1" i="0"/>
            <a:t>National Association of Community Health Centers </a:t>
          </a:r>
          <a:r>
            <a:rPr lang="en-US" b="0" i="0"/>
            <a:t>has a guide for providing culturally competent prenatal care for diverse populations.</a:t>
          </a:r>
          <a:endParaRPr lang="en-US"/>
        </a:p>
      </dgm:t>
    </dgm:pt>
    <dgm:pt modelId="{3132F82A-1215-4D9A-8301-9E8C9679DDB7}" type="parTrans" cxnId="{7FD87816-0D48-48E0-B395-8E2330F31C20}">
      <dgm:prSet/>
      <dgm:spPr/>
      <dgm:t>
        <a:bodyPr/>
        <a:lstStyle/>
        <a:p>
          <a:endParaRPr lang="en-US"/>
        </a:p>
      </dgm:t>
    </dgm:pt>
    <dgm:pt modelId="{CD85B952-D864-4D95-ABA1-420B3E6E7F9B}" type="sibTrans" cxnId="{7FD87816-0D48-48E0-B395-8E2330F31C20}">
      <dgm:prSet/>
      <dgm:spPr/>
      <dgm:t>
        <a:bodyPr/>
        <a:lstStyle/>
        <a:p>
          <a:endParaRPr lang="en-US"/>
        </a:p>
      </dgm:t>
    </dgm:pt>
    <dgm:pt modelId="{995F0FA7-6357-465F-B226-C99F5BFA7CEF}">
      <dgm:prSet/>
      <dgm:spPr/>
      <dgm:t>
        <a:bodyPr/>
        <a:lstStyle/>
        <a:p>
          <a:r>
            <a:rPr lang="en-US" b="0" i="0"/>
            <a:t>The Health Equity Toolkit from the </a:t>
          </a:r>
          <a:r>
            <a:rPr lang="en-US" b="1" i="0"/>
            <a:t>National Partnership for Women and Families</a:t>
          </a:r>
          <a:r>
            <a:rPr lang="en-US" b="0" i="0"/>
            <a:t> provides resources and guidance on how to address health disparities in obstetrics care.</a:t>
          </a:r>
          <a:endParaRPr lang="en-US"/>
        </a:p>
      </dgm:t>
    </dgm:pt>
    <dgm:pt modelId="{4C9572A9-E0BD-4962-86A1-A42AF6114400}" type="parTrans" cxnId="{8A7E2AE1-30FD-4F36-B543-10130A701385}">
      <dgm:prSet/>
      <dgm:spPr/>
      <dgm:t>
        <a:bodyPr/>
        <a:lstStyle/>
        <a:p>
          <a:endParaRPr lang="en-US"/>
        </a:p>
      </dgm:t>
    </dgm:pt>
    <dgm:pt modelId="{E169E8A8-4B8B-4A78-8B3D-EDEA7D6E92E1}" type="sibTrans" cxnId="{8A7E2AE1-30FD-4F36-B543-10130A701385}">
      <dgm:prSet/>
      <dgm:spPr/>
      <dgm:t>
        <a:bodyPr/>
        <a:lstStyle/>
        <a:p>
          <a:endParaRPr lang="en-US"/>
        </a:p>
      </dgm:t>
    </dgm:pt>
    <dgm:pt modelId="{3063C530-F884-45B2-AC4A-BFCC70063B0F}">
      <dgm:prSet/>
      <dgm:spPr/>
      <dgm:t>
        <a:bodyPr/>
        <a:lstStyle/>
        <a:p>
          <a:r>
            <a:rPr lang="en-US" b="0" i="0"/>
            <a:t>The American Medical Association has a resource hub for achieving health equity, including in obstetrics car</a:t>
          </a:r>
          <a:endParaRPr lang="en-US"/>
        </a:p>
      </dgm:t>
    </dgm:pt>
    <dgm:pt modelId="{D35963DF-250D-4164-B360-0E2143C542A9}" type="parTrans" cxnId="{FD83FBDE-1AAE-4DD8-AC18-7D134CD3955E}">
      <dgm:prSet/>
      <dgm:spPr/>
      <dgm:t>
        <a:bodyPr/>
        <a:lstStyle/>
        <a:p>
          <a:endParaRPr lang="en-US"/>
        </a:p>
      </dgm:t>
    </dgm:pt>
    <dgm:pt modelId="{FC912C6A-CDE8-49A3-9605-C317A545CC56}" type="sibTrans" cxnId="{FD83FBDE-1AAE-4DD8-AC18-7D134CD3955E}">
      <dgm:prSet/>
      <dgm:spPr/>
      <dgm:t>
        <a:bodyPr/>
        <a:lstStyle/>
        <a:p>
          <a:endParaRPr lang="en-US"/>
        </a:p>
      </dgm:t>
    </dgm:pt>
    <dgm:pt modelId="{8970B04E-B039-654A-92C6-35072C06F642}" type="pres">
      <dgm:prSet presAssocID="{02E391C2-22D8-4EA7-9743-DD0664C65DDC}" presName="vert0" presStyleCnt="0">
        <dgm:presLayoutVars>
          <dgm:dir/>
          <dgm:animOne val="branch"/>
          <dgm:animLvl val="lvl"/>
        </dgm:presLayoutVars>
      </dgm:prSet>
      <dgm:spPr/>
    </dgm:pt>
    <dgm:pt modelId="{5C060592-8B59-AE43-B542-CE2D0828271A}" type="pres">
      <dgm:prSet presAssocID="{17F88B65-58A9-49EF-9AF1-68221CE94230}" presName="thickLine" presStyleLbl="alignNode1" presStyleIdx="0" presStyleCnt="5"/>
      <dgm:spPr/>
    </dgm:pt>
    <dgm:pt modelId="{315F9496-6E3B-FD44-9C2B-7C88EC9602ED}" type="pres">
      <dgm:prSet presAssocID="{17F88B65-58A9-49EF-9AF1-68221CE94230}" presName="horz1" presStyleCnt="0"/>
      <dgm:spPr/>
    </dgm:pt>
    <dgm:pt modelId="{D3876AED-354F-5E4B-A94E-9E35BF105B89}" type="pres">
      <dgm:prSet presAssocID="{17F88B65-58A9-49EF-9AF1-68221CE94230}" presName="tx1" presStyleLbl="revTx" presStyleIdx="0" presStyleCnt="5"/>
      <dgm:spPr/>
    </dgm:pt>
    <dgm:pt modelId="{1B5A3A6A-AA55-FA41-8CA5-1D4E7C1BB6CB}" type="pres">
      <dgm:prSet presAssocID="{17F88B65-58A9-49EF-9AF1-68221CE94230}" presName="vert1" presStyleCnt="0"/>
      <dgm:spPr/>
    </dgm:pt>
    <dgm:pt modelId="{AE75B618-1B12-9843-82B1-532CF084F1F8}" type="pres">
      <dgm:prSet presAssocID="{EC6EDCEB-DE0A-4123-9C87-3E948CECC3FB}" presName="thickLine" presStyleLbl="alignNode1" presStyleIdx="1" presStyleCnt="5"/>
      <dgm:spPr/>
    </dgm:pt>
    <dgm:pt modelId="{8355E4E2-63B8-2E49-9A4D-E9F10ABD665F}" type="pres">
      <dgm:prSet presAssocID="{EC6EDCEB-DE0A-4123-9C87-3E948CECC3FB}" presName="horz1" presStyleCnt="0"/>
      <dgm:spPr/>
    </dgm:pt>
    <dgm:pt modelId="{986FDD98-50E2-E241-A769-B492ACBDD647}" type="pres">
      <dgm:prSet presAssocID="{EC6EDCEB-DE0A-4123-9C87-3E948CECC3FB}" presName="tx1" presStyleLbl="revTx" presStyleIdx="1" presStyleCnt="5"/>
      <dgm:spPr/>
    </dgm:pt>
    <dgm:pt modelId="{82EB8308-1122-AB48-83ED-9724A9225153}" type="pres">
      <dgm:prSet presAssocID="{EC6EDCEB-DE0A-4123-9C87-3E948CECC3FB}" presName="vert1" presStyleCnt="0"/>
      <dgm:spPr/>
    </dgm:pt>
    <dgm:pt modelId="{82A02DCE-E0F2-F844-9E1C-AB734F1A00E3}" type="pres">
      <dgm:prSet presAssocID="{0773246A-5FBB-4412-8D0A-48C495F67E18}" presName="thickLine" presStyleLbl="alignNode1" presStyleIdx="2" presStyleCnt="5"/>
      <dgm:spPr/>
    </dgm:pt>
    <dgm:pt modelId="{6B69727B-B3E7-8042-BFBC-E30BAD3BF0F3}" type="pres">
      <dgm:prSet presAssocID="{0773246A-5FBB-4412-8D0A-48C495F67E18}" presName="horz1" presStyleCnt="0"/>
      <dgm:spPr/>
    </dgm:pt>
    <dgm:pt modelId="{AC1D742F-D180-5A47-BD6E-26CE0C13E246}" type="pres">
      <dgm:prSet presAssocID="{0773246A-5FBB-4412-8D0A-48C495F67E18}" presName="tx1" presStyleLbl="revTx" presStyleIdx="2" presStyleCnt="5"/>
      <dgm:spPr/>
    </dgm:pt>
    <dgm:pt modelId="{98E55159-EBFF-D445-AD1E-6A8108F3EBB9}" type="pres">
      <dgm:prSet presAssocID="{0773246A-5FBB-4412-8D0A-48C495F67E18}" presName="vert1" presStyleCnt="0"/>
      <dgm:spPr/>
    </dgm:pt>
    <dgm:pt modelId="{77F25AD6-34E5-154B-B7D9-2B39550FF7B3}" type="pres">
      <dgm:prSet presAssocID="{995F0FA7-6357-465F-B226-C99F5BFA7CEF}" presName="thickLine" presStyleLbl="alignNode1" presStyleIdx="3" presStyleCnt="5"/>
      <dgm:spPr/>
    </dgm:pt>
    <dgm:pt modelId="{F8EBFA49-23A0-B74C-AA7A-5A4BE773E6B7}" type="pres">
      <dgm:prSet presAssocID="{995F0FA7-6357-465F-B226-C99F5BFA7CEF}" presName="horz1" presStyleCnt="0"/>
      <dgm:spPr/>
    </dgm:pt>
    <dgm:pt modelId="{739FB68A-5D65-234C-B2B6-DCC2035306D3}" type="pres">
      <dgm:prSet presAssocID="{995F0FA7-6357-465F-B226-C99F5BFA7CEF}" presName="tx1" presStyleLbl="revTx" presStyleIdx="3" presStyleCnt="5"/>
      <dgm:spPr/>
    </dgm:pt>
    <dgm:pt modelId="{B931258D-B247-DA49-B1E3-DA075908EB62}" type="pres">
      <dgm:prSet presAssocID="{995F0FA7-6357-465F-B226-C99F5BFA7CEF}" presName="vert1" presStyleCnt="0"/>
      <dgm:spPr/>
    </dgm:pt>
    <dgm:pt modelId="{B579B94B-A51E-8947-AAB2-2F6AF4926EE4}" type="pres">
      <dgm:prSet presAssocID="{3063C530-F884-45B2-AC4A-BFCC70063B0F}" presName="thickLine" presStyleLbl="alignNode1" presStyleIdx="4" presStyleCnt="5"/>
      <dgm:spPr/>
    </dgm:pt>
    <dgm:pt modelId="{A068E100-8C9A-6547-898A-FD8A54FDFDC3}" type="pres">
      <dgm:prSet presAssocID="{3063C530-F884-45B2-AC4A-BFCC70063B0F}" presName="horz1" presStyleCnt="0"/>
      <dgm:spPr/>
    </dgm:pt>
    <dgm:pt modelId="{EB57E5A5-F119-CC45-8484-647906DF62BB}" type="pres">
      <dgm:prSet presAssocID="{3063C530-F884-45B2-AC4A-BFCC70063B0F}" presName="tx1" presStyleLbl="revTx" presStyleIdx="4" presStyleCnt="5"/>
      <dgm:spPr/>
    </dgm:pt>
    <dgm:pt modelId="{B1692DD8-F8BA-7F40-8534-50A5E5DD843B}" type="pres">
      <dgm:prSet presAssocID="{3063C530-F884-45B2-AC4A-BFCC70063B0F}" presName="vert1" presStyleCnt="0"/>
      <dgm:spPr/>
    </dgm:pt>
  </dgm:ptLst>
  <dgm:cxnLst>
    <dgm:cxn modelId="{7FD87816-0D48-48E0-B395-8E2330F31C20}" srcId="{02E391C2-22D8-4EA7-9743-DD0664C65DDC}" destId="{0773246A-5FBB-4412-8D0A-48C495F67E18}" srcOrd="2" destOrd="0" parTransId="{3132F82A-1215-4D9A-8301-9E8C9679DDB7}" sibTransId="{CD85B952-D864-4D95-ABA1-420B3E6E7F9B}"/>
    <dgm:cxn modelId="{9E17C324-E40F-FC4B-A4AA-31CBC522381F}" type="presOf" srcId="{0773246A-5FBB-4412-8D0A-48C495F67E18}" destId="{AC1D742F-D180-5A47-BD6E-26CE0C13E246}" srcOrd="0" destOrd="0" presId="urn:microsoft.com/office/officeart/2008/layout/LinedList"/>
    <dgm:cxn modelId="{1AA84662-2EFA-7E4A-A7E6-99D30C607038}" type="presOf" srcId="{17F88B65-58A9-49EF-9AF1-68221CE94230}" destId="{D3876AED-354F-5E4B-A94E-9E35BF105B89}" srcOrd="0" destOrd="0" presId="urn:microsoft.com/office/officeart/2008/layout/LinedList"/>
    <dgm:cxn modelId="{2C936B52-5339-4BE9-B03E-3537EE2C7AD3}" srcId="{02E391C2-22D8-4EA7-9743-DD0664C65DDC}" destId="{17F88B65-58A9-49EF-9AF1-68221CE94230}" srcOrd="0" destOrd="0" parTransId="{741A01CA-2884-4EBC-A117-E855D50CC343}" sibTransId="{8A7AC61D-DC07-49D9-B627-BEBE1BD4393F}"/>
    <dgm:cxn modelId="{E0F5EA8B-BF78-7E4B-8A7D-E837C74C0BC3}" type="presOf" srcId="{3063C530-F884-45B2-AC4A-BFCC70063B0F}" destId="{EB57E5A5-F119-CC45-8484-647906DF62BB}" srcOrd="0" destOrd="0" presId="urn:microsoft.com/office/officeart/2008/layout/LinedList"/>
    <dgm:cxn modelId="{1792C58C-F4E9-4991-B53C-0D0D5B0601DC}" srcId="{02E391C2-22D8-4EA7-9743-DD0664C65DDC}" destId="{EC6EDCEB-DE0A-4123-9C87-3E948CECC3FB}" srcOrd="1" destOrd="0" parTransId="{CE29A015-D665-44E1-BD20-AFA16FE2582E}" sibTransId="{3F18F880-945F-47FA-BC6D-BD4AFD5C9CBE}"/>
    <dgm:cxn modelId="{158A269F-4C7A-0B45-AB2D-A759C32D5ADF}" type="presOf" srcId="{995F0FA7-6357-465F-B226-C99F5BFA7CEF}" destId="{739FB68A-5D65-234C-B2B6-DCC2035306D3}" srcOrd="0" destOrd="0" presId="urn:microsoft.com/office/officeart/2008/layout/LinedList"/>
    <dgm:cxn modelId="{862F99A6-A09F-8945-B060-37619F806269}" type="presOf" srcId="{EC6EDCEB-DE0A-4123-9C87-3E948CECC3FB}" destId="{986FDD98-50E2-E241-A769-B492ACBDD647}" srcOrd="0" destOrd="0" presId="urn:microsoft.com/office/officeart/2008/layout/LinedList"/>
    <dgm:cxn modelId="{F7B060A9-9615-8B4E-8BAC-5231AB367471}" type="presOf" srcId="{02E391C2-22D8-4EA7-9743-DD0664C65DDC}" destId="{8970B04E-B039-654A-92C6-35072C06F642}" srcOrd="0" destOrd="0" presId="urn:microsoft.com/office/officeart/2008/layout/LinedList"/>
    <dgm:cxn modelId="{FD83FBDE-1AAE-4DD8-AC18-7D134CD3955E}" srcId="{02E391C2-22D8-4EA7-9743-DD0664C65DDC}" destId="{3063C530-F884-45B2-AC4A-BFCC70063B0F}" srcOrd="4" destOrd="0" parTransId="{D35963DF-250D-4164-B360-0E2143C542A9}" sibTransId="{FC912C6A-CDE8-49A3-9605-C317A545CC56}"/>
    <dgm:cxn modelId="{8A7E2AE1-30FD-4F36-B543-10130A701385}" srcId="{02E391C2-22D8-4EA7-9743-DD0664C65DDC}" destId="{995F0FA7-6357-465F-B226-C99F5BFA7CEF}" srcOrd="3" destOrd="0" parTransId="{4C9572A9-E0BD-4962-86A1-A42AF6114400}" sibTransId="{E169E8A8-4B8B-4A78-8B3D-EDEA7D6E92E1}"/>
    <dgm:cxn modelId="{263CA64F-B589-4F4A-A9BF-DF3EEA593D9D}" type="presParOf" srcId="{8970B04E-B039-654A-92C6-35072C06F642}" destId="{5C060592-8B59-AE43-B542-CE2D0828271A}" srcOrd="0" destOrd="0" presId="urn:microsoft.com/office/officeart/2008/layout/LinedList"/>
    <dgm:cxn modelId="{7D0A5197-18F7-1444-AF13-87FCBC7E798A}" type="presParOf" srcId="{8970B04E-B039-654A-92C6-35072C06F642}" destId="{315F9496-6E3B-FD44-9C2B-7C88EC9602ED}" srcOrd="1" destOrd="0" presId="urn:microsoft.com/office/officeart/2008/layout/LinedList"/>
    <dgm:cxn modelId="{91798FFA-5F8F-1048-B8D5-B19BF61C552B}" type="presParOf" srcId="{315F9496-6E3B-FD44-9C2B-7C88EC9602ED}" destId="{D3876AED-354F-5E4B-A94E-9E35BF105B89}" srcOrd="0" destOrd="0" presId="urn:microsoft.com/office/officeart/2008/layout/LinedList"/>
    <dgm:cxn modelId="{563709B0-0181-684E-87D9-A4AA5F110F95}" type="presParOf" srcId="{315F9496-6E3B-FD44-9C2B-7C88EC9602ED}" destId="{1B5A3A6A-AA55-FA41-8CA5-1D4E7C1BB6CB}" srcOrd="1" destOrd="0" presId="urn:microsoft.com/office/officeart/2008/layout/LinedList"/>
    <dgm:cxn modelId="{F9F45596-4F64-8D40-9876-3FC1F038ECDA}" type="presParOf" srcId="{8970B04E-B039-654A-92C6-35072C06F642}" destId="{AE75B618-1B12-9843-82B1-532CF084F1F8}" srcOrd="2" destOrd="0" presId="urn:microsoft.com/office/officeart/2008/layout/LinedList"/>
    <dgm:cxn modelId="{37D946F6-AAA3-A745-B1E8-634A6656FC12}" type="presParOf" srcId="{8970B04E-B039-654A-92C6-35072C06F642}" destId="{8355E4E2-63B8-2E49-9A4D-E9F10ABD665F}" srcOrd="3" destOrd="0" presId="urn:microsoft.com/office/officeart/2008/layout/LinedList"/>
    <dgm:cxn modelId="{51382B0D-0D3D-B84A-B5FA-8FD269296E4A}" type="presParOf" srcId="{8355E4E2-63B8-2E49-9A4D-E9F10ABD665F}" destId="{986FDD98-50E2-E241-A769-B492ACBDD647}" srcOrd="0" destOrd="0" presId="urn:microsoft.com/office/officeart/2008/layout/LinedList"/>
    <dgm:cxn modelId="{BFF2C5FE-9204-DC42-91F5-3B6F2F964471}" type="presParOf" srcId="{8355E4E2-63B8-2E49-9A4D-E9F10ABD665F}" destId="{82EB8308-1122-AB48-83ED-9724A9225153}" srcOrd="1" destOrd="0" presId="urn:microsoft.com/office/officeart/2008/layout/LinedList"/>
    <dgm:cxn modelId="{9A8CB0CA-BBEC-BF42-8455-DB183EB197DE}" type="presParOf" srcId="{8970B04E-B039-654A-92C6-35072C06F642}" destId="{82A02DCE-E0F2-F844-9E1C-AB734F1A00E3}" srcOrd="4" destOrd="0" presId="urn:microsoft.com/office/officeart/2008/layout/LinedList"/>
    <dgm:cxn modelId="{BC5F723D-DF83-FB45-8659-33786E69B6F4}" type="presParOf" srcId="{8970B04E-B039-654A-92C6-35072C06F642}" destId="{6B69727B-B3E7-8042-BFBC-E30BAD3BF0F3}" srcOrd="5" destOrd="0" presId="urn:microsoft.com/office/officeart/2008/layout/LinedList"/>
    <dgm:cxn modelId="{CFB24B5F-2093-9747-8C5A-A7A9B9B2AF61}" type="presParOf" srcId="{6B69727B-B3E7-8042-BFBC-E30BAD3BF0F3}" destId="{AC1D742F-D180-5A47-BD6E-26CE0C13E246}" srcOrd="0" destOrd="0" presId="urn:microsoft.com/office/officeart/2008/layout/LinedList"/>
    <dgm:cxn modelId="{EAFA4F6F-6D00-B447-89F5-966A509E5B6C}" type="presParOf" srcId="{6B69727B-B3E7-8042-BFBC-E30BAD3BF0F3}" destId="{98E55159-EBFF-D445-AD1E-6A8108F3EBB9}" srcOrd="1" destOrd="0" presId="urn:microsoft.com/office/officeart/2008/layout/LinedList"/>
    <dgm:cxn modelId="{5A03863C-4004-4E4F-9BAE-0E9F288C2A5F}" type="presParOf" srcId="{8970B04E-B039-654A-92C6-35072C06F642}" destId="{77F25AD6-34E5-154B-B7D9-2B39550FF7B3}" srcOrd="6" destOrd="0" presId="urn:microsoft.com/office/officeart/2008/layout/LinedList"/>
    <dgm:cxn modelId="{CCD82A57-8F8B-8544-BB06-CF95911B08A4}" type="presParOf" srcId="{8970B04E-B039-654A-92C6-35072C06F642}" destId="{F8EBFA49-23A0-B74C-AA7A-5A4BE773E6B7}" srcOrd="7" destOrd="0" presId="urn:microsoft.com/office/officeart/2008/layout/LinedList"/>
    <dgm:cxn modelId="{5B0112FF-8084-914C-BF7A-18851C766E63}" type="presParOf" srcId="{F8EBFA49-23A0-B74C-AA7A-5A4BE773E6B7}" destId="{739FB68A-5D65-234C-B2B6-DCC2035306D3}" srcOrd="0" destOrd="0" presId="urn:microsoft.com/office/officeart/2008/layout/LinedList"/>
    <dgm:cxn modelId="{C4297EAA-051C-0A42-9AFA-FF6FCDD8A33B}" type="presParOf" srcId="{F8EBFA49-23A0-B74C-AA7A-5A4BE773E6B7}" destId="{B931258D-B247-DA49-B1E3-DA075908EB62}" srcOrd="1" destOrd="0" presId="urn:microsoft.com/office/officeart/2008/layout/LinedList"/>
    <dgm:cxn modelId="{0B1C2484-2759-EE4B-BD6C-627A3FBAE8F1}" type="presParOf" srcId="{8970B04E-B039-654A-92C6-35072C06F642}" destId="{B579B94B-A51E-8947-AAB2-2F6AF4926EE4}" srcOrd="8" destOrd="0" presId="urn:microsoft.com/office/officeart/2008/layout/LinedList"/>
    <dgm:cxn modelId="{80A16309-79BA-B74C-AACB-E53ADE7282E6}" type="presParOf" srcId="{8970B04E-B039-654A-92C6-35072C06F642}" destId="{A068E100-8C9A-6547-898A-FD8A54FDFDC3}" srcOrd="9" destOrd="0" presId="urn:microsoft.com/office/officeart/2008/layout/LinedList"/>
    <dgm:cxn modelId="{2D20E160-ED0A-E247-A8DE-35454BCA3F51}" type="presParOf" srcId="{A068E100-8C9A-6547-898A-FD8A54FDFDC3}" destId="{EB57E5A5-F119-CC45-8484-647906DF62BB}" srcOrd="0" destOrd="0" presId="urn:microsoft.com/office/officeart/2008/layout/LinedList"/>
    <dgm:cxn modelId="{2541396B-CC52-C34F-AF18-E3C4810B9627}" type="presParOf" srcId="{A068E100-8C9A-6547-898A-FD8A54FDFDC3}" destId="{B1692DD8-F8BA-7F40-8534-50A5E5DD84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95EB0-5B9B-964B-88DE-3285E7F55A3C}">
      <dsp:nvSpPr>
        <dsp:cNvPr id="0" name=""/>
        <dsp:cNvSpPr/>
      </dsp:nvSpPr>
      <dsp:spPr>
        <a:xfrm>
          <a:off x="0" y="2604"/>
          <a:ext cx="6096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E68C4C-15CE-8545-88F6-5CF0E019B984}">
      <dsp:nvSpPr>
        <dsp:cNvPr id="0" name=""/>
        <dsp:cNvSpPr/>
      </dsp:nvSpPr>
      <dsp:spPr>
        <a:xfrm>
          <a:off x="0" y="2604"/>
          <a:ext cx="6096000" cy="177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t>Equity in obstetric care means that all birthing people receive access to the same quality of care, regardless of their </a:t>
          </a:r>
          <a:r>
            <a:rPr lang="en-US" sz="2300" b="1" i="0" kern="1200" dirty="0">
              <a:solidFill>
                <a:schemeClr val="accent1"/>
              </a:solidFill>
            </a:rPr>
            <a:t>race</a:t>
          </a:r>
          <a:r>
            <a:rPr lang="en-US" sz="2300" b="0" i="0" kern="1200" dirty="0"/>
            <a:t>, </a:t>
          </a:r>
          <a:r>
            <a:rPr lang="en-US" sz="2300" b="1" i="0" kern="1200" dirty="0">
              <a:solidFill>
                <a:schemeClr val="accent1"/>
              </a:solidFill>
            </a:rPr>
            <a:t>ethnicity</a:t>
          </a:r>
          <a:r>
            <a:rPr lang="en-US" sz="2300" b="0" i="0" kern="1200" dirty="0"/>
            <a:t>, </a:t>
          </a:r>
          <a:r>
            <a:rPr lang="en-US" sz="2300" b="1" i="0" kern="1200" dirty="0">
              <a:solidFill>
                <a:schemeClr val="accent1"/>
              </a:solidFill>
            </a:rPr>
            <a:t>socio-economic status</a:t>
          </a:r>
          <a:r>
            <a:rPr lang="en-US" sz="2300" b="0" i="0" kern="1200" dirty="0"/>
            <a:t>, or </a:t>
          </a:r>
          <a:r>
            <a:rPr lang="en-US" sz="2300" b="1" i="0" kern="1200" dirty="0">
              <a:solidFill>
                <a:schemeClr val="accent1"/>
              </a:solidFill>
            </a:rPr>
            <a:t>other factors</a:t>
          </a:r>
          <a:r>
            <a:rPr lang="en-US" sz="2300" b="0" i="0" kern="1200" dirty="0"/>
            <a:t>.</a:t>
          </a:r>
          <a:endParaRPr lang="en-US" sz="2300" kern="1200" dirty="0"/>
        </a:p>
      </dsp:txBody>
      <dsp:txXfrm>
        <a:off x="0" y="2604"/>
        <a:ext cx="6096000" cy="1776263"/>
      </dsp:txXfrm>
    </dsp:sp>
    <dsp:sp modelId="{E6C73708-893D-F04B-B100-04E5C688039F}">
      <dsp:nvSpPr>
        <dsp:cNvPr id="0" name=""/>
        <dsp:cNvSpPr/>
      </dsp:nvSpPr>
      <dsp:spPr>
        <a:xfrm>
          <a:off x="0" y="1778868"/>
          <a:ext cx="6096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EAFB4E-0FBD-AC44-8F3E-276B12607BD1}">
      <dsp:nvSpPr>
        <dsp:cNvPr id="0" name=""/>
        <dsp:cNvSpPr/>
      </dsp:nvSpPr>
      <dsp:spPr>
        <a:xfrm>
          <a:off x="0" y="1778868"/>
          <a:ext cx="6096000" cy="177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t>This includes </a:t>
          </a:r>
          <a:r>
            <a:rPr lang="en-US" sz="2300" b="1" i="0" kern="1200" dirty="0">
              <a:solidFill>
                <a:schemeClr val="accent1"/>
              </a:solidFill>
            </a:rPr>
            <a:t>access</a:t>
          </a:r>
          <a:r>
            <a:rPr lang="en-US" sz="2300" b="0" i="0" kern="1200" dirty="0"/>
            <a:t> to prenatal care, safe and appropriate choices for delivery, and postpartum support.</a:t>
          </a:r>
          <a:endParaRPr lang="en-US" sz="2300" kern="1200" dirty="0"/>
        </a:p>
      </dsp:txBody>
      <dsp:txXfrm>
        <a:off x="0" y="1778868"/>
        <a:ext cx="6096000" cy="1776263"/>
      </dsp:txXfrm>
    </dsp:sp>
    <dsp:sp modelId="{3F831540-3FE4-3E46-A352-B06569FF2E1D}">
      <dsp:nvSpPr>
        <dsp:cNvPr id="0" name=""/>
        <dsp:cNvSpPr/>
      </dsp:nvSpPr>
      <dsp:spPr>
        <a:xfrm>
          <a:off x="0" y="3555131"/>
          <a:ext cx="60960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7A35BF-6FB1-F749-904A-8A2452A46AD7}">
      <dsp:nvSpPr>
        <dsp:cNvPr id="0" name=""/>
        <dsp:cNvSpPr/>
      </dsp:nvSpPr>
      <dsp:spPr>
        <a:xfrm>
          <a:off x="0" y="3555131"/>
          <a:ext cx="6096000" cy="177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t>Equity in obstetric care can lead to </a:t>
          </a:r>
          <a:r>
            <a:rPr lang="en-US" sz="2300" b="1" i="0" kern="1200" dirty="0">
              <a:solidFill>
                <a:schemeClr val="accent1"/>
              </a:solidFill>
            </a:rPr>
            <a:t>better health outcomes </a:t>
          </a:r>
          <a:r>
            <a:rPr lang="en-US" sz="2300" b="0" i="0" kern="1200" dirty="0"/>
            <a:t>for birthing people and their babies.</a:t>
          </a:r>
          <a:endParaRPr lang="en-US" sz="2300" kern="1200" dirty="0"/>
        </a:p>
      </dsp:txBody>
      <dsp:txXfrm>
        <a:off x="0" y="3555131"/>
        <a:ext cx="6096000" cy="1776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F0D8C-FDEC-4B48-A17C-F5765FC27932}">
      <dsp:nvSpPr>
        <dsp:cNvPr id="0" name=""/>
        <dsp:cNvSpPr/>
      </dsp:nvSpPr>
      <dsp:spPr>
        <a:xfrm>
          <a:off x="0" y="2604"/>
          <a:ext cx="6096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F2FC6-1853-AC47-BD06-5EBF6804A82E}">
      <dsp:nvSpPr>
        <dsp:cNvPr id="0" name=""/>
        <dsp:cNvSpPr/>
      </dsp:nvSpPr>
      <dsp:spPr>
        <a:xfrm>
          <a:off x="0" y="2604"/>
          <a:ext cx="6096000" cy="177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latin typeface="+mj-lt"/>
            </a:rPr>
            <a:t>Black women are more likely to experience </a:t>
          </a:r>
          <a:r>
            <a:rPr lang="en-US" sz="2700" b="1" i="0" kern="1200" dirty="0">
              <a:solidFill>
                <a:schemeClr val="accent1"/>
              </a:solidFill>
              <a:latin typeface="+mj-lt"/>
            </a:rPr>
            <a:t>maternal morbidity </a:t>
          </a:r>
          <a:r>
            <a:rPr lang="en-US" sz="2700" b="0" i="0" kern="1200" dirty="0">
              <a:latin typeface="+mj-lt"/>
            </a:rPr>
            <a:t>and </a:t>
          </a:r>
          <a:r>
            <a:rPr lang="en-US" sz="2700" b="1" i="0" kern="1200" dirty="0">
              <a:solidFill>
                <a:schemeClr val="accent1"/>
              </a:solidFill>
              <a:latin typeface="+mj-lt"/>
            </a:rPr>
            <a:t>mortality</a:t>
          </a:r>
          <a:r>
            <a:rPr lang="en-US" sz="2700" b="0" i="0" kern="1200" dirty="0">
              <a:latin typeface="+mj-lt"/>
            </a:rPr>
            <a:t> compared to white women</a:t>
          </a:r>
          <a:r>
            <a:rPr lang="en-US" sz="2700" b="0" i="0" kern="1200" dirty="0"/>
            <a:t>.</a:t>
          </a:r>
          <a:endParaRPr lang="en-US" sz="2700" kern="1200" dirty="0"/>
        </a:p>
      </dsp:txBody>
      <dsp:txXfrm>
        <a:off x="0" y="2604"/>
        <a:ext cx="6096000" cy="1776263"/>
      </dsp:txXfrm>
    </dsp:sp>
    <dsp:sp modelId="{E44BD13B-13E8-384E-B5F1-34B83386E826}">
      <dsp:nvSpPr>
        <dsp:cNvPr id="0" name=""/>
        <dsp:cNvSpPr/>
      </dsp:nvSpPr>
      <dsp:spPr>
        <a:xfrm>
          <a:off x="0" y="1778868"/>
          <a:ext cx="6096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B691E-87C0-6F4C-89CA-D801E9C18F61}">
      <dsp:nvSpPr>
        <dsp:cNvPr id="0" name=""/>
        <dsp:cNvSpPr/>
      </dsp:nvSpPr>
      <dsp:spPr>
        <a:xfrm>
          <a:off x="0" y="1778868"/>
          <a:ext cx="6096000" cy="177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latin typeface="+mj-lt"/>
            </a:rPr>
            <a:t>Indigenous women are also at a higher risk of adverse obstetric outcomes, such as </a:t>
          </a:r>
          <a:r>
            <a:rPr lang="en-US" sz="2700" b="1" i="0" kern="1200" dirty="0">
              <a:solidFill>
                <a:schemeClr val="accent1"/>
              </a:solidFill>
              <a:latin typeface="+mj-lt"/>
            </a:rPr>
            <a:t>preterm birth</a:t>
          </a:r>
          <a:r>
            <a:rPr lang="en-US" sz="2700" b="0" i="0" kern="1200" dirty="0">
              <a:latin typeface="+mj-lt"/>
            </a:rPr>
            <a:t> and </a:t>
          </a:r>
          <a:r>
            <a:rPr lang="en-US" sz="2700" b="1" i="0" kern="1200" dirty="0">
              <a:solidFill>
                <a:schemeClr val="accent1"/>
              </a:solidFill>
              <a:latin typeface="+mj-lt"/>
            </a:rPr>
            <a:t>infant mortality</a:t>
          </a:r>
          <a:r>
            <a:rPr lang="en-US" sz="2700" b="0" i="0" kern="1200" dirty="0">
              <a:latin typeface="+mj-lt"/>
            </a:rPr>
            <a:t> rates.</a:t>
          </a:r>
          <a:endParaRPr lang="en-US" sz="2700" kern="1200" dirty="0">
            <a:latin typeface="+mj-lt"/>
          </a:endParaRPr>
        </a:p>
      </dsp:txBody>
      <dsp:txXfrm>
        <a:off x="0" y="1778868"/>
        <a:ext cx="6096000" cy="1776263"/>
      </dsp:txXfrm>
    </dsp:sp>
    <dsp:sp modelId="{C1A2215B-AEBF-9140-BD10-D8D26C4028B3}">
      <dsp:nvSpPr>
        <dsp:cNvPr id="0" name=""/>
        <dsp:cNvSpPr/>
      </dsp:nvSpPr>
      <dsp:spPr>
        <a:xfrm>
          <a:off x="0" y="3555131"/>
          <a:ext cx="60960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92529-5370-7F47-8168-2B93AE337204}">
      <dsp:nvSpPr>
        <dsp:cNvPr id="0" name=""/>
        <dsp:cNvSpPr/>
      </dsp:nvSpPr>
      <dsp:spPr>
        <a:xfrm>
          <a:off x="0" y="3555131"/>
          <a:ext cx="6096000" cy="177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mj-lt"/>
            </a:rPr>
            <a:t>L</a:t>
          </a:r>
          <a:r>
            <a:rPr lang="en-US" sz="2700" b="0" i="0" kern="1200" dirty="0">
              <a:latin typeface="+mj-lt"/>
            </a:rPr>
            <a:t>ow-income birthing people face barriers to </a:t>
          </a:r>
          <a:r>
            <a:rPr lang="en-US" sz="2700" b="1" i="0" kern="1200" dirty="0">
              <a:solidFill>
                <a:schemeClr val="accent1"/>
              </a:solidFill>
              <a:latin typeface="+mj-lt"/>
            </a:rPr>
            <a:t>accessing timely </a:t>
          </a:r>
          <a:r>
            <a:rPr lang="en-US" sz="2700" b="0" i="0" kern="1200" dirty="0">
              <a:latin typeface="+mj-lt"/>
            </a:rPr>
            <a:t>and </a:t>
          </a:r>
          <a:r>
            <a:rPr lang="en-US" sz="2700" b="1" i="0" kern="1200" dirty="0">
              <a:solidFill>
                <a:schemeClr val="accent1"/>
              </a:solidFill>
              <a:latin typeface="+mj-lt"/>
            </a:rPr>
            <a:t>quality obstetric care</a:t>
          </a:r>
          <a:r>
            <a:rPr lang="en-US" sz="2700" b="0" i="0" kern="1200" dirty="0">
              <a:latin typeface="+mj-lt"/>
            </a:rPr>
            <a:t>, which can further exacerbate health disparities.</a:t>
          </a:r>
          <a:endParaRPr lang="en-US" sz="2700" kern="1200" dirty="0">
            <a:latin typeface="+mj-lt"/>
          </a:endParaRPr>
        </a:p>
      </dsp:txBody>
      <dsp:txXfrm>
        <a:off x="0" y="3555131"/>
        <a:ext cx="6096000" cy="1776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4679A-DD34-C644-977F-55B8317AE8EF}">
      <dsp:nvSpPr>
        <dsp:cNvPr id="0" name=""/>
        <dsp:cNvSpPr/>
      </dsp:nvSpPr>
      <dsp:spPr>
        <a:xfrm>
          <a:off x="0" y="638936"/>
          <a:ext cx="6139252" cy="100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DFBB6C-FA24-6142-BA7D-526757B7E08E}">
      <dsp:nvSpPr>
        <dsp:cNvPr id="0" name=""/>
        <dsp:cNvSpPr/>
      </dsp:nvSpPr>
      <dsp:spPr>
        <a:xfrm>
          <a:off x="306962" y="48536"/>
          <a:ext cx="4297476" cy="1180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434" tIns="0" rIns="162434" bIns="0" numCol="1" spcCol="1270" anchor="ctr" anchorCtr="0">
          <a:noAutofit/>
        </a:bodyPr>
        <a:lstStyle/>
        <a:p>
          <a:pPr marL="0" lvl="0" indent="0" algn="l" defTabSz="1778000">
            <a:lnSpc>
              <a:spcPct val="90000"/>
            </a:lnSpc>
            <a:spcBef>
              <a:spcPct val="0"/>
            </a:spcBef>
            <a:spcAft>
              <a:spcPct val="35000"/>
            </a:spcAft>
            <a:buNone/>
          </a:pPr>
          <a:r>
            <a:rPr lang="en-US" sz="4000" b="0" i="0" kern="1200"/>
            <a:t>Louisiana 58.1%</a:t>
          </a:r>
          <a:endParaRPr lang="en-US" sz="4000" kern="1200"/>
        </a:p>
      </dsp:txBody>
      <dsp:txXfrm>
        <a:off x="364604" y="106178"/>
        <a:ext cx="4182192" cy="1065516"/>
      </dsp:txXfrm>
    </dsp:sp>
    <dsp:sp modelId="{96A03B00-B594-9F4A-8542-31FFA287C12C}">
      <dsp:nvSpPr>
        <dsp:cNvPr id="0" name=""/>
        <dsp:cNvSpPr/>
      </dsp:nvSpPr>
      <dsp:spPr>
        <a:xfrm>
          <a:off x="0" y="2453337"/>
          <a:ext cx="6139252" cy="1008000"/>
        </a:xfrm>
        <a:prstGeom prst="rect">
          <a:avLst/>
        </a:prstGeom>
        <a:solidFill>
          <a:schemeClr val="lt1">
            <a:alpha val="90000"/>
            <a:hueOff val="0"/>
            <a:satOff val="0"/>
            <a:lumOff val="0"/>
            <a:alphaOff val="0"/>
          </a:schemeClr>
        </a:solidFill>
        <a:ln w="12700" cap="flat" cmpd="sng" algn="ctr">
          <a:solidFill>
            <a:schemeClr val="accent2">
              <a:hueOff val="-749686"/>
              <a:satOff val="-238"/>
              <a:lumOff val="1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C3E802-62B2-D940-AFA9-F3FEE22F3E0F}">
      <dsp:nvSpPr>
        <dsp:cNvPr id="0" name=""/>
        <dsp:cNvSpPr/>
      </dsp:nvSpPr>
      <dsp:spPr>
        <a:xfrm>
          <a:off x="306962" y="1862937"/>
          <a:ext cx="4297476" cy="1180800"/>
        </a:xfrm>
        <a:prstGeom prst="roundRect">
          <a:avLst/>
        </a:prstGeom>
        <a:solidFill>
          <a:schemeClr val="accent2">
            <a:hueOff val="-749686"/>
            <a:satOff val="-238"/>
            <a:lumOff val="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434" tIns="0" rIns="162434" bIns="0" numCol="1" spcCol="1270" anchor="ctr" anchorCtr="0">
          <a:noAutofit/>
        </a:bodyPr>
        <a:lstStyle/>
        <a:p>
          <a:pPr marL="0" lvl="0" indent="0" algn="l" defTabSz="1778000">
            <a:lnSpc>
              <a:spcPct val="90000"/>
            </a:lnSpc>
            <a:spcBef>
              <a:spcPct val="0"/>
            </a:spcBef>
            <a:spcAft>
              <a:spcPct val="35000"/>
            </a:spcAft>
            <a:buNone/>
          </a:pPr>
          <a:r>
            <a:rPr lang="en-US" sz="4000" b="0" i="0" kern="1200"/>
            <a:t>Georgia 48.4%</a:t>
          </a:r>
          <a:endParaRPr lang="en-US" sz="4000" kern="1200"/>
        </a:p>
      </dsp:txBody>
      <dsp:txXfrm>
        <a:off x="364604" y="1920579"/>
        <a:ext cx="4182192" cy="1065516"/>
      </dsp:txXfrm>
    </dsp:sp>
    <dsp:sp modelId="{2DE18A0C-7B90-D240-AB84-4ED1DBBE77FB}">
      <dsp:nvSpPr>
        <dsp:cNvPr id="0" name=""/>
        <dsp:cNvSpPr/>
      </dsp:nvSpPr>
      <dsp:spPr>
        <a:xfrm>
          <a:off x="0" y="4267737"/>
          <a:ext cx="6139252" cy="1008000"/>
        </a:xfrm>
        <a:prstGeom prst="rect">
          <a:avLst/>
        </a:prstGeom>
        <a:solidFill>
          <a:schemeClr val="lt1">
            <a:alpha val="90000"/>
            <a:hueOff val="0"/>
            <a:satOff val="0"/>
            <a:lumOff val="0"/>
            <a:alphaOff val="0"/>
          </a:schemeClr>
        </a:solidFill>
        <a:ln w="12700" cap="flat" cmpd="sng" algn="ctr">
          <a:solidFill>
            <a:schemeClr val="accent2">
              <a:hueOff val="-1499373"/>
              <a:satOff val="-475"/>
              <a:lumOff val="3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81FD96-2E8D-8642-9270-09DEE2FB10ED}">
      <dsp:nvSpPr>
        <dsp:cNvPr id="0" name=""/>
        <dsp:cNvSpPr/>
      </dsp:nvSpPr>
      <dsp:spPr>
        <a:xfrm>
          <a:off x="306962" y="3677337"/>
          <a:ext cx="4297476" cy="1180800"/>
        </a:xfrm>
        <a:prstGeom prst="roundRect">
          <a:avLst/>
        </a:prstGeom>
        <a:solidFill>
          <a:schemeClr val="accent2">
            <a:hueOff val="-1499373"/>
            <a:satOff val="-475"/>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434" tIns="0" rIns="162434" bIns="0" numCol="1" spcCol="1270" anchor="ctr" anchorCtr="0">
          <a:noAutofit/>
        </a:bodyPr>
        <a:lstStyle/>
        <a:p>
          <a:pPr marL="0" lvl="0" indent="0" algn="l" defTabSz="1778000">
            <a:lnSpc>
              <a:spcPct val="90000"/>
            </a:lnSpc>
            <a:spcBef>
              <a:spcPct val="0"/>
            </a:spcBef>
            <a:spcAft>
              <a:spcPct val="35000"/>
            </a:spcAft>
            <a:buNone/>
          </a:pPr>
          <a:r>
            <a:rPr lang="en-US" sz="4000" b="0" i="0" kern="1200"/>
            <a:t>Indiana 43.6%</a:t>
          </a:r>
          <a:endParaRPr lang="en-US" sz="4000" kern="1200"/>
        </a:p>
      </dsp:txBody>
      <dsp:txXfrm>
        <a:off x="364604" y="3734979"/>
        <a:ext cx="4182192" cy="1065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C9599-95CD-B541-A29B-98C869A29A51}">
      <dsp:nvSpPr>
        <dsp:cNvPr id="0" name=""/>
        <dsp:cNvSpPr/>
      </dsp:nvSpPr>
      <dsp:spPr>
        <a:xfrm>
          <a:off x="0" y="992996"/>
          <a:ext cx="6139252"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98E920-90EA-A74A-B25A-C9C58C9B5CD4}">
      <dsp:nvSpPr>
        <dsp:cNvPr id="0" name=""/>
        <dsp:cNvSpPr/>
      </dsp:nvSpPr>
      <dsp:spPr>
        <a:xfrm>
          <a:off x="306962" y="505916"/>
          <a:ext cx="4297476"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434" tIns="0" rIns="162434" bIns="0" numCol="1" spcCol="1270" anchor="ctr" anchorCtr="0">
          <a:noAutofit/>
        </a:bodyPr>
        <a:lstStyle/>
        <a:p>
          <a:pPr marL="0" lvl="0" indent="0" algn="l" defTabSz="1466850">
            <a:lnSpc>
              <a:spcPct val="90000"/>
            </a:lnSpc>
            <a:spcBef>
              <a:spcPct val="0"/>
            </a:spcBef>
            <a:spcAft>
              <a:spcPct val="35000"/>
            </a:spcAft>
            <a:buNone/>
          </a:pPr>
          <a:r>
            <a:rPr lang="en-US" sz="3300" kern="1200"/>
            <a:t>California 4%</a:t>
          </a:r>
        </a:p>
      </dsp:txBody>
      <dsp:txXfrm>
        <a:off x="354517" y="553471"/>
        <a:ext cx="4202366" cy="879050"/>
      </dsp:txXfrm>
    </dsp:sp>
    <dsp:sp modelId="{A10CE961-CC0F-2C43-9481-1A9F16F1A2EC}">
      <dsp:nvSpPr>
        <dsp:cNvPr id="0" name=""/>
        <dsp:cNvSpPr/>
      </dsp:nvSpPr>
      <dsp:spPr>
        <a:xfrm>
          <a:off x="0" y="2489877"/>
          <a:ext cx="6139252" cy="831600"/>
        </a:xfrm>
        <a:prstGeom prst="rect">
          <a:avLst/>
        </a:prstGeom>
        <a:solidFill>
          <a:schemeClr val="lt1">
            <a:alpha val="90000"/>
            <a:hueOff val="0"/>
            <a:satOff val="0"/>
            <a:lumOff val="0"/>
            <a:alphaOff val="0"/>
          </a:schemeClr>
        </a:solidFill>
        <a:ln w="12700" cap="flat" cmpd="sng" algn="ctr">
          <a:solidFill>
            <a:schemeClr val="accent2">
              <a:hueOff val="-749686"/>
              <a:satOff val="-238"/>
              <a:lumOff val="1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9A71F-C7CE-B546-965F-10FFCD73ABE4}">
      <dsp:nvSpPr>
        <dsp:cNvPr id="0" name=""/>
        <dsp:cNvSpPr/>
      </dsp:nvSpPr>
      <dsp:spPr>
        <a:xfrm>
          <a:off x="306962" y="2002797"/>
          <a:ext cx="4297476" cy="974160"/>
        </a:xfrm>
        <a:prstGeom prst="roundRect">
          <a:avLst/>
        </a:prstGeom>
        <a:solidFill>
          <a:schemeClr val="accent2">
            <a:hueOff val="-749686"/>
            <a:satOff val="-238"/>
            <a:lumOff val="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434" tIns="0" rIns="162434" bIns="0" numCol="1" spcCol="1270" anchor="ctr" anchorCtr="0">
          <a:noAutofit/>
        </a:bodyPr>
        <a:lstStyle/>
        <a:p>
          <a:pPr marL="0" lvl="0" indent="0" algn="l" defTabSz="1466850">
            <a:lnSpc>
              <a:spcPct val="90000"/>
            </a:lnSpc>
            <a:spcBef>
              <a:spcPct val="0"/>
            </a:spcBef>
            <a:spcAft>
              <a:spcPct val="35000"/>
            </a:spcAft>
            <a:buNone/>
          </a:pPr>
          <a:r>
            <a:rPr lang="en-US" sz="3300" kern="1200"/>
            <a:t>Nevada 8.4%</a:t>
          </a:r>
        </a:p>
      </dsp:txBody>
      <dsp:txXfrm>
        <a:off x="354517" y="2050352"/>
        <a:ext cx="4202366" cy="879050"/>
      </dsp:txXfrm>
    </dsp:sp>
    <dsp:sp modelId="{9A2FE6ED-ADC8-E244-BF53-E42BDAE4C897}">
      <dsp:nvSpPr>
        <dsp:cNvPr id="0" name=""/>
        <dsp:cNvSpPr/>
      </dsp:nvSpPr>
      <dsp:spPr>
        <a:xfrm>
          <a:off x="0" y="3986757"/>
          <a:ext cx="6139252" cy="831600"/>
        </a:xfrm>
        <a:prstGeom prst="rect">
          <a:avLst/>
        </a:prstGeom>
        <a:solidFill>
          <a:schemeClr val="lt1">
            <a:alpha val="90000"/>
            <a:hueOff val="0"/>
            <a:satOff val="0"/>
            <a:lumOff val="0"/>
            <a:alphaOff val="0"/>
          </a:schemeClr>
        </a:solidFill>
        <a:ln w="12700" cap="flat" cmpd="sng" algn="ctr">
          <a:solidFill>
            <a:schemeClr val="accent2">
              <a:hueOff val="-1499373"/>
              <a:satOff val="-475"/>
              <a:lumOff val="3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3B25BC-6088-4A4B-B6FF-210142CC413F}">
      <dsp:nvSpPr>
        <dsp:cNvPr id="0" name=""/>
        <dsp:cNvSpPr/>
      </dsp:nvSpPr>
      <dsp:spPr>
        <a:xfrm>
          <a:off x="306962" y="3499677"/>
          <a:ext cx="4297476" cy="974160"/>
        </a:xfrm>
        <a:prstGeom prst="roundRect">
          <a:avLst/>
        </a:prstGeom>
        <a:solidFill>
          <a:schemeClr val="accent2">
            <a:hueOff val="-1499373"/>
            <a:satOff val="-475"/>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434" tIns="0" rIns="162434" bIns="0" numCol="1" spcCol="1270" anchor="ctr" anchorCtr="0">
          <a:noAutofit/>
        </a:bodyPr>
        <a:lstStyle/>
        <a:p>
          <a:pPr marL="0" lvl="0" indent="0" algn="l" defTabSz="1466850">
            <a:lnSpc>
              <a:spcPct val="90000"/>
            </a:lnSpc>
            <a:spcBef>
              <a:spcPct val="0"/>
            </a:spcBef>
            <a:spcAft>
              <a:spcPct val="35000"/>
            </a:spcAft>
            <a:buNone/>
          </a:pPr>
          <a:r>
            <a:rPr lang="en-US" sz="3300" kern="1200"/>
            <a:t>Massachusetts 8.4%</a:t>
          </a:r>
        </a:p>
      </dsp:txBody>
      <dsp:txXfrm>
        <a:off x="354517" y="3547232"/>
        <a:ext cx="4202366" cy="879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35612-4B43-B44F-B6EB-98D4FC06C759}">
      <dsp:nvSpPr>
        <dsp:cNvPr id="0" name=""/>
        <dsp:cNvSpPr/>
      </dsp:nvSpPr>
      <dsp:spPr>
        <a:xfrm>
          <a:off x="749" y="762356"/>
          <a:ext cx="2922739" cy="1753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From 2018-2023, Georgia birthing facilities have implemented practices that improve the quality of care provided during delivery and in the postpartum period, specifically to address hemorrhage, severe hypertension and cardiac conditions. </a:t>
          </a:r>
        </a:p>
      </dsp:txBody>
      <dsp:txXfrm>
        <a:off x="749" y="762356"/>
        <a:ext cx="2922739" cy="1753643"/>
      </dsp:txXfrm>
    </dsp:sp>
    <dsp:sp modelId="{698BDF0C-133F-DF4B-AF62-E3FA44DA17E8}">
      <dsp:nvSpPr>
        <dsp:cNvPr id="0" name=""/>
        <dsp:cNvSpPr/>
      </dsp:nvSpPr>
      <dsp:spPr>
        <a:xfrm>
          <a:off x="3215762" y="762356"/>
          <a:ext cx="2922739" cy="17536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DPH partners with Emory University on PEACE for Moms; a psychiatric access program that establishes phone consultations with a perinatal psychiatrist for providers treating pregnant and postpartum patients. </a:t>
          </a:r>
        </a:p>
      </dsp:txBody>
      <dsp:txXfrm>
        <a:off x="3215762" y="762356"/>
        <a:ext cx="2922739" cy="1753643"/>
      </dsp:txXfrm>
    </dsp:sp>
    <dsp:sp modelId="{94089605-42C2-5B44-AFC3-4722109E95AA}">
      <dsp:nvSpPr>
        <dsp:cNvPr id="0" name=""/>
        <dsp:cNvSpPr/>
      </dsp:nvSpPr>
      <dsp:spPr>
        <a:xfrm>
          <a:off x="749" y="2808273"/>
          <a:ext cx="2922739" cy="17536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DPH verifies levels of maternal care in Georgia birthing hospitals to help hospitals identify which patients they have the resources to provide care for, and which patients should be transferred to a facility with more intensive services. Eleven hospitals have completed the maternal designation process. </a:t>
          </a:r>
        </a:p>
      </dsp:txBody>
      <dsp:txXfrm>
        <a:off x="749" y="2808273"/>
        <a:ext cx="2922739" cy="1753643"/>
      </dsp:txXfrm>
    </dsp:sp>
    <dsp:sp modelId="{EC30EFEB-D66A-AE47-B24B-0724437569F5}">
      <dsp:nvSpPr>
        <dsp:cNvPr id="0" name=""/>
        <dsp:cNvSpPr/>
      </dsp:nvSpPr>
      <dsp:spPr>
        <a:xfrm>
          <a:off x="3215762" y="2808273"/>
          <a:ext cx="2922739" cy="17536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DPH implemented perinatal home visiting in 21 rural counties in the Fall of 2023; more than 100 women are enrolled to date. </a:t>
          </a:r>
        </a:p>
      </dsp:txBody>
      <dsp:txXfrm>
        <a:off x="3215762" y="2808273"/>
        <a:ext cx="2922739" cy="17536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4AD73-D021-1E41-AD7D-59C6837531FF}">
      <dsp:nvSpPr>
        <dsp:cNvPr id="0" name=""/>
        <dsp:cNvSpPr/>
      </dsp:nvSpPr>
      <dsp:spPr>
        <a:xfrm>
          <a:off x="0" y="0"/>
          <a:ext cx="6096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1B03D-C9B2-FF42-B93F-984A6D985A1D}">
      <dsp:nvSpPr>
        <dsp:cNvPr id="0" name=""/>
        <dsp:cNvSpPr/>
      </dsp:nvSpPr>
      <dsp:spPr>
        <a:xfrm>
          <a:off x="0" y="0"/>
          <a:ext cx="6096000"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a:t>
          </a:r>
          <a:r>
            <a:rPr lang="en-US" sz="2100" b="1" kern="1200"/>
            <a:t>National Association of Nurse Practitioners in Women’s Health </a:t>
          </a:r>
          <a:r>
            <a:rPr lang="en-US" sz="2100" kern="1200"/>
            <a:t>has clinical positions statements to address structural racism and the maternal health crisis.</a:t>
          </a:r>
        </a:p>
      </dsp:txBody>
      <dsp:txXfrm>
        <a:off x="0" y="0"/>
        <a:ext cx="6096000" cy="1333500"/>
      </dsp:txXfrm>
    </dsp:sp>
    <dsp:sp modelId="{58ED0165-EC8D-B54F-AAF8-B59F82DFF5D4}">
      <dsp:nvSpPr>
        <dsp:cNvPr id="0" name=""/>
        <dsp:cNvSpPr/>
      </dsp:nvSpPr>
      <dsp:spPr>
        <a:xfrm>
          <a:off x="0" y="1333499"/>
          <a:ext cx="6096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8BF686-659E-6C42-975A-6307D0508DDA}">
      <dsp:nvSpPr>
        <dsp:cNvPr id="0" name=""/>
        <dsp:cNvSpPr/>
      </dsp:nvSpPr>
      <dsp:spPr>
        <a:xfrm>
          <a:off x="0" y="1333500"/>
          <a:ext cx="6096000"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a:t>
          </a:r>
          <a:r>
            <a:rPr lang="en-US" sz="2100" b="0" i="0" kern="1200"/>
            <a:t>A</a:t>
          </a:r>
          <a:r>
            <a:rPr lang="en-US" sz="2100" b="1" i="0" kern="1200"/>
            <a:t>ssociation of Women's Health, Obstetric and Neonatal Nurses </a:t>
          </a:r>
          <a:r>
            <a:rPr lang="en-US" sz="2100" b="0" i="0" kern="1200"/>
            <a:t>provides a toolkit on respectful maternity care. </a:t>
          </a:r>
          <a:endParaRPr lang="en-US" sz="2100" kern="1200"/>
        </a:p>
      </dsp:txBody>
      <dsp:txXfrm>
        <a:off x="0" y="1333500"/>
        <a:ext cx="6096000" cy="1333500"/>
      </dsp:txXfrm>
    </dsp:sp>
    <dsp:sp modelId="{436E6F1C-159F-2A40-B1B5-6E2C94C09D46}">
      <dsp:nvSpPr>
        <dsp:cNvPr id="0" name=""/>
        <dsp:cNvSpPr/>
      </dsp:nvSpPr>
      <dsp:spPr>
        <a:xfrm>
          <a:off x="0" y="2666999"/>
          <a:ext cx="60960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07F579-C352-8C48-83F4-154E4495B670}">
      <dsp:nvSpPr>
        <dsp:cNvPr id="0" name=""/>
        <dsp:cNvSpPr/>
      </dsp:nvSpPr>
      <dsp:spPr>
        <a:xfrm>
          <a:off x="0" y="2667000"/>
          <a:ext cx="6096000"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a:t>
          </a:r>
          <a:r>
            <a:rPr lang="en-US" sz="2100" b="1" kern="1200"/>
            <a:t>National Birth Equity Collaborative </a:t>
          </a:r>
          <a:r>
            <a:rPr lang="en-US" sz="2100" kern="1200"/>
            <a:t>provides resources on birth equity and focuses on birth equity for all birthing people.</a:t>
          </a:r>
        </a:p>
      </dsp:txBody>
      <dsp:txXfrm>
        <a:off x="0" y="2667000"/>
        <a:ext cx="6096000" cy="1333500"/>
      </dsp:txXfrm>
    </dsp:sp>
    <dsp:sp modelId="{D4C8BB33-42E8-8640-BEBD-7CBA6817CACA}">
      <dsp:nvSpPr>
        <dsp:cNvPr id="0" name=""/>
        <dsp:cNvSpPr/>
      </dsp:nvSpPr>
      <dsp:spPr>
        <a:xfrm>
          <a:off x="0" y="4000500"/>
          <a:ext cx="6096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EC577-0510-A840-B75D-6C3210D1D9C3}">
      <dsp:nvSpPr>
        <dsp:cNvPr id="0" name=""/>
        <dsp:cNvSpPr/>
      </dsp:nvSpPr>
      <dsp:spPr>
        <a:xfrm>
          <a:off x="0" y="4000500"/>
          <a:ext cx="6096000"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The Alliance for Innovation for Maternal Health: Community Care Initiative </a:t>
          </a:r>
          <a:r>
            <a:rPr lang="en-US" sz="2100" kern="1200"/>
            <a:t>provides maternal safety bundles.</a:t>
          </a:r>
        </a:p>
      </dsp:txBody>
      <dsp:txXfrm>
        <a:off x="0" y="4000500"/>
        <a:ext cx="6096000" cy="1333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60592-8B59-AE43-B542-CE2D0828271A}">
      <dsp:nvSpPr>
        <dsp:cNvPr id="0" name=""/>
        <dsp:cNvSpPr/>
      </dsp:nvSpPr>
      <dsp:spPr>
        <a:xfrm>
          <a:off x="0" y="651"/>
          <a:ext cx="6096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876AED-354F-5E4B-A94E-9E35BF105B89}">
      <dsp:nvSpPr>
        <dsp:cNvPr id="0" name=""/>
        <dsp:cNvSpPr/>
      </dsp:nvSpPr>
      <dsp:spPr>
        <a:xfrm>
          <a:off x="0" y="651"/>
          <a:ext cx="6096000" cy="106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ACOG</a:t>
          </a:r>
          <a:r>
            <a:rPr lang="en-US" sz="1600" b="0" i="0" kern="1200"/>
            <a:t> (American College of Obstetricians and Gynecologists) has a guide for providing respectful maternity care to address disparities in maternal health outcomes.</a:t>
          </a:r>
          <a:br>
            <a:rPr lang="en-US" sz="1600" b="0" i="0" kern="1200"/>
          </a:br>
          <a:endParaRPr lang="en-US" sz="1600" kern="1200"/>
        </a:p>
      </dsp:txBody>
      <dsp:txXfrm>
        <a:off x="0" y="651"/>
        <a:ext cx="6096000" cy="1066539"/>
      </dsp:txXfrm>
    </dsp:sp>
    <dsp:sp modelId="{AE75B618-1B12-9843-82B1-532CF084F1F8}">
      <dsp:nvSpPr>
        <dsp:cNvPr id="0" name=""/>
        <dsp:cNvSpPr/>
      </dsp:nvSpPr>
      <dsp:spPr>
        <a:xfrm>
          <a:off x="0" y="1067190"/>
          <a:ext cx="6096000" cy="0"/>
        </a:xfrm>
        <a:prstGeom prst="line">
          <a:avLst/>
        </a:prstGeom>
        <a:solidFill>
          <a:schemeClr val="accent5">
            <a:hueOff val="-366760"/>
            <a:satOff val="2312"/>
            <a:lumOff val="-1373"/>
            <a:alphaOff val="0"/>
          </a:schemeClr>
        </a:solidFill>
        <a:ln w="12700" cap="flat" cmpd="sng" algn="ctr">
          <a:solidFill>
            <a:schemeClr val="accent5">
              <a:hueOff val="-366760"/>
              <a:satOff val="2312"/>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FDD98-50E2-E241-A769-B492ACBDD647}">
      <dsp:nvSpPr>
        <dsp:cNvPr id="0" name=""/>
        <dsp:cNvSpPr/>
      </dsp:nvSpPr>
      <dsp:spPr>
        <a:xfrm>
          <a:off x="0" y="1067190"/>
          <a:ext cx="6096000" cy="106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The </a:t>
          </a:r>
          <a:r>
            <a:rPr lang="en-US" sz="1600" b="1" i="0" kern="1200"/>
            <a:t>Black Mamas Matter Alliance </a:t>
          </a:r>
          <a:r>
            <a:rPr lang="en-US" sz="1600" b="0" i="0" kern="1200"/>
            <a:t>is a Black women-led organization that advocates for policies to improve maternal health outcomes for Black women.</a:t>
          </a:r>
          <a:endParaRPr lang="en-US" sz="1600" kern="1200"/>
        </a:p>
      </dsp:txBody>
      <dsp:txXfrm>
        <a:off x="0" y="1067190"/>
        <a:ext cx="6096000" cy="1066539"/>
      </dsp:txXfrm>
    </dsp:sp>
    <dsp:sp modelId="{82A02DCE-E0F2-F844-9E1C-AB734F1A00E3}">
      <dsp:nvSpPr>
        <dsp:cNvPr id="0" name=""/>
        <dsp:cNvSpPr/>
      </dsp:nvSpPr>
      <dsp:spPr>
        <a:xfrm>
          <a:off x="0" y="2133730"/>
          <a:ext cx="6096000" cy="0"/>
        </a:xfrm>
        <a:prstGeom prst="line">
          <a:avLst/>
        </a:prstGeom>
        <a:solidFill>
          <a:schemeClr val="accent5">
            <a:hueOff val="-733520"/>
            <a:satOff val="4625"/>
            <a:lumOff val="-2745"/>
            <a:alphaOff val="0"/>
          </a:schemeClr>
        </a:solidFill>
        <a:ln w="12700" cap="flat" cmpd="sng" algn="ctr">
          <a:solidFill>
            <a:schemeClr val="accent5">
              <a:hueOff val="-733520"/>
              <a:satOff val="4625"/>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D742F-D180-5A47-BD6E-26CE0C13E246}">
      <dsp:nvSpPr>
        <dsp:cNvPr id="0" name=""/>
        <dsp:cNvSpPr/>
      </dsp:nvSpPr>
      <dsp:spPr>
        <a:xfrm>
          <a:off x="0" y="2133730"/>
          <a:ext cx="6096000" cy="106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The </a:t>
          </a:r>
          <a:r>
            <a:rPr lang="en-US" sz="1600" b="1" i="0" kern="1200"/>
            <a:t>National Association of Community Health Centers </a:t>
          </a:r>
          <a:r>
            <a:rPr lang="en-US" sz="1600" b="0" i="0" kern="1200"/>
            <a:t>has a guide for providing culturally competent prenatal care for diverse populations.</a:t>
          </a:r>
          <a:endParaRPr lang="en-US" sz="1600" kern="1200"/>
        </a:p>
      </dsp:txBody>
      <dsp:txXfrm>
        <a:off x="0" y="2133730"/>
        <a:ext cx="6096000" cy="1066539"/>
      </dsp:txXfrm>
    </dsp:sp>
    <dsp:sp modelId="{77F25AD6-34E5-154B-B7D9-2B39550FF7B3}">
      <dsp:nvSpPr>
        <dsp:cNvPr id="0" name=""/>
        <dsp:cNvSpPr/>
      </dsp:nvSpPr>
      <dsp:spPr>
        <a:xfrm>
          <a:off x="0" y="3200269"/>
          <a:ext cx="6096000" cy="0"/>
        </a:xfrm>
        <a:prstGeom prst="line">
          <a:avLst/>
        </a:prstGeom>
        <a:solidFill>
          <a:schemeClr val="accent5">
            <a:hueOff val="-1100280"/>
            <a:satOff val="6937"/>
            <a:lumOff val="-4118"/>
            <a:alphaOff val="0"/>
          </a:schemeClr>
        </a:solidFill>
        <a:ln w="12700" cap="flat" cmpd="sng" algn="ctr">
          <a:solidFill>
            <a:schemeClr val="accent5">
              <a:hueOff val="-1100280"/>
              <a:satOff val="6937"/>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B68A-5D65-234C-B2B6-DCC2035306D3}">
      <dsp:nvSpPr>
        <dsp:cNvPr id="0" name=""/>
        <dsp:cNvSpPr/>
      </dsp:nvSpPr>
      <dsp:spPr>
        <a:xfrm>
          <a:off x="0" y="3200269"/>
          <a:ext cx="6096000" cy="106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The Health Equity Toolkit from the </a:t>
          </a:r>
          <a:r>
            <a:rPr lang="en-US" sz="1600" b="1" i="0" kern="1200"/>
            <a:t>National Partnership for Women and Families</a:t>
          </a:r>
          <a:r>
            <a:rPr lang="en-US" sz="1600" b="0" i="0" kern="1200"/>
            <a:t> provides resources and guidance on how to address health disparities in obstetrics care.</a:t>
          </a:r>
          <a:endParaRPr lang="en-US" sz="1600" kern="1200"/>
        </a:p>
      </dsp:txBody>
      <dsp:txXfrm>
        <a:off x="0" y="3200269"/>
        <a:ext cx="6096000" cy="1066539"/>
      </dsp:txXfrm>
    </dsp:sp>
    <dsp:sp modelId="{B579B94B-A51E-8947-AAB2-2F6AF4926EE4}">
      <dsp:nvSpPr>
        <dsp:cNvPr id="0" name=""/>
        <dsp:cNvSpPr/>
      </dsp:nvSpPr>
      <dsp:spPr>
        <a:xfrm>
          <a:off x="0" y="4266809"/>
          <a:ext cx="6096000" cy="0"/>
        </a:xfrm>
        <a:prstGeom prst="line">
          <a:avLst/>
        </a:prstGeom>
        <a:solidFill>
          <a:schemeClr val="accent5">
            <a:hueOff val="-1467040"/>
            <a:satOff val="9249"/>
            <a:lumOff val="-5490"/>
            <a:alphaOff val="0"/>
          </a:schemeClr>
        </a:solidFill>
        <a:ln w="12700" cap="flat" cmpd="sng" algn="ctr">
          <a:solidFill>
            <a:schemeClr val="accent5">
              <a:hueOff val="-1467040"/>
              <a:satOff val="9249"/>
              <a:lumOff val="-5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7E5A5-F119-CC45-8484-647906DF62BB}">
      <dsp:nvSpPr>
        <dsp:cNvPr id="0" name=""/>
        <dsp:cNvSpPr/>
      </dsp:nvSpPr>
      <dsp:spPr>
        <a:xfrm>
          <a:off x="0" y="4266809"/>
          <a:ext cx="6096000" cy="106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The American Medical Association has a resource hub for achieving health equity, including in obstetrics car</a:t>
          </a:r>
          <a:endParaRPr lang="en-US" sz="1600" kern="1200"/>
        </a:p>
      </dsp:txBody>
      <dsp:txXfrm>
        <a:off x="0" y="4266809"/>
        <a:ext cx="6096000" cy="10665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6C65E-F21E-411D-BE36-DF084E9689AE}"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4D1DD-16DA-405F-B641-05BB03DF3331}" type="slidenum">
              <a:rPr lang="en-US" smtClean="0"/>
              <a:t>‹#›</a:t>
            </a:fld>
            <a:endParaRPr lang="en-US"/>
          </a:p>
        </p:txBody>
      </p:sp>
    </p:spTree>
    <p:extLst>
      <p:ext uri="{BB962C8B-B14F-4D97-AF65-F5344CB8AC3E}">
        <p14:creationId xmlns:p14="http://schemas.microsoft.com/office/powerpoint/2010/main" val="2556393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orldpopulationreview.com/states/louisiana-population"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orldpopulationreview.com/states/indiana-population" TargetMode="External"/><Relationship Id="rId5" Type="http://schemas.openxmlformats.org/officeDocument/2006/relationships/hyperlink" Target="https://worldpopulationreview.com/states/georgia-population" TargetMode="External"/><Relationship Id="rId4" Type="http://schemas.openxmlformats.org/officeDocument/2006/relationships/hyperlink" Target="https://worldpopulationreview.com/countries/georgia-popul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42424"/>
                </a:solidFill>
                <a:effectLst/>
                <a:latin typeface="Segoe UI" panose="020B0502040204020203" pitchFamily="34" charset="0"/>
              </a:rPr>
              <a:t>Equity refers to the concept of fairness and justice in the distribution of resources, opportunities, and outcomes. It emphasizes the need to address and eliminate systemic inequalities and ensure that everyone has an equal chance to thrive and succeed, regardless of their background or circumstances.</a:t>
            </a:r>
            <a:br>
              <a:rPr lang="en-US" b="0" i="0" u="none" strike="noStrike" dirty="0">
                <a:solidFill>
                  <a:srgbClr val="242424"/>
                </a:solidFill>
                <a:effectLst/>
                <a:latin typeface="Segoe UI" panose="020B0502040204020203" pitchFamily="34" charset="0"/>
              </a:rPr>
            </a:br>
            <a:endParaRPr lang="en-US" b="0" i="0" u="none" strike="noStrike" dirty="0">
              <a:solidFill>
                <a:srgbClr val="242424"/>
              </a:solidFill>
              <a:effectLst/>
              <a:latin typeface="Segoe UI" panose="020B0502040204020203" pitchFamily="34" charset="0"/>
            </a:endParaRPr>
          </a:p>
          <a:p>
            <a:pPr algn="l" rtl="0" fontAlgn="base"/>
            <a:br>
              <a:rPr lang="en-US" b="0" i="0" u="none" strike="noStrike" dirty="0">
                <a:solidFill>
                  <a:srgbClr val="242424"/>
                </a:solidFill>
                <a:effectLst/>
                <a:latin typeface="Segoe UI" panose="020B0502040204020203" pitchFamily="34" charset="0"/>
              </a:rPr>
            </a:br>
            <a:endParaRPr lang="en-US" b="0" i="0" u="none" strike="noStrike" dirty="0">
              <a:solidFill>
                <a:srgbClr val="242424"/>
              </a:solidFill>
              <a:effectLst/>
              <a:latin typeface="Segoe UI" panose="020B0502040204020203" pitchFamily="34" charset="0"/>
            </a:endParaRPr>
          </a:p>
          <a:p>
            <a:r>
              <a:rPr lang="en-US" b="0" i="0" u="none" strike="noStrike" dirty="0">
                <a:solidFill>
                  <a:srgbClr val="242424"/>
                </a:solidFill>
                <a:effectLst/>
                <a:latin typeface="Segoe UI" panose="020B0502040204020203" pitchFamily="34" charset="0"/>
              </a:rPr>
              <a:t>World Health Organization. (2020). Equity. Retrieved from https://</a:t>
            </a:r>
            <a:r>
              <a:rPr lang="en-US" b="0" i="0" u="none" strike="noStrike" dirty="0" err="1">
                <a:solidFill>
                  <a:srgbClr val="242424"/>
                </a:solidFill>
                <a:effectLst/>
                <a:latin typeface="Segoe UI" panose="020B0502040204020203" pitchFamily="34" charset="0"/>
              </a:rPr>
              <a:t>www.who.int</a:t>
            </a:r>
            <a:r>
              <a:rPr lang="en-US" b="0" i="0" u="none" strike="noStrike" dirty="0">
                <a:solidFill>
                  <a:srgbClr val="242424"/>
                </a:solidFill>
                <a:effectLst/>
                <a:latin typeface="Segoe UI" panose="020B0502040204020203" pitchFamily="34" charset="0"/>
              </a:rPr>
              <a:t>/</a:t>
            </a:r>
            <a:r>
              <a:rPr lang="en-US" b="0" i="0" u="none" strike="noStrike" dirty="0" err="1">
                <a:solidFill>
                  <a:srgbClr val="242424"/>
                </a:solidFill>
                <a:effectLst/>
                <a:latin typeface="Segoe UI" panose="020B0502040204020203" pitchFamily="34" charset="0"/>
              </a:rPr>
              <a:t>healthsystems</a:t>
            </a:r>
            <a:r>
              <a:rPr lang="en-US" b="0" i="0" u="none" strike="noStrike" dirty="0">
                <a:solidFill>
                  <a:srgbClr val="242424"/>
                </a:solidFill>
                <a:effectLst/>
                <a:latin typeface="Segoe UI" panose="020B0502040204020203" pitchFamily="34" charset="0"/>
              </a:rPr>
              <a:t>/topics/equity/</a:t>
            </a:r>
            <a:r>
              <a:rPr lang="en-US" b="0" i="0" u="none" strike="noStrike" dirty="0" err="1">
                <a:solidFill>
                  <a:srgbClr val="242424"/>
                </a:solidFill>
                <a:effectLst/>
                <a:latin typeface="Segoe UI" panose="020B0502040204020203" pitchFamily="34" charset="0"/>
              </a:rPr>
              <a:t>en</a:t>
            </a:r>
            <a:r>
              <a:rPr lang="en-US" b="0" i="0" u="none" strike="noStrike" dirty="0">
                <a:solidFill>
                  <a:srgbClr val="242424"/>
                </a:solidFill>
                <a:effectLst/>
                <a:latin typeface="Segoe UI" panose="020B0502040204020203" pitchFamily="34" charset="0"/>
              </a:rPr>
              <a:t>/</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932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42424"/>
                </a:solidFill>
                <a:effectLst/>
                <a:latin typeface="Segoe UI" panose="020B0502040204020203" pitchFamily="34" charset="0"/>
              </a:rPr>
              <a:t>Patients from underprivileged communities may have limited access to health education resources, leading to misunderstandings about the risks and benefits of various obstetric interventions.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03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Described when we have attitudes towards people or associate stereotypes with them without our conscious knowledge.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7C6FA-F906-064E-B0DD-2D84338C50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492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strike="noStrike" dirty="0">
                <a:solidFill>
                  <a:srgbClr val="242424"/>
                </a:solidFill>
                <a:effectLst/>
                <a:latin typeface="Segoe UI" panose="020B0502040204020203" pitchFamily="34" charset="0"/>
              </a:rPr>
              <a:t>Start by acknowledging and assessing any disparities in obstetric care for birthing people in your organization or practice. Gather data on maternal mortality rates, infant mortality rates, quality of care, satisfaction rates, and other relevant metrics. Identify any disparities in outcomes and experiences between different groups of birthing people, such as race, ethnicity, income, and geographic location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228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strike="noStrike" dirty="0">
                <a:solidFill>
                  <a:srgbClr val="242424"/>
                </a:solidFill>
                <a:effectLst/>
                <a:latin typeface="Segoe UI" panose="020B0502040204020203" pitchFamily="34" charset="0"/>
              </a:rPr>
              <a:t>Once you have assessed the disparities, identify the root causes of these differences. Consider factors such as implicit bias, structural racism, inadequate resources, and inadequate training and education for providers. Identify any other factors that contribute to disparities in care.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45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Consider the following: </a:t>
            </a:r>
            <a:r>
              <a:rPr lang="en-US" sz="1200" b="0" u="none" strike="noStrike" dirty="0">
                <a:solidFill>
                  <a:srgbClr val="242424"/>
                </a:solidFill>
                <a:effectLst/>
              </a:rPr>
              <a:t>Train providers in cultural humility and implicit bias</a:t>
            </a:r>
          </a:p>
          <a:p>
            <a:pPr algn="l" fontAlgn="base"/>
            <a:r>
              <a:rPr lang="en-US" sz="1200" b="0" u="none" strike="noStrike" dirty="0">
                <a:solidFill>
                  <a:srgbClr val="242424"/>
                </a:solidFill>
                <a:effectLst/>
              </a:rPr>
              <a:t>  Increase access to insurance coverage and prenatal care</a:t>
            </a:r>
          </a:p>
          <a:p>
            <a:pPr algn="l" fontAlgn="base"/>
            <a:r>
              <a:rPr lang="en-US" sz="1200" b="0" u="none" strike="noStrike" dirty="0">
                <a:solidFill>
                  <a:srgbClr val="242424"/>
                </a:solidFill>
                <a:effectLst/>
              </a:rPr>
              <a:t> Ensure adequate staffing and resources in underserved areas</a:t>
            </a:r>
          </a:p>
          <a:p>
            <a:pPr algn="l" fontAlgn="base"/>
            <a:r>
              <a:rPr lang="en-US" sz="1200" b="0" u="none" strike="noStrike" dirty="0">
                <a:solidFill>
                  <a:srgbClr val="242424"/>
                </a:solidFill>
                <a:effectLst/>
              </a:rPr>
              <a:t> Provide education and support for patients and families</a:t>
            </a:r>
          </a:p>
          <a:p>
            <a:pPr algn="l" fontAlgn="base"/>
            <a:r>
              <a:rPr lang="en-US" sz="1200" b="0" u="none" strike="noStrike" dirty="0">
                <a:solidFill>
                  <a:srgbClr val="242424"/>
                </a:solidFill>
                <a:effectLst/>
              </a:rPr>
              <a:t> Implement quality improvement initiatives to address disparities and measure outcomes</a:t>
            </a:r>
          </a:p>
          <a:p>
            <a:pPr algn="l" fontAlgn="base"/>
            <a:r>
              <a:rPr lang="en-US" sz="1200" b="0" u="none" strike="noStrike" dirty="0">
                <a:solidFill>
                  <a:srgbClr val="242424"/>
                </a:solidFill>
                <a:effectLst/>
              </a:rPr>
              <a:t> Encourage community partnerships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353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strike="noStrike" dirty="0">
                <a:solidFill>
                  <a:srgbClr val="242424"/>
                </a:solidFill>
                <a:effectLst/>
                <a:latin typeface="Segoe UI" panose="020B0502040204020203" pitchFamily="34" charset="0"/>
              </a:rPr>
              <a:t>Once the plan is implemented, monitor and evaluate progress regularly. Track metrics such as maternal and infant mortality rates, quality of care metrics, patient satisfaction rates, and provider satisfaction rates. Identify any areas for improvement and make necessary adjustments to the plan.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4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latin typeface="-webkit-standard"/>
              </a:rPr>
              <a:t>Mission</a:t>
            </a:r>
          </a:p>
          <a:p>
            <a:pPr algn="l"/>
            <a:r>
              <a:rPr lang="en-US" b="0" i="0" u="none" strike="noStrike" dirty="0">
                <a:solidFill>
                  <a:srgbClr val="000000"/>
                </a:solidFill>
                <a:effectLst/>
                <a:latin typeface="-webkit-standard"/>
              </a:rPr>
              <a:t>To develop a better understanding of the causes of maternal death in Georgia, increase awareness of the issues surrounding pregnancy-associated death, and promote changes in systems, communities, and individuals in order to reduce the number of deaths.</a:t>
            </a:r>
          </a:p>
          <a:p>
            <a:pPr algn="l"/>
            <a:r>
              <a:rPr lang="en-US" b="1" i="0" u="none" strike="noStrike" dirty="0">
                <a:solidFill>
                  <a:srgbClr val="000000"/>
                </a:solidFill>
                <a:effectLst/>
                <a:latin typeface="-webkit-standard"/>
              </a:rPr>
              <a:t>Vision</a:t>
            </a:r>
          </a:p>
          <a:p>
            <a:pPr algn="l"/>
            <a:r>
              <a:rPr lang="en-US" b="0" i="0" u="none" strike="noStrike" dirty="0">
                <a:solidFill>
                  <a:srgbClr val="000000"/>
                </a:solidFill>
                <a:effectLst/>
                <a:latin typeface="-webkit-standard"/>
              </a:rPr>
              <a:t>All women in Georgia would have equitable access to health and health care before, during and after pregnancy to eliminate all preventable maternal deaths in Georgia.</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75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continues to rank high for maternal mortality when compared to other developed countries.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16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42424"/>
                </a:solidFill>
                <a:effectLst/>
                <a:latin typeface="Segoe UI" panose="020B0502040204020203" pitchFamily="34" charset="0"/>
              </a:rPr>
              <a:t>Studies have shown that women from racial and ethnic minority groups, individuals with lower socioeconomic status, and those living in rural areas are more likely to experience adverse outcomes during pregnancy and childbirth, such as preterm birth, maternal mortality, and infant mortality. These disparities are often attributed to inadequate access to quality prenatal care, language barriers, lack of health insurance, and discrimination within the healthcare system.</a:t>
            </a:r>
          </a:p>
          <a:p>
            <a:pPr algn="l"/>
            <a:r>
              <a:rPr lang="en-US" b="1" i="0" u="none" strike="noStrike" dirty="0">
                <a:solidFill>
                  <a:srgbClr val="337AB7"/>
                </a:solidFill>
                <a:effectLst/>
                <a:latin typeface="Open Sans" panose="020B0606030504020204" pitchFamily="34" charset="0"/>
                <a:hlinkClick r:id="rId3"/>
              </a:rPr>
              <a:t>Louisiana</a:t>
            </a:r>
            <a:endParaRPr lang="en-US" b="1" i="0" u="none" strike="noStrike" dirty="0">
              <a:solidFill>
                <a:srgbClr val="4A4A4A"/>
              </a:solidFill>
              <a:effectLst/>
              <a:latin typeface="Open Sans" panose="020B0606030504020204" pitchFamily="34" charset="0"/>
            </a:endParaRPr>
          </a:p>
          <a:p>
            <a:pPr algn="l"/>
            <a:r>
              <a:rPr lang="en-US" b="0" i="0" u="none" strike="noStrike" dirty="0">
                <a:solidFill>
                  <a:srgbClr val="4A4A4A"/>
                </a:solidFill>
                <a:effectLst/>
                <a:latin typeface="Open Sans" panose="020B0606030504020204" pitchFamily="34" charset="0"/>
              </a:rPr>
              <a:t>Louisiana’s maternal mortality rate of 58.1 deaths per 100,000 births is the highest in the United States. The rate is about four times higher for black mothers than it is for white mothers, an issue that boils down to implicit bias. 59% of black maternal deaths are preventable, compared to 9% of white maternal deaths. Louisiana’s Joint Commission will be looking for new standards around pregnancy-related medical problems such as hemorrhaging and hypertension to be in place starting in January 2021. Additionally, state officials are rallying around the goal of reducing maternal deaths by 20% by Mother’s Day 2020.</a:t>
            </a:r>
          </a:p>
          <a:p>
            <a:pPr algn="l"/>
            <a:r>
              <a:rPr lang="en-US" b="1" i="0" u="none" strike="noStrike" dirty="0">
                <a:solidFill>
                  <a:srgbClr val="337AB7"/>
                </a:solidFill>
                <a:effectLst/>
                <a:latin typeface="Open Sans" panose="020B0606030504020204" pitchFamily="34" charset="0"/>
                <a:hlinkClick r:id="rId4"/>
              </a:rPr>
              <a:t>Georgia</a:t>
            </a:r>
            <a:endParaRPr lang="en-US" b="1" i="0" u="none" strike="noStrike" dirty="0">
              <a:solidFill>
                <a:srgbClr val="4A4A4A"/>
              </a:solidFill>
              <a:effectLst/>
              <a:latin typeface="Open Sans" panose="020B0606030504020204" pitchFamily="34" charset="0"/>
            </a:endParaRPr>
          </a:p>
          <a:p>
            <a:pPr algn="l"/>
            <a:r>
              <a:rPr lang="en-US" b="0" i="0" u="none" strike="noStrike" dirty="0">
                <a:solidFill>
                  <a:srgbClr val="337AB7"/>
                </a:solidFill>
                <a:effectLst/>
                <a:latin typeface="Open Sans" panose="020B0606030504020204" pitchFamily="34" charset="0"/>
                <a:hlinkClick r:id="rId5"/>
              </a:rPr>
              <a:t>Georgia</a:t>
            </a:r>
            <a:r>
              <a:rPr lang="en-US" b="0" i="0" u="none" strike="noStrike" dirty="0">
                <a:solidFill>
                  <a:srgbClr val="4A4A4A"/>
                </a:solidFill>
                <a:effectLst/>
                <a:latin typeface="Open Sans" panose="020B0606030504020204" pitchFamily="34" charset="0"/>
              </a:rPr>
              <a:t> has the second-highest rate of maternal mortality of 48.4 per 100,000. Georgia’s maternal mortality review issued a 2017 report that said the areas of highest concern include inadequate follow-up of cardiovascular symptoms in pregnant women and failure to recognize and treat hypertension or hemorrhages soon enough. Researchers have reported that in more than one-third of cases, they were unsure of when prenatal care began for mothers and confirmed that some who died received more prenatal care at all. Black mothers in Georgia are more likely to die from pregnancy, as they are in the rest of the United States, and especially in the state’s rural areas.</a:t>
            </a:r>
          </a:p>
          <a:p>
            <a:pPr algn="l"/>
            <a:r>
              <a:rPr lang="en-US" b="1" i="0" u="none" strike="noStrike" dirty="0">
                <a:solidFill>
                  <a:srgbClr val="337AB7"/>
                </a:solidFill>
                <a:effectLst/>
                <a:latin typeface="Open Sans" panose="020B0606030504020204" pitchFamily="34" charset="0"/>
                <a:hlinkClick r:id="rId6"/>
              </a:rPr>
              <a:t>Indiana</a:t>
            </a:r>
            <a:endParaRPr lang="en-US" b="1" i="0" u="none" strike="noStrike" dirty="0">
              <a:solidFill>
                <a:srgbClr val="4A4A4A"/>
              </a:solidFill>
              <a:effectLst/>
              <a:latin typeface="Open Sans" panose="020B0606030504020204" pitchFamily="34" charset="0"/>
            </a:endParaRPr>
          </a:p>
          <a:p>
            <a:pPr algn="l"/>
            <a:r>
              <a:rPr lang="en-US" b="0" i="0" u="none" strike="noStrike" dirty="0">
                <a:solidFill>
                  <a:srgbClr val="4A4A4A"/>
                </a:solidFill>
                <a:effectLst/>
                <a:latin typeface="Open Sans" panose="020B0606030504020204" pitchFamily="34" charset="0"/>
              </a:rPr>
              <a:t>Indiana’s maternal mortality rate is 43.6 per 100,000, making it the third-highest in the country. There are 33 counties in Indiana that have no hospital or that have a hospital but the hospital has no OB-GYN services. The Indiana State Department of Health plans to survey every birthing and delivery facility in the state to make sure they are meeting its new rules, such as requiring at-risk moms to deliver at facilities that have appropriate technology, equipment, and personnel on hand to manage these emergencies. Additionally, the state will hire nurses, midwives, and advanced practice nurses to go into some of Indiana’s rural hospitals to help provide prenatal care.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63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42424"/>
                </a:solidFill>
                <a:effectLst/>
                <a:latin typeface="Segoe UI" panose="020B0502040204020203" pitchFamily="34" charset="0"/>
              </a:rPr>
              <a:t>Efforts to address these inequities include increasing access to affordable, high-quality prenatal care for all individuals, implementing culturally competent care practices, expanding Medicaid eligibility, and addressing implicit biases among healthcare providers. By addressing these issues, we can work towards improving the health outcomes and overall well-being of marginalized populations.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973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inherit"/>
              </a:rPr>
              <a:t>Addressing these root causes of inequity in obstetric care will require a multifaceted approach that includes increasing access to healthcare resources, diversifying the healthcare workforce, and providing culturally and linguistically appropriate care. Additionally, it will be important to dismantle implicit biases within the healthcare system and to ensure that all patients receive adequate education and support to make informed decisions about their pregnancy and childbirth.</a:t>
            </a:r>
            <a:br>
              <a:rPr lang="en-US" dirty="0">
                <a:effectLst/>
                <a:latin typeface="inherit"/>
              </a:rPr>
            </a:br>
            <a:endParaRPr lang="en-US" dirty="0">
              <a:effectLst/>
              <a:latin typeface="inheri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27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42424"/>
                </a:solidFill>
                <a:effectLst/>
                <a:latin typeface="Segoe UI" panose="020B0502040204020203" pitchFamily="34" charset="0"/>
              </a:rPr>
              <a:t>Healthcare providers should work to identify and address social determinants of health that may impact a patient's ability to access and receive obstetric care, such as poverty, lack of access to transportation, or limited access to healthy food or safe living environments.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7C6FA-F906-064E-B0DD-2D84338C50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75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42424"/>
                </a:solidFill>
                <a:effectLst/>
                <a:latin typeface="Segoe UI" panose="020B0502040204020203" pitchFamily="34" charset="0"/>
              </a:rPr>
              <a:t>Many marginalized communities face systemic barriers to accessing quality healthcare, including inadequate insurance coverage, a lack of available healthcare providers in their area, long wait times for appointments, and limited resources for transportation.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339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42424"/>
                </a:solidFill>
                <a:effectLst/>
                <a:latin typeface="Segoe UI" panose="020B0502040204020203" pitchFamily="34" charset="0"/>
              </a:rPr>
              <a:t>Studies suggest that racial and ethnic minorities are less likely to receive adequate prenatal care, experience higher rates of complications during pregnancy, and have worse outcomes during childbirth than their white counterparts.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461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42424"/>
                </a:solidFill>
                <a:effectLst/>
                <a:latin typeface="Segoe UI" panose="020B0502040204020203" pitchFamily="34" charset="0"/>
              </a:rPr>
              <a:t>Patients who do not speak English fluently or who come from different cultural backgrounds may struggle to communicate with their healthcare providers and have their needs and preferences accommodated.</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E036D-E7E2-194F-9B0A-CFE1EB9A6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83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a:ln/>
        </p:spPr>
        <p:txBody>
          <a:bodyPr/>
          <a:lstStyle>
            <a:lvl1pPr>
              <a:defRPr/>
            </a:lvl1pPr>
          </a:lstStyle>
          <a:p>
            <a:pPr>
              <a:defRPr/>
            </a:pPr>
            <a:fld id="{1A915A82-49C7-4806-BDA9-05EB79BBE411}"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798681CB-B50F-4C07-8DBB-724CB61DB491}" type="datetimeFigureOut">
              <a:rPr lang="en-US"/>
              <a:pPr>
                <a:defRPr/>
              </a:pPr>
              <a:t>3/4/2024</a:t>
            </a:fld>
            <a:endParaRPr lang="en-US"/>
          </a:p>
        </p:txBody>
      </p:sp>
    </p:spTree>
    <p:extLst>
      <p:ext uri="{BB962C8B-B14F-4D97-AF65-F5344CB8AC3E}">
        <p14:creationId xmlns:p14="http://schemas.microsoft.com/office/powerpoint/2010/main" val="2191901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D6533A1B-1D9E-4228-B908-7BF7C188EC05}"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15094CE5-F510-4428-A6A4-F1C5342D6B2A}" type="datetimeFigureOut">
              <a:rPr lang="en-US"/>
              <a:pPr>
                <a:defRPr/>
              </a:pPr>
              <a:t>3/4/2024</a:t>
            </a:fld>
            <a:endParaRPr lang="en-US"/>
          </a:p>
        </p:txBody>
      </p:sp>
    </p:spTree>
    <p:extLst>
      <p:ext uri="{BB962C8B-B14F-4D97-AF65-F5344CB8AC3E}">
        <p14:creationId xmlns:p14="http://schemas.microsoft.com/office/powerpoint/2010/main" val="134418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3C663543-2A2C-493D-9EF9-EA1AE46F0FF8}"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5089842E-FAE8-4383-81E6-FD7C5A74302D}" type="datetimeFigureOut">
              <a:rPr lang="en-US"/>
              <a:pPr>
                <a:defRPr/>
              </a:pPr>
              <a:t>3/4/2024</a:t>
            </a:fld>
            <a:endParaRPr lang="en-US"/>
          </a:p>
        </p:txBody>
      </p:sp>
    </p:spTree>
    <p:extLst>
      <p:ext uri="{BB962C8B-B14F-4D97-AF65-F5344CB8AC3E}">
        <p14:creationId xmlns:p14="http://schemas.microsoft.com/office/powerpoint/2010/main" val="197174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a:ln/>
        </p:spPr>
        <p:txBody>
          <a:bodyPr/>
          <a:lstStyle>
            <a:lvl1pPr>
              <a:defRPr/>
            </a:lvl1pPr>
          </a:lstStyle>
          <a:p>
            <a:pPr>
              <a:defRPr/>
            </a:pPr>
            <a:fld id="{3DE98C06-FB6B-472D-86A7-8BC0FF9E7E6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47C9A956-71C4-4B72-99E8-9323BB38CD66}" type="datetimeFigureOut">
              <a:rPr lang="en-US"/>
              <a:pPr>
                <a:defRPr/>
              </a:pPr>
              <a:t>3/4/2024</a:t>
            </a:fld>
            <a:endParaRPr lang="en-US"/>
          </a:p>
        </p:txBody>
      </p:sp>
    </p:spTree>
    <p:extLst>
      <p:ext uri="{BB962C8B-B14F-4D97-AF65-F5344CB8AC3E}">
        <p14:creationId xmlns:p14="http://schemas.microsoft.com/office/powerpoint/2010/main" val="1039692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5A466840-D91F-48A1-8CD7-2992ECF066AF}"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AF5B8ADA-8C22-412C-8B21-47BF26897B28}" type="datetimeFigureOut">
              <a:rPr lang="en-US"/>
              <a:pPr>
                <a:defRPr/>
              </a:pPr>
              <a:t>3/4/2024</a:t>
            </a:fld>
            <a:endParaRPr lang="en-US"/>
          </a:p>
        </p:txBody>
      </p:sp>
    </p:spTree>
    <p:extLst>
      <p:ext uri="{BB962C8B-B14F-4D97-AF65-F5344CB8AC3E}">
        <p14:creationId xmlns:p14="http://schemas.microsoft.com/office/powerpoint/2010/main" val="2069029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A511312A-D3D6-4CEA-B2D1-F75B1BF7356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1224D017-697B-46F5-84D6-B24C3B4203F8}" type="datetimeFigureOut">
              <a:rPr lang="en-US"/>
              <a:pPr>
                <a:defRPr/>
              </a:pPr>
              <a:t>3/4/2024</a:t>
            </a:fld>
            <a:endParaRPr lang="en-US"/>
          </a:p>
        </p:txBody>
      </p:sp>
    </p:spTree>
    <p:extLst>
      <p:ext uri="{BB962C8B-B14F-4D97-AF65-F5344CB8AC3E}">
        <p14:creationId xmlns:p14="http://schemas.microsoft.com/office/powerpoint/2010/main" val="1760966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ln/>
        </p:spPr>
        <p:txBody>
          <a:bodyPr/>
          <a:lstStyle>
            <a:lvl1pPr>
              <a:defRPr/>
            </a:lvl1pPr>
          </a:lstStyle>
          <a:p>
            <a:pPr>
              <a:defRPr/>
            </a:pPr>
            <a:fld id="{A3CB2394-749B-431A-87AD-572074704F2A}"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BC0333ED-E076-4E72-B0A2-A31447B1DAFE}" type="datetimeFigureOut">
              <a:rPr lang="en-US"/>
              <a:pPr>
                <a:defRPr/>
              </a:pPr>
              <a:t>3/4/2024</a:t>
            </a:fld>
            <a:endParaRPr lang="en-US"/>
          </a:p>
        </p:txBody>
      </p:sp>
    </p:spTree>
    <p:extLst>
      <p:ext uri="{BB962C8B-B14F-4D97-AF65-F5344CB8AC3E}">
        <p14:creationId xmlns:p14="http://schemas.microsoft.com/office/powerpoint/2010/main" val="547107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A1A22A9C-2E27-4C50-940F-1A56F62E653A}"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E2BC3051-97C2-404D-99B6-CDD17C3FB422}" type="datetimeFigureOut">
              <a:rPr lang="en-US"/>
              <a:pPr>
                <a:defRPr/>
              </a:pPr>
              <a:t>3/4/2024</a:t>
            </a:fld>
            <a:endParaRPr lang="en-US"/>
          </a:p>
        </p:txBody>
      </p:sp>
    </p:spTree>
    <p:extLst>
      <p:ext uri="{BB962C8B-B14F-4D97-AF65-F5344CB8AC3E}">
        <p14:creationId xmlns:p14="http://schemas.microsoft.com/office/powerpoint/2010/main" val="1307045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FE718792-E8D7-4CE1-9438-740B8CBF0ED9}"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0CCE3543-0A28-47DC-9CFB-606CAA99784B}" type="datetimeFigureOut">
              <a:rPr lang="en-US"/>
              <a:pPr>
                <a:defRPr/>
              </a:pPr>
              <a:t>3/4/2024</a:t>
            </a:fld>
            <a:endParaRPr lang="en-US"/>
          </a:p>
        </p:txBody>
      </p:sp>
    </p:spTree>
    <p:extLst>
      <p:ext uri="{BB962C8B-B14F-4D97-AF65-F5344CB8AC3E}">
        <p14:creationId xmlns:p14="http://schemas.microsoft.com/office/powerpoint/2010/main" val="617356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F62CFF6-4C41-4849-983A-4DAA38CA19BA}"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8CF98997-14D5-41F9-9D08-E99C4EE3EE88}" type="datetimeFigureOut">
              <a:rPr lang="en-US"/>
              <a:pPr>
                <a:defRPr/>
              </a:pPr>
              <a:t>3/4/2024</a:t>
            </a:fld>
            <a:endParaRPr lang="en-US"/>
          </a:p>
        </p:txBody>
      </p:sp>
    </p:spTree>
    <p:extLst>
      <p:ext uri="{BB962C8B-B14F-4D97-AF65-F5344CB8AC3E}">
        <p14:creationId xmlns:p14="http://schemas.microsoft.com/office/powerpoint/2010/main" val="2046100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D409C059-CC73-468E-8D7B-CAC4900EA761}"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ADDF7C85-B93A-4102-9778-766A77A63683}" type="datetimeFigureOut">
              <a:rPr lang="en-US"/>
              <a:pPr>
                <a:defRPr/>
              </a:pPr>
              <a:t>3/4/2024</a:t>
            </a:fld>
            <a:endParaRPr lang="en-US"/>
          </a:p>
        </p:txBody>
      </p:sp>
    </p:spTree>
    <p:extLst>
      <p:ext uri="{BB962C8B-B14F-4D97-AF65-F5344CB8AC3E}">
        <p14:creationId xmlns:p14="http://schemas.microsoft.com/office/powerpoint/2010/main" val="8820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FF6D3BAF-720B-4CA2-A4A9-A5D2C2660E30}"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787680BB-C609-4B2A-8F27-3B00572AE367}" type="datetimeFigureOut">
              <a:rPr lang="en-US"/>
              <a:pPr>
                <a:defRPr/>
              </a:pPr>
              <a:t>3/4/2024</a:t>
            </a:fld>
            <a:endParaRPr lang="en-US"/>
          </a:p>
        </p:txBody>
      </p:sp>
    </p:spTree>
    <p:extLst>
      <p:ext uri="{BB962C8B-B14F-4D97-AF65-F5344CB8AC3E}">
        <p14:creationId xmlns:p14="http://schemas.microsoft.com/office/powerpoint/2010/main" val="1293036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F005D06F-C9F7-41AA-B6C1-2D5981457378}"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DF37EEFC-3245-4809-9926-A1383CC0F510}" type="datetimeFigureOut">
              <a:rPr lang="en-US"/>
              <a:pPr>
                <a:defRPr/>
              </a:pPr>
              <a:t>3/4/2024</a:t>
            </a:fld>
            <a:endParaRPr lang="en-US"/>
          </a:p>
        </p:txBody>
      </p:sp>
    </p:spTree>
    <p:extLst>
      <p:ext uri="{BB962C8B-B14F-4D97-AF65-F5344CB8AC3E}">
        <p14:creationId xmlns:p14="http://schemas.microsoft.com/office/powerpoint/2010/main" val="1277457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BD980933-182B-45DA-B241-CE2C5B3F5B45}"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20A3A005-A311-44F5-80EC-D1D5BD7FB53D}" type="datetimeFigureOut">
              <a:rPr lang="en-US"/>
              <a:pPr>
                <a:defRPr/>
              </a:pPr>
              <a:t>3/4/2024</a:t>
            </a:fld>
            <a:endParaRPr lang="en-US"/>
          </a:p>
        </p:txBody>
      </p:sp>
    </p:spTree>
    <p:extLst>
      <p:ext uri="{BB962C8B-B14F-4D97-AF65-F5344CB8AC3E}">
        <p14:creationId xmlns:p14="http://schemas.microsoft.com/office/powerpoint/2010/main" val="3640588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24146FD8-B2F2-4655-9766-786521D3191E}"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D436AA90-DCF6-410F-AB2F-EDCA675303B8}" type="datetimeFigureOut">
              <a:rPr lang="en-US"/>
              <a:pPr>
                <a:defRPr/>
              </a:pPr>
              <a:t>3/4/2024</a:t>
            </a:fld>
            <a:endParaRPr lang="en-US"/>
          </a:p>
        </p:txBody>
      </p:sp>
    </p:spTree>
    <p:extLst>
      <p:ext uri="{BB962C8B-B14F-4D97-AF65-F5344CB8AC3E}">
        <p14:creationId xmlns:p14="http://schemas.microsoft.com/office/powerpoint/2010/main" val="3040410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C1A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49AA-AF90-4626-A39E-79187066082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9AEB09D-2516-4097-AD1E-96911A064F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FFC0619B-0433-45F5-B410-946C89628A75}"/>
              </a:ext>
            </a:extLst>
          </p:cNvPr>
          <p:cNvSpPr/>
          <p:nvPr userDrawn="1"/>
        </p:nvSpPr>
        <p:spPr>
          <a:xfrm>
            <a:off x="0" y="6075948"/>
            <a:ext cx="12192000" cy="782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3A7F404D-4AFE-4F98-AC5A-6D8AB0A3669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9" name="Picture 8">
            <a:extLst>
              <a:ext uri="{FF2B5EF4-FFF2-40B4-BE49-F238E27FC236}">
                <a16:creationId xmlns:a16="http://schemas.microsoft.com/office/drawing/2014/main" id="{9CA456A4-1898-459D-A914-6EA34E4F0B8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Tree>
    <p:extLst>
      <p:ext uri="{BB962C8B-B14F-4D97-AF65-F5344CB8AC3E}">
        <p14:creationId xmlns:p14="http://schemas.microsoft.com/office/powerpoint/2010/main" val="873107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86A1F3-524D-4D9C-BB42-895631F8AE5E}"/>
              </a:ext>
            </a:extLst>
          </p:cNvPr>
          <p:cNvSpPr/>
          <p:nvPr userDrawn="1"/>
        </p:nvSpPr>
        <p:spPr>
          <a:xfrm>
            <a:off x="0" y="1"/>
            <a:ext cx="12192000" cy="1044297"/>
          </a:xfrm>
          <a:prstGeom prst="rect">
            <a:avLst/>
          </a:prstGeom>
          <a:solidFill>
            <a:srgbClr val="12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a:extLst>
              <a:ext uri="{FF2B5EF4-FFF2-40B4-BE49-F238E27FC236}">
                <a16:creationId xmlns:a16="http://schemas.microsoft.com/office/drawing/2014/main" id="{3D41C797-7FEA-435F-912A-09EB7F99FB6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2537EB5-08B6-41D0-9C9B-6F7414B9F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DDEFD49-E1B8-4492-8457-5B399F56185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1">
                <a:solidFill>
                  <a:srgbClr val="122069"/>
                </a:solidFill>
              </a:defRPr>
            </a:lvl1pPr>
          </a:lstStyle>
          <a:p>
            <a:fld id="{AA2C32CC-2FB9-4CFA-B257-0A6312912A8B}" type="slidenum">
              <a:rPr lang="en-US" smtClean="0"/>
              <a:pPr/>
              <a:t>‹#›</a:t>
            </a:fld>
            <a:endParaRPr lang="en-US" dirty="0"/>
          </a:p>
        </p:txBody>
      </p:sp>
      <p:pic>
        <p:nvPicPr>
          <p:cNvPr id="9" name="Picture 8">
            <a:extLst>
              <a:ext uri="{FF2B5EF4-FFF2-40B4-BE49-F238E27FC236}">
                <a16:creationId xmlns:a16="http://schemas.microsoft.com/office/drawing/2014/main" id="{3A21A560-E8C4-435B-9B23-79A5D69A26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10" name="Picture 9">
            <a:extLst>
              <a:ext uri="{FF2B5EF4-FFF2-40B4-BE49-F238E27FC236}">
                <a16:creationId xmlns:a16="http://schemas.microsoft.com/office/drawing/2014/main" id="{92B44061-4216-4685-BE11-BD4A7E7027C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Tree>
    <p:extLst>
      <p:ext uri="{BB962C8B-B14F-4D97-AF65-F5344CB8AC3E}">
        <p14:creationId xmlns:p14="http://schemas.microsoft.com/office/powerpoint/2010/main" val="2034871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541233-3D3B-4DAE-B310-604BFB952AC1}"/>
              </a:ext>
            </a:extLst>
          </p:cNvPr>
          <p:cNvSpPr/>
          <p:nvPr userDrawn="1"/>
        </p:nvSpPr>
        <p:spPr>
          <a:xfrm>
            <a:off x="0" y="1"/>
            <a:ext cx="12192000" cy="1044297"/>
          </a:xfrm>
          <a:prstGeom prst="rect">
            <a:avLst/>
          </a:prstGeom>
          <a:solidFill>
            <a:srgbClr val="12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7" name="Footer Placeholder 4">
            <a:extLst>
              <a:ext uri="{FF2B5EF4-FFF2-40B4-BE49-F238E27FC236}">
                <a16:creationId xmlns:a16="http://schemas.microsoft.com/office/drawing/2014/main" id="{EB12E532-2C40-4BDE-830C-C5CDFEE8521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1">
                <a:solidFill>
                  <a:srgbClr val="122069"/>
                </a:solidFill>
              </a:defRPr>
            </a:lvl1pPr>
          </a:lstStyle>
          <a:p>
            <a:fld id="{AA2C32CC-2FB9-4CFA-B257-0A6312912A8B}" type="slidenum">
              <a:rPr lang="en-US" smtClean="0"/>
              <a:pPr/>
              <a:t>‹#›</a:t>
            </a:fld>
            <a:endParaRPr lang="en-US" dirty="0"/>
          </a:p>
        </p:txBody>
      </p:sp>
      <p:pic>
        <p:nvPicPr>
          <p:cNvPr id="8" name="Picture 7">
            <a:extLst>
              <a:ext uri="{FF2B5EF4-FFF2-40B4-BE49-F238E27FC236}">
                <a16:creationId xmlns:a16="http://schemas.microsoft.com/office/drawing/2014/main" id="{EE0C67A7-AB5C-44AE-9818-F61233C5172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9" name="Picture 8">
            <a:extLst>
              <a:ext uri="{FF2B5EF4-FFF2-40B4-BE49-F238E27FC236}">
                <a16:creationId xmlns:a16="http://schemas.microsoft.com/office/drawing/2014/main" id="{3039F0B4-6DA0-46C7-8ADC-D7F392631A0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
        <p:nvSpPr>
          <p:cNvPr id="2" name="Title 1">
            <a:extLst>
              <a:ext uri="{FF2B5EF4-FFF2-40B4-BE49-F238E27FC236}">
                <a16:creationId xmlns:a16="http://schemas.microsoft.com/office/drawing/2014/main" id="{A5D779F3-05D1-4E36-A4E9-3482438D904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89126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A0E5F9-65E1-4094-BECA-78E9C164081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1">
                <a:solidFill>
                  <a:srgbClr val="122069"/>
                </a:solidFill>
              </a:defRPr>
            </a:lvl1pPr>
          </a:lstStyle>
          <a:p>
            <a:fld id="{AA2C32CC-2FB9-4CFA-B257-0A6312912A8B}" type="slidenum">
              <a:rPr lang="en-US" smtClean="0"/>
              <a:pPr/>
              <a:t>‹#›</a:t>
            </a:fld>
            <a:endParaRPr lang="en-US" dirty="0"/>
          </a:p>
        </p:txBody>
      </p:sp>
      <p:pic>
        <p:nvPicPr>
          <p:cNvPr id="6" name="Picture 5">
            <a:extLst>
              <a:ext uri="{FF2B5EF4-FFF2-40B4-BE49-F238E27FC236}">
                <a16:creationId xmlns:a16="http://schemas.microsoft.com/office/drawing/2014/main" id="{384E9F1B-780D-415B-AF4A-A00F2CC0A6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7" name="Picture 6">
            <a:extLst>
              <a:ext uri="{FF2B5EF4-FFF2-40B4-BE49-F238E27FC236}">
                <a16:creationId xmlns:a16="http://schemas.microsoft.com/office/drawing/2014/main" id="{9E37A861-7C9F-4F3D-9F5A-ECE0915595F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Tree>
    <p:extLst>
      <p:ext uri="{BB962C8B-B14F-4D97-AF65-F5344CB8AC3E}">
        <p14:creationId xmlns:p14="http://schemas.microsoft.com/office/powerpoint/2010/main" val="836211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614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40978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24814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518FEAA8-9BFB-4AED-9B94-4B19F94A9CCD}"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957BE4AA-152A-44CB-AACE-865807A3CF29}" type="datetimeFigureOut">
              <a:rPr lang="en-US"/>
              <a:pPr>
                <a:defRPr/>
              </a:pPr>
              <a:t>3/4/2024</a:t>
            </a:fld>
            <a:endParaRPr lang="en-US"/>
          </a:p>
        </p:txBody>
      </p:sp>
    </p:spTree>
    <p:extLst>
      <p:ext uri="{BB962C8B-B14F-4D97-AF65-F5344CB8AC3E}">
        <p14:creationId xmlns:p14="http://schemas.microsoft.com/office/powerpoint/2010/main" val="1788799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94185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2724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54576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65086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08617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514204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43031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68671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3/4/2024</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092602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3D376D-93B9-594C-9399-849F8C12FFD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4229329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ln/>
        </p:spPr>
        <p:txBody>
          <a:bodyPr/>
          <a:lstStyle>
            <a:lvl1pPr>
              <a:defRPr/>
            </a:lvl1pPr>
          </a:lstStyle>
          <a:p>
            <a:pPr>
              <a:defRPr/>
            </a:pPr>
            <a:fld id="{E2F37A43-1978-4B0F-A052-497256A60D65}"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F4BA6A99-DC0C-449F-99BB-C08B7945D7D1}" type="datetimeFigureOut">
              <a:rPr lang="en-US"/>
              <a:pPr>
                <a:defRPr/>
              </a:pPr>
              <a:t>3/4/2024</a:t>
            </a:fld>
            <a:endParaRPr lang="en-US"/>
          </a:p>
        </p:txBody>
      </p:sp>
    </p:spTree>
    <p:extLst>
      <p:ext uri="{BB962C8B-B14F-4D97-AF65-F5344CB8AC3E}">
        <p14:creationId xmlns:p14="http://schemas.microsoft.com/office/powerpoint/2010/main" val="14347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D376D-93B9-594C-9399-849F8C12FFD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1200678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D376D-93B9-594C-9399-849F8C12FFD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566694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3D376D-93B9-594C-9399-849F8C12FFD9}"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470396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3D376D-93B9-594C-9399-849F8C12FFD9}"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3403990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D376D-93B9-594C-9399-849F8C12FFD9}"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1509551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D376D-93B9-594C-9399-849F8C12FFD9}"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2712346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3D376D-93B9-594C-9399-849F8C12FFD9}"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1020301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3D376D-93B9-594C-9399-849F8C12FFD9}"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1213317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D376D-93B9-594C-9399-849F8C12FFD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238159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D376D-93B9-594C-9399-849F8C12FFD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9B942-E422-B248-A0EA-9B6A663E6E3F}" type="slidenum">
              <a:rPr lang="en-US" smtClean="0"/>
              <a:t>‹#›</a:t>
            </a:fld>
            <a:endParaRPr lang="en-US"/>
          </a:p>
        </p:txBody>
      </p:sp>
    </p:spTree>
    <p:extLst>
      <p:ext uri="{BB962C8B-B14F-4D97-AF65-F5344CB8AC3E}">
        <p14:creationId xmlns:p14="http://schemas.microsoft.com/office/powerpoint/2010/main" val="185914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E667145C-F9E6-4993-8C2B-7557449E7998}"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85AFAE5C-3828-48D9-9379-75479E6036D6}" type="datetimeFigureOut">
              <a:rPr lang="en-US"/>
              <a:pPr>
                <a:defRPr/>
              </a:pPr>
              <a:t>3/4/2024</a:t>
            </a:fld>
            <a:endParaRPr lang="en-US"/>
          </a:p>
        </p:txBody>
      </p:sp>
    </p:spTree>
    <p:extLst>
      <p:ext uri="{BB962C8B-B14F-4D97-AF65-F5344CB8AC3E}">
        <p14:creationId xmlns:p14="http://schemas.microsoft.com/office/powerpoint/2010/main" val="1464208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2476992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77325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359298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4BCB7F-1D23-4E4E-B40D-3EB76C4BE031}"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516616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4BCB7F-1D23-4E4E-B40D-3EB76C4BE031}"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373848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4BCB7F-1D23-4E4E-B40D-3EB76C4BE031}"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377248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BCB7F-1D23-4E4E-B40D-3EB76C4BE031}"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90986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4BCB7F-1D23-4E4E-B40D-3EB76C4BE031}"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2274255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4BCB7F-1D23-4E4E-B40D-3EB76C4BE031}"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3200200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99437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81DF1A12-818D-4846-88BA-B554E782262D}"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9DD93D96-82B2-4214-9125-6E7F7F2CAD9F}" type="datetimeFigureOut">
              <a:rPr lang="en-US"/>
              <a:pPr>
                <a:defRPr/>
              </a:pPr>
              <a:t>3/4/2024</a:t>
            </a:fld>
            <a:endParaRPr lang="en-US"/>
          </a:p>
        </p:txBody>
      </p:sp>
    </p:spTree>
    <p:extLst>
      <p:ext uri="{BB962C8B-B14F-4D97-AF65-F5344CB8AC3E}">
        <p14:creationId xmlns:p14="http://schemas.microsoft.com/office/powerpoint/2010/main" val="1791901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69573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3461570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05611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221610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1087141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4BCB7F-1D23-4E4E-B40D-3EB76C4BE031}"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81CB7-4170-4A75-BC97-DE35D0EB4FBE}" type="slidenum">
              <a:rPr lang="en-US" smtClean="0"/>
              <a:t>‹#›</a:t>
            </a:fld>
            <a:endParaRPr lang="en-US"/>
          </a:p>
        </p:txBody>
      </p:sp>
    </p:spTree>
    <p:extLst>
      <p:ext uri="{BB962C8B-B14F-4D97-AF65-F5344CB8AC3E}">
        <p14:creationId xmlns:p14="http://schemas.microsoft.com/office/powerpoint/2010/main" val="3008394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0789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973985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2B07E4-CDF9-4C88-A2F3-04620E58224D}"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31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2B07E4-CDF9-4C88-A2F3-04620E58224D}"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00318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8648FC7-AD6E-4861-B2F9-FA49D97EEBD1}"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65A6CA72-947C-4C1A-90DB-5DF088F12D31}" type="datetimeFigureOut">
              <a:rPr lang="en-US"/>
              <a:pPr>
                <a:defRPr/>
              </a:pPr>
              <a:t>3/4/2024</a:t>
            </a:fld>
            <a:endParaRPr lang="en-US"/>
          </a:p>
        </p:txBody>
      </p:sp>
    </p:spTree>
    <p:extLst>
      <p:ext uri="{BB962C8B-B14F-4D97-AF65-F5344CB8AC3E}">
        <p14:creationId xmlns:p14="http://schemas.microsoft.com/office/powerpoint/2010/main" val="3706348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2B07E4-CDF9-4C88-A2F3-04620E58224D}"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407436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2B07E4-CDF9-4C88-A2F3-04620E58224D}"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504247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C2B07E4-CDF9-4C88-A2F3-04620E58224D}" type="datetimeFigureOut">
              <a:rPr lang="en-US" smtClean="0"/>
              <a:t>3/4/2024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584960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C2B07E4-CDF9-4C88-A2F3-04620E58224D}" type="datetimeFigureOut">
              <a:rPr lang="en-US" smtClean="0"/>
              <a:t>3/4/2024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FE71E98-A417-4ECC-ACEB-C0490C20DB04}" type="slidenum">
              <a:rPr lang="en-US" smtClean="0"/>
              <a:t>‹#›</a:t>
            </a:fld>
            <a:endParaRPr lang="en-US"/>
          </a:p>
        </p:txBody>
      </p:sp>
    </p:spTree>
    <p:extLst>
      <p:ext uri="{BB962C8B-B14F-4D97-AF65-F5344CB8AC3E}">
        <p14:creationId xmlns:p14="http://schemas.microsoft.com/office/powerpoint/2010/main" val="3473249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2B07E4-CDF9-4C88-A2F3-04620E58224D}"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026883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092722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74595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ACB51132-A678-4E41-8830-3C89970B3C49}"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9A964636-B5FD-4E7A-A61C-B9C59F9EBF5A}" type="datetimeFigureOut">
              <a:rPr lang="en-US"/>
              <a:pPr>
                <a:defRPr/>
              </a:pPr>
              <a:t>3/4/2024</a:t>
            </a:fld>
            <a:endParaRPr lang="en-US"/>
          </a:p>
        </p:txBody>
      </p:sp>
    </p:spTree>
    <p:extLst>
      <p:ext uri="{BB962C8B-B14F-4D97-AF65-F5344CB8AC3E}">
        <p14:creationId xmlns:p14="http://schemas.microsoft.com/office/powerpoint/2010/main" val="151206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5352C1FD-D6A5-427F-BA15-2C8055AF8D74}"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ABFD05A0-B4B8-418C-A817-0514A34FE331}" type="datetimeFigureOut">
              <a:rPr lang="en-US"/>
              <a:pPr>
                <a:defRPr/>
              </a:pPr>
              <a:t>3/4/2024</a:t>
            </a:fld>
            <a:endParaRPr lang="en-US"/>
          </a:p>
        </p:txBody>
      </p:sp>
    </p:spTree>
    <p:extLst>
      <p:ext uri="{BB962C8B-B14F-4D97-AF65-F5344CB8AC3E}">
        <p14:creationId xmlns:p14="http://schemas.microsoft.com/office/powerpoint/2010/main" val="147341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1027" name="Text Placeholder 2"/>
          <p:cNvSpPr>
            <a:spLocks noGrp="1"/>
          </p:cNvSpPr>
          <p:nvPr>
            <p:ph type="body" idx="1"/>
          </p:nvPr>
        </p:nvSpPr>
        <p:spPr bwMode="auto">
          <a:xfrm>
            <a:off x="609600" y="1600200"/>
            <a:ext cx="1016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Slide Number Placeholder 5"/>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41F093F3-B8CC-483D-BB77-4DDE5575CB0D}" type="slidenum">
              <a:rPr lang="en-US"/>
              <a:pPr>
                <a:defRPr/>
              </a:pPr>
              <a:t>‹#›</a:t>
            </a:fld>
            <a:endParaRPr lang="en-US"/>
          </a:p>
        </p:txBody>
      </p:sp>
      <p:sp>
        <p:nvSpPr>
          <p:cNvPr id="5" name="Footer Placeholder 4"/>
          <p:cNvSpPr>
            <a:spLocks noGrp="1"/>
          </p:cNvSpPr>
          <p:nvPr>
            <p:ph type="ftr" sz="quarter" idx="3"/>
          </p:nvPr>
        </p:nvSpPr>
        <p:spPr>
          <a:xfrm rot="16200000">
            <a:off x="10511103" y="3988066"/>
            <a:ext cx="2366963" cy="486833"/>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cs typeface="+mn-cs"/>
              </a:defRPr>
            </a:lvl1pPr>
          </a:lstStyle>
          <a:p>
            <a:pPr>
              <a:defRPr/>
            </a:pPr>
            <a:endParaRPr lang="en-US"/>
          </a:p>
        </p:txBody>
      </p:sp>
      <p:sp>
        <p:nvSpPr>
          <p:cNvPr id="4" name="Date Placeholder 3"/>
          <p:cNvSpPr>
            <a:spLocks noGrp="1"/>
          </p:cNvSpPr>
          <p:nvPr>
            <p:ph type="dt" sz="half" idx="2"/>
          </p:nvPr>
        </p:nvSpPr>
        <p:spPr>
          <a:xfrm rot="16200000">
            <a:off x="10475384" y="1585384"/>
            <a:ext cx="2438400" cy="486833"/>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2"/>
                </a:solidFill>
                <a:latin typeface="+mn-lt"/>
                <a:cs typeface="+mn-cs"/>
              </a:defRPr>
            </a:lvl1pPr>
          </a:lstStyle>
          <a:p>
            <a:pPr>
              <a:defRPr/>
            </a:pPr>
            <a:fld id="{561A1D9B-ECB3-423F-AC59-E81CA58FD7D2}" type="datetimeFigureOut">
              <a:rPr lang="en-US"/>
              <a:pPr>
                <a:defRPr/>
              </a:pPr>
              <a:t>3/4/2024</a:t>
            </a:fld>
            <a:endParaRPr lang="en-US"/>
          </a:p>
        </p:txBody>
      </p:sp>
    </p:spTree>
    <p:extLst>
      <p:ext uri="{BB962C8B-B14F-4D97-AF65-F5344CB8AC3E}">
        <p14:creationId xmlns:p14="http://schemas.microsoft.com/office/powerpoint/2010/main" val="4253491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E68422"/>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46648"/>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63891F"/>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107523" name="Text Placeholder 2"/>
          <p:cNvSpPr>
            <a:spLocks noGrp="1"/>
          </p:cNvSpPr>
          <p:nvPr>
            <p:ph type="body" idx="1"/>
          </p:nvPr>
        </p:nvSpPr>
        <p:spPr bwMode="auto">
          <a:xfrm>
            <a:off x="609600" y="1600200"/>
            <a:ext cx="1016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Slide Number Placeholder 5"/>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56E8AB34-B153-4AFD-87A5-73AAF67DD074}" type="slidenum">
              <a:rPr lang="en-US"/>
              <a:pPr>
                <a:defRPr/>
              </a:pPr>
              <a:t>‹#›</a:t>
            </a:fld>
            <a:endParaRPr lang="en-US"/>
          </a:p>
        </p:txBody>
      </p:sp>
      <p:sp>
        <p:nvSpPr>
          <p:cNvPr id="5" name="Footer Placeholder 4"/>
          <p:cNvSpPr>
            <a:spLocks noGrp="1"/>
          </p:cNvSpPr>
          <p:nvPr>
            <p:ph type="ftr" sz="quarter" idx="3"/>
          </p:nvPr>
        </p:nvSpPr>
        <p:spPr>
          <a:xfrm rot="16200000">
            <a:off x="10511103" y="3988066"/>
            <a:ext cx="2366963" cy="486833"/>
          </a:xfrm>
          <a:prstGeom prst="rect">
            <a:avLst/>
          </a:prstGeom>
        </p:spPr>
        <p:txBody>
          <a:bodyPr vert="horz" lIns="91440" tIns="45720" rIns="91440" bIns="45720" rtlCol="0" anchor="ctr"/>
          <a:lstStyle>
            <a:lvl1pPr algn="r" fontAlgn="auto">
              <a:spcBef>
                <a:spcPts val="0"/>
              </a:spcBef>
              <a:spcAft>
                <a:spcPts val="0"/>
              </a:spcAft>
              <a:defRPr sz="1200">
                <a:solidFill>
                  <a:srgbClr val="2F5897"/>
                </a:solidFill>
                <a:latin typeface="+mn-lt"/>
                <a:cs typeface="+mn-cs"/>
              </a:defRPr>
            </a:lvl1pPr>
          </a:lstStyle>
          <a:p>
            <a:pPr>
              <a:defRPr/>
            </a:pPr>
            <a:endParaRPr lang="en-US"/>
          </a:p>
        </p:txBody>
      </p:sp>
      <p:sp>
        <p:nvSpPr>
          <p:cNvPr id="4" name="Date Placeholder 3"/>
          <p:cNvSpPr>
            <a:spLocks noGrp="1"/>
          </p:cNvSpPr>
          <p:nvPr>
            <p:ph type="dt" sz="half" idx="2"/>
          </p:nvPr>
        </p:nvSpPr>
        <p:spPr>
          <a:xfrm rot="16200000">
            <a:off x="10475384" y="1585384"/>
            <a:ext cx="2438400" cy="486833"/>
          </a:xfrm>
          <a:prstGeom prst="rect">
            <a:avLst/>
          </a:prstGeom>
        </p:spPr>
        <p:txBody>
          <a:bodyPr vert="horz" lIns="91440" tIns="45720" rIns="91440" bIns="45720" rtlCol="0" anchor="ctr"/>
          <a:lstStyle>
            <a:lvl1pPr algn="l" fontAlgn="auto">
              <a:spcBef>
                <a:spcPts val="0"/>
              </a:spcBef>
              <a:spcAft>
                <a:spcPts val="0"/>
              </a:spcAft>
              <a:defRPr sz="1200" smtClean="0">
                <a:solidFill>
                  <a:srgbClr val="2F5897"/>
                </a:solidFill>
                <a:latin typeface="+mn-lt"/>
                <a:cs typeface="+mn-cs"/>
              </a:defRPr>
            </a:lvl1pPr>
          </a:lstStyle>
          <a:p>
            <a:pPr>
              <a:defRPr/>
            </a:pPr>
            <a:fld id="{2CAA657D-3790-492F-988C-38D5E170749C}" type="datetimeFigureOut">
              <a:rPr lang="en-US"/>
              <a:pPr>
                <a:defRPr/>
              </a:pPr>
              <a:t>3/4/2024</a:t>
            </a:fld>
            <a:endParaRPr lang="en-US"/>
          </a:p>
        </p:txBody>
      </p:sp>
    </p:spTree>
    <p:extLst>
      <p:ext uri="{BB962C8B-B14F-4D97-AF65-F5344CB8AC3E}">
        <p14:creationId xmlns:p14="http://schemas.microsoft.com/office/powerpoint/2010/main" val="141441148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E68422"/>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46648"/>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63891F"/>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FEA54-E4F1-43FC-9DFE-F74BB271FB11}"/>
              </a:ext>
            </a:extLst>
          </p:cNvPr>
          <p:cNvSpPr>
            <a:spLocks noGrp="1"/>
          </p:cNvSpPr>
          <p:nvPr>
            <p:ph type="title"/>
          </p:nvPr>
        </p:nvSpPr>
        <p:spPr>
          <a:xfrm>
            <a:off x="457200" y="76368"/>
            <a:ext cx="11293643" cy="9282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10A06-0A50-4F9C-84CD-8294623D0F9A}"/>
              </a:ext>
            </a:extLst>
          </p:cNvPr>
          <p:cNvSpPr>
            <a:spLocks noGrp="1"/>
          </p:cNvSpPr>
          <p:nvPr>
            <p:ph type="body" idx="1"/>
          </p:nvPr>
        </p:nvSpPr>
        <p:spPr>
          <a:xfrm>
            <a:off x="457200" y="1149017"/>
            <a:ext cx="11293641" cy="50279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6343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3/4/2024</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59922490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D376D-93B9-594C-9399-849F8C12FFD9}" type="datetimeFigureOut">
              <a:rPr lang="en-US" smtClean="0"/>
              <a:t>3/4/2024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9B942-E422-B248-A0EA-9B6A663E6E3F}" type="slidenum">
              <a:rPr lang="en-US" smtClean="0"/>
              <a:t>‹#›</a:t>
            </a:fld>
            <a:endParaRPr lang="en-US"/>
          </a:p>
        </p:txBody>
      </p:sp>
    </p:spTree>
    <p:extLst>
      <p:ext uri="{BB962C8B-B14F-4D97-AF65-F5344CB8AC3E}">
        <p14:creationId xmlns:p14="http://schemas.microsoft.com/office/powerpoint/2010/main" val="23913458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4BCB7F-1D23-4E4E-B40D-3EB76C4BE031}" type="datetimeFigureOut">
              <a:rPr lang="en-US" smtClean="0"/>
              <a:t>3/4/2024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0581CB7-4170-4A75-BC97-DE35D0EB4FBE}" type="slidenum">
              <a:rPr lang="en-US" smtClean="0"/>
              <a:t>‹#›</a:t>
            </a:fld>
            <a:endParaRPr lang="en-US"/>
          </a:p>
        </p:txBody>
      </p:sp>
    </p:spTree>
    <p:extLst>
      <p:ext uri="{BB962C8B-B14F-4D97-AF65-F5344CB8AC3E}">
        <p14:creationId xmlns:p14="http://schemas.microsoft.com/office/powerpoint/2010/main" val="259412284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2B07E4-CDF9-4C88-A2F3-04620E58224D}" type="datetimeFigureOut">
              <a:rPr lang="en-US" smtClean="0"/>
              <a:pPr/>
              <a:t>3/4/2024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FE71E98-A417-4ECC-ACEB-C0490C20DB04}"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42856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tiffney.stringer@emory.edu" TargetMode="External"/><Relationship Id="rId2" Type="http://schemas.openxmlformats.org/officeDocument/2006/relationships/hyperlink" Target="https://med.emory.edu/education/cme/" TargetMode="External"/><Relationship Id="rId1" Type="http://schemas.openxmlformats.org/officeDocument/2006/relationships/slideLayout" Target="../slideLayouts/slideLayout5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hyperlink" Target="mailto:cme@emory.edu" TargetMode="External"/><Relationship Id="rId2" Type="http://schemas.openxmlformats.org/officeDocument/2006/relationships/hyperlink" Target="https://med.emory.edu/education/cme/" TargetMode="External"/><Relationship Id="rId1" Type="http://schemas.openxmlformats.org/officeDocument/2006/relationships/slideLayout" Target="../slideLayouts/slideLayout5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hyperlink" Target="mailto:OCR@Emory.edu" TargetMode="External"/><Relationship Id="rId2" Type="http://schemas.openxmlformats.org/officeDocument/2006/relationships/hyperlink" Target="https://emory.brainer.com/" TargetMode="External"/><Relationship Id="rId1" Type="http://schemas.openxmlformats.org/officeDocument/2006/relationships/slideLayout" Target="../slideLayouts/slideLayout69.xml"/><Relationship Id="rId4" Type="http://schemas.openxmlformats.org/officeDocument/2006/relationships/hyperlink" Target="https://www.ocr.emory.edu/resources/systems/oncore.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8.xml"/><Relationship Id="rId5" Type="http://schemas.openxmlformats.org/officeDocument/2006/relationships/hyperlink" Target="https://creativecommons.org/licenses/by-nc-nd/3.0/" TargetMode="External"/><Relationship Id="rId4" Type="http://schemas.openxmlformats.org/officeDocument/2006/relationships/hyperlink" Target="http://www.propublica.org/getinvolved/help-propublica-and-npr-investigate-maternal-mortalit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https://www.rawpixel.com/search/financial%20security"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hyperlink" Target="https://creativecommons.org/licenses/by-sa/3.0/" TargetMode="External"/><Relationship Id="rId4" Type="http://schemas.openxmlformats.org/officeDocument/2006/relationships/hyperlink" Target="https://lifettlens.com/north-america-tourism/"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ikitravel.org/en/Talk:Georgia_(state)" TargetMode="External"/><Relationship Id="rId2" Type="http://schemas.openxmlformats.org/officeDocument/2006/relationships/image" Target="../media/image23.png"/><Relationship Id="rId1" Type="http://schemas.openxmlformats.org/officeDocument/2006/relationships/slideLayout" Target="../slideLayouts/slideLayout29.xml"/><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hyperlink" Target="https://creativecommons.org/licenses/by-nc-nd/3.0/" TargetMode="External"/><Relationship Id="rId4" Type="http://schemas.openxmlformats.org/officeDocument/2006/relationships/hyperlink" Target="http://www.policyprescriptions.org/social-determinants-of-health-in-medicai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hyperlink" Target="https://creativecommons.org/licenses/by-nc/3.0/" TargetMode="External"/><Relationship Id="rId4" Type="http://schemas.openxmlformats.org/officeDocument/2006/relationships/hyperlink" Target="https://pngimg.com/download/2274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hyperlink" Target="https://creativecommons.org/licenses/by-sa/3.0/" TargetMode="External"/><Relationship Id="rId4" Type="http://schemas.openxmlformats.org/officeDocument/2006/relationships/hyperlink" Target="https://www.bchumanist.ca/recognize_implicit_bias_or_it_will_undermine_egalitarianis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com/watch?v=2RAyowlF6GQ&amp;feature=shares" TargetMode="External"/><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hyperlink" Target="https://www.rawpixel.com/image/429762/free-illustration-image-mary-cassatt-family-baby"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hyperlink" Target="https://creativecommons.org/licenses/by-sa/3.0/" TargetMode="External"/><Relationship Id="rId4" Type="http://schemas.openxmlformats.org/officeDocument/2006/relationships/hyperlink" Target="https://pressbooks.nscc.ca/collegeguide/chapter/explore-the-planning-monitoring-evaluation-cycl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hyperlink" Target="https://www.pngall.com/call-to-action-png/" TargetMode="External"/><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hyperlink" Target="https://creativecommons.org/licenses/by-nc/3.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orldpopulationreview.com/state-rankings/maternal-mortality-rate-by-state" TargetMode="External"/><Relationship Id="rId2" Type="http://schemas.openxmlformats.org/officeDocument/2006/relationships/hyperlink" Target="https://www.cdc.gov/nchhstp/healthequity/index.html" TargetMode="Externa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hyperlink" Target="mailto:Shawana.moore@emory.edu" TargetMode="External"/><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jpg"/><Relationship Id="rId1" Type="http://schemas.openxmlformats.org/officeDocument/2006/relationships/slideLayout" Target="../slideLayouts/slideLayout40.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jpg"/><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jpg"/><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hrprod.emory.edu/psp/hrprod/EMPLOYEE/HRMS/?cmd=logout" TargetMode="External"/><Relationship Id="rId2" Type="http://schemas.openxmlformats.org/officeDocument/2006/relationships/hyperlink" Target="https://staff-emory.icims.com/jobs/intro"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sz="6000">
                <a:solidFill>
                  <a:schemeClr val="tx1"/>
                </a:solidFill>
              </a:rPr>
              <a:t>Research Matters </a:t>
            </a:r>
          </a:p>
        </p:txBody>
      </p:sp>
      <p:sp>
        <p:nvSpPr>
          <p:cNvPr id="3" name="Subtitle 2"/>
          <p:cNvSpPr>
            <a:spLocks noGrp="1"/>
          </p:cNvSpPr>
          <p:nvPr>
            <p:ph type="subTitle" idx="1"/>
          </p:nvPr>
        </p:nvSpPr>
        <p:spPr>
          <a:xfrm>
            <a:off x="1661411" y="4609475"/>
            <a:ext cx="4022725" cy="1066800"/>
          </a:xfrm>
        </p:spPr>
        <p:txBody>
          <a:bodyPr rtlCol="0">
            <a:normAutofit/>
          </a:bodyPr>
          <a:lstStyle/>
          <a:p>
            <a:pPr fontAlgn="auto">
              <a:spcAft>
                <a:spcPts val="0"/>
              </a:spcAft>
              <a:defRPr/>
            </a:pPr>
            <a:r>
              <a:rPr lang="en-US" sz="2400" dirty="0">
                <a:solidFill>
                  <a:schemeClr val="tx1"/>
                </a:solidFill>
                <a:latin typeface="+mj-lt"/>
              </a:rPr>
              <a:t>Office for Clinical Research</a:t>
            </a:r>
          </a:p>
          <a:p>
            <a:pPr fontAlgn="auto">
              <a:spcAft>
                <a:spcPts val="0"/>
              </a:spcAft>
              <a:defRPr/>
            </a:pPr>
            <a:r>
              <a:rPr lang="en-US" sz="2400" dirty="0">
                <a:solidFill>
                  <a:schemeClr val="tx1"/>
                </a:solidFill>
                <a:latin typeface="+mj-lt"/>
              </a:rPr>
              <a:t>	February 22, 2024</a:t>
            </a:r>
          </a:p>
        </p:txBody>
      </p:sp>
      <p:pic>
        <p:nvPicPr>
          <p:cNvPr id="120835" name="Picture 8" descr="Eshield_rv.eps"/>
          <p:cNvPicPr>
            <a:picLocks noChangeAspect="1"/>
          </p:cNvPicPr>
          <p:nvPr/>
        </p:nvPicPr>
        <p:blipFill>
          <a:blip r:embed="rId2"/>
          <a:srcRect/>
          <a:stretch>
            <a:fillRect/>
          </a:stretch>
        </p:blipFill>
        <p:spPr bwMode="auto">
          <a:xfrm>
            <a:off x="8001000" y="2438400"/>
            <a:ext cx="1466850" cy="19812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C261E0-5B3B-F7E7-0797-7737176957D0}"/>
              </a:ext>
            </a:extLst>
          </p:cNvPr>
          <p:cNvSpPr txBox="1"/>
          <p:nvPr/>
        </p:nvSpPr>
        <p:spPr>
          <a:xfrm>
            <a:off x="571500" y="342900"/>
            <a:ext cx="5358895" cy="5834063"/>
          </a:xfrm>
          <a:prstGeom prst="rect">
            <a:avLst/>
          </a:prstGeom>
        </p:spPr>
        <p:txBody>
          <a:bodyPr vert="horz" lIns="91440" tIns="45720" rIns="91440" bIns="45720" rtlCol="0" anchor="t">
            <a:normAutofit fontScale="92500" lnSpcReduction="20000"/>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TEXT ATTENDANCE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*FIRST TIME USERS ONLY!</a:t>
            </a:r>
            <a:endParaRPr kumimoji="0" lang="en-US" sz="1500" b="0" i="0" u="none" strike="noStrike" kern="1200" cap="none" spc="0" normalizeH="0" baseline="0" noProof="0" dirty="0">
              <a:ln>
                <a:noFill/>
              </a:ln>
              <a:solidFill>
                <a:srgbClr val="C00000"/>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Send a text to </a:t>
            </a: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(833) 705-1500 </a:t>
            </a: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with just your </a:t>
            </a: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Email Address</a:t>
            </a:r>
            <a:r>
              <a:rPr kumimoji="0" lang="en-US" sz="1500" b="0" i="0" u="none" strike="noStrike" kern="1200" cap="none" spc="0" normalizeH="0" baseline="0" noProof="0" dirty="0">
                <a:ln>
                  <a:noFill/>
                </a:ln>
                <a:solidFill>
                  <a:srgbClr val="C00000"/>
                </a:solidFill>
                <a:effectLst/>
                <a:uLnTx/>
                <a:uFillTx/>
                <a:latin typeface="Trebuchet MS" panose="020B0603020202020204"/>
                <a:ea typeface="+mn-ea"/>
                <a:cs typeface="+mn-cs"/>
              </a:rPr>
              <a:t> </a:t>
            </a: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that is connected to your existing Online Profile. This will create an account and connect your responses to your profile. This is a one-time set-up. </a:t>
            </a: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(Skip if you have already texted in a CME activity accredited by Emory School of Medicine). </a:t>
            </a:r>
          </a:p>
          <a:p>
            <a:pPr marL="0" marR="0" lvl="0" indent="-228600" algn="l" defTabSz="4572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ACTIVATED ACCOUNT!</a:t>
            </a:r>
            <a:endParaRPr kumimoji="0" lang="en-US" sz="1500" b="0" i="0" u="none" strike="noStrike" kern="1200" cap="none" spc="0" normalizeH="0" baseline="0" noProof="0" dirty="0">
              <a:ln>
                <a:noFill/>
              </a:ln>
              <a:solidFill>
                <a:srgbClr val="C00000"/>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Once you receive a reply that your account has been found, you can now begin using the Text Messaging service. </a:t>
            </a: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 TO CLAIM CREDIT: (TIME SENSITIVE) COMPLETE WITHIN 7 BUSINESS DAYS</a:t>
            </a:r>
            <a:endParaRPr kumimoji="0" lang="en-US" sz="1500" b="1" i="0" u="none" strike="noStrike" kern="1200" cap="none" spc="0" normalizeH="0" baseline="0" noProof="0" dirty="0">
              <a:ln>
                <a:noFill/>
              </a:ln>
              <a:solidFill>
                <a:srgbClr val="C00000"/>
              </a:solidFill>
              <a:effectLst/>
              <a:uLnTx/>
              <a:uFillTx/>
              <a:latin typeface="Trebuchet MS" panose="020B0603020202020204"/>
              <a:ea typeface="Calibri"/>
              <a:cs typeface="Calibri"/>
            </a:endParaRP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Text </a:t>
            </a:r>
            <a:r>
              <a:rPr kumimoji="0" lang="en-US" sz="1500" b="1" i="0" u="none" strike="noStrike" kern="1200" cap="none" spc="0" normalizeH="0" baseline="0" noProof="0" dirty="0">
                <a:ln>
                  <a:noFill/>
                </a:ln>
                <a:solidFill>
                  <a:srgbClr val="0070C0"/>
                </a:solidFill>
                <a:effectLst/>
                <a:uLnTx/>
                <a:uFillTx/>
                <a:latin typeface="Trebuchet MS" panose="020B0603020202020204"/>
                <a:ea typeface="+mn-ea"/>
                <a:cs typeface="+mn-cs"/>
              </a:rPr>
              <a:t>Attend 17863 </a:t>
            </a: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to</a:t>
            </a:r>
            <a:r>
              <a:rPr kumimoji="0" lang="en-US" sz="1500" b="1" i="1" u="none" strike="noStrike" kern="1200" cap="none" spc="0" normalizeH="0" baseline="0" noProof="0" dirty="0">
                <a:ln>
                  <a:noFill/>
                </a:ln>
                <a:solidFill>
                  <a:srgbClr val="C00000"/>
                </a:solidFill>
                <a:effectLst/>
                <a:uLnTx/>
                <a:uFillTx/>
                <a:latin typeface="Trebuchet MS" panose="020B0603020202020204"/>
                <a:ea typeface="+mn-ea"/>
                <a:cs typeface="+mn-cs"/>
              </a:rPr>
              <a:t> (833) 705-1500</a:t>
            </a:r>
            <a:r>
              <a:rPr kumimoji="0" lang="en-US" sz="1500" b="0" i="1"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 You will receive a “Reply Confirmation” with the Event Name upon successful completion of your response.</a:t>
            </a: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Your attendance will be immediately recorded and readily available. </a:t>
            </a: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Go to </a:t>
            </a:r>
            <a:r>
              <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hlinkClick r:id="rId2">
                  <a:extLst>
                    <a:ext uri="{A12FA001-AC4F-418D-AE19-62706E023703}">
                      <ahyp:hlinkClr xmlns:ahyp="http://schemas.microsoft.com/office/drawing/2018/hyperlinkcolor" val="tx"/>
                    </a:ext>
                  </a:extLst>
                </a:hlinkClick>
              </a:rPr>
              <a:t>https://med.emory.edu/education/cme/</a:t>
            </a:r>
            <a:r>
              <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to access your CME activity online profile and transcript history.</a:t>
            </a:r>
          </a:p>
          <a:p>
            <a:pPr marL="114300" marR="0" lvl="0" indent="0" algn="l" defTabSz="457200" rtl="0" eaLnBrk="1" fontAlgn="auto" latinLnBrk="0" hangingPunct="1">
              <a:lnSpc>
                <a:spcPct val="90000"/>
              </a:lnSpc>
              <a:spcBef>
                <a:spcPts val="0"/>
              </a:spcBef>
              <a:spcAft>
                <a:spcPts val="80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Questions? Email: </a:t>
            </a:r>
            <a:r>
              <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hlinkClick r:id="rId3">
                  <a:extLst>
                    <a:ext uri="{A12FA001-AC4F-418D-AE19-62706E023703}">
                      <ahyp:hlinkClr xmlns:ahyp="http://schemas.microsoft.com/office/drawing/2018/hyperlinkcolor" val="tx"/>
                    </a:ext>
                  </a:extLst>
                </a:hlinkClick>
              </a:rPr>
              <a:t>cme@emory.edu</a:t>
            </a:r>
            <a:endPar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Emory Continuing Medical Education</a:t>
            </a:r>
          </a:p>
          <a:p>
            <a:pPr marL="0" marR="0" lvl="0" indent="0" algn="l" defTabSz="457200" rtl="0" eaLnBrk="1" fontAlgn="auto" latinLnBrk="0" hangingPunct="1">
              <a:lnSpc>
                <a:spcPct val="90000"/>
              </a:lnSpc>
              <a:spcBef>
                <a:spcPts val="0"/>
              </a:spcBef>
              <a:spcAft>
                <a:spcPts val="8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phone: (404) 727-5695</a:t>
            </a:r>
          </a:p>
          <a:p>
            <a:pPr marL="0" marR="0" lvl="0" indent="-228600" algn="l" defTabSz="4572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0" name="Picture 9" descr="Mobile phone and text message bubbles">
            <a:extLst>
              <a:ext uri="{FF2B5EF4-FFF2-40B4-BE49-F238E27FC236}">
                <a16:creationId xmlns:a16="http://schemas.microsoft.com/office/drawing/2014/main" id="{8C53F31C-2386-4416-6DE5-081353DA420C}"/>
              </a:ext>
            </a:extLst>
          </p:cNvPr>
          <p:cNvPicPr>
            <a:picLocks noChangeAspect="1"/>
          </p:cNvPicPr>
          <p:nvPr/>
        </p:nvPicPr>
        <p:blipFill rotWithShape="1">
          <a:blip r:embed="rId4">
            <a:extLst>
              <a:ext uri="{28A0092B-C50C-407E-A947-70E740481C1C}">
                <a14:useLocalDpi xmlns:a14="http://schemas.microsoft.com/office/drawing/2010/main" val="0"/>
              </a:ext>
            </a:extLst>
          </a:blip>
          <a:srcRect l="17711" r="12945" b="-1"/>
          <a:stretch/>
        </p:blipFill>
        <p:spPr>
          <a:xfrm>
            <a:off x="8776697" y="2832320"/>
            <a:ext cx="3429000" cy="330075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descr="A picture containing building, window, house, architecture&#10;&#10;Description automatically generated">
            <a:extLst>
              <a:ext uri="{FF2B5EF4-FFF2-40B4-BE49-F238E27FC236}">
                <a16:creationId xmlns:a16="http://schemas.microsoft.com/office/drawing/2014/main" id="{8A1E5CE8-1B8B-9E3F-851E-6B37FF4A0A7A}"/>
              </a:ext>
            </a:extLst>
          </p:cNvPr>
          <p:cNvPicPr>
            <a:picLocks noChangeAspect="1"/>
          </p:cNvPicPr>
          <p:nvPr/>
        </p:nvPicPr>
        <p:blipFill rotWithShape="1">
          <a:blip r:embed="rId5">
            <a:extLst>
              <a:ext uri="{28A0092B-C50C-407E-A947-70E740481C1C}">
                <a14:useLocalDpi xmlns:a14="http://schemas.microsoft.com/office/drawing/2010/main" val="0"/>
              </a:ext>
            </a:extLst>
          </a:blip>
          <a:srcRect l="4446" r="1861" b="2"/>
          <a:stretch/>
        </p:blipFill>
        <p:spPr>
          <a:xfrm>
            <a:off x="6261606" y="1"/>
            <a:ext cx="4011995" cy="342899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8" name="Picture 17" descr="A close-up of a logo&#10;&#10;Description automatically generated with medium confidence">
            <a:extLst>
              <a:ext uri="{FF2B5EF4-FFF2-40B4-BE49-F238E27FC236}">
                <a16:creationId xmlns:a16="http://schemas.microsoft.com/office/drawing/2014/main" id="{51BF2102-96DF-7649-3232-CACB8C10A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4176" y="4801732"/>
            <a:ext cx="2298766" cy="1044894"/>
          </a:xfrm>
          <a:prstGeom prst="rect">
            <a:avLst/>
          </a:prstGeom>
        </p:spPr>
      </p:pic>
    </p:spTree>
    <p:extLst>
      <p:ext uri="{BB962C8B-B14F-4D97-AF65-F5344CB8AC3E}">
        <p14:creationId xmlns:p14="http://schemas.microsoft.com/office/powerpoint/2010/main" val="396154402"/>
      </p:ext>
    </p:extLst>
  </p:cSld>
  <p:clrMapOvr>
    <a:masterClrMapping/>
  </p:clrMapOvr>
  <mc:AlternateContent xmlns:mc="http://schemas.openxmlformats.org/markup-compatibility/2006" xmlns:p14="http://schemas.microsoft.com/office/powerpoint/2010/main">
    <mc:Choice Requires="p14">
      <p:transition p14:dur="0" advTm="138911"/>
    </mc:Choice>
    <mc:Fallback xmlns="">
      <p:transition advTm="13891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C261E0-5B3B-F7E7-0797-7737176957D0}"/>
              </a:ext>
            </a:extLst>
          </p:cNvPr>
          <p:cNvSpPr txBox="1"/>
          <p:nvPr/>
        </p:nvSpPr>
        <p:spPr>
          <a:xfrm>
            <a:off x="571500" y="342900"/>
            <a:ext cx="5524500" cy="6210300"/>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CLAIM CREDIT ONLINE - </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 </a:t>
            </a: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TO CLAIM CREDIT IN THE EMORY CME ONLINE PORTAL:</a:t>
            </a:r>
            <a:b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br>
            <a:r>
              <a:rPr kumimoji="0" lang="en-US" sz="1500" b="1" i="0" u="none" strike="noStrike" kern="1200" cap="none" spc="0" normalizeH="0" baseline="0" noProof="0" dirty="0">
                <a:ln>
                  <a:noFill/>
                </a:ln>
                <a:solidFill>
                  <a:srgbClr val="C00000"/>
                </a:solidFill>
                <a:effectLst/>
                <a:uLnTx/>
                <a:uFillTx/>
                <a:latin typeface="Trebuchet MS" panose="020B0603020202020204"/>
                <a:ea typeface="+mn-ea"/>
                <a:cs typeface="+mn-cs"/>
              </a:rPr>
              <a:t>(TIME SENSITIVE) </a:t>
            </a:r>
            <a:r>
              <a:rPr kumimoji="0" lang="en-US" sz="1400" b="1" i="0" u="none" strike="noStrike" kern="1200" cap="none" spc="0" normalizeH="0" baseline="0" noProof="0" dirty="0">
                <a:ln>
                  <a:noFill/>
                </a:ln>
                <a:solidFill>
                  <a:srgbClr val="C00000"/>
                </a:solidFill>
                <a:effectLst/>
                <a:uLnTx/>
                <a:uFillTx/>
                <a:latin typeface="Trebuchet MS" panose="020B0603020202020204"/>
                <a:ea typeface="+mn-ea"/>
                <a:cs typeface="+mn-cs"/>
              </a:rPr>
              <a:t>COMPLETE WITHIN 7 BUSINESS DAYS</a:t>
            </a:r>
            <a:endParaRPr kumimoji="0" lang="en-US" sz="1400" b="0" i="0" u="none" strike="noStrike" kern="1200" cap="none" spc="0" normalizeH="0" baseline="0" noProof="0" dirty="0">
              <a:ln>
                <a:noFill/>
              </a:ln>
              <a:solidFill>
                <a:srgbClr val="C00000"/>
              </a:solidFill>
              <a:effectLst/>
              <a:uLnTx/>
              <a:uFillTx/>
              <a:latin typeface="Trebuchet MS" panose="020B0603020202020204"/>
              <a:ea typeface="+mn-ea"/>
              <a:cs typeface="+mn-cs"/>
            </a:endParaRP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1" i="1" u="none" strike="noStrike" kern="1200" cap="none" spc="0" normalizeH="0" baseline="0" noProof="0" dirty="0">
                <a:ln>
                  <a:noFill/>
                </a:ln>
                <a:solidFill>
                  <a:srgbClr val="C00000"/>
                </a:solidFill>
                <a:effectLst/>
                <a:uLnTx/>
                <a:uFillTx/>
                <a:latin typeface="Trebuchet MS" panose="020B0603020202020204"/>
                <a:ea typeface="+mn-ea"/>
                <a:cs typeface="+mn-cs"/>
              </a:rPr>
              <a:t>Sign into the Emory CME Portal using your email and password, or create a new account: </a:t>
            </a:r>
            <a:r>
              <a:rPr kumimoji="0" lang="en-US" sz="1500" b="1" i="1" u="none" strike="noStrike" kern="1200" cap="none" spc="0" normalizeH="0" baseline="0" noProof="0" dirty="0">
                <a:ln>
                  <a:noFill/>
                </a:ln>
                <a:solidFill>
                  <a:srgbClr val="002060"/>
                </a:solidFill>
                <a:effectLst/>
                <a:uLnTx/>
                <a:uFillTx/>
                <a:latin typeface="Trebuchet MS" panose="020B0603020202020204"/>
                <a:ea typeface="+mn-ea"/>
                <a:cs typeface="+mn-cs"/>
                <a:hlinkClick r:id="rId2">
                  <a:extLst>
                    <a:ext uri="{A12FA001-AC4F-418D-AE19-62706E023703}">
                      <ahyp:hlinkClr xmlns:ahyp="http://schemas.microsoft.com/office/drawing/2018/hyperlinkcolor" val="tx"/>
                    </a:ext>
                  </a:extLst>
                </a:hlinkClick>
              </a:rPr>
              <a:t>https://med.emory.edu/education/cme/</a:t>
            </a:r>
            <a:endParaRPr kumimoji="0" lang="en-US" sz="1500" b="0" i="1"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You will receive a message that sign in is successful.</a:t>
            </a: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 Select the tile “Claim Credit”.</a:t>
            </a: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Enter the session id </a:t>
            </a:r>
            <a:r>
              <a:rPr kumimoji="0" lang="en-US" sz="1500" b="0" i="0" u="none" strike="noStrike" kern="1200" cap="none" spc="0" normalizeH="0" baseline="0" noProof="0" dirty="0">
                <a:ln>
                  <a:noFill/>
                </a:ln>
                <a:solidFill>
                  <a:srgbClr val="0070C0"/>
                </a:solidFill>
                <a:effectLst/>
                <a:uLnTx/>
                <a:uFillTx/>
                <a:latin typeface="Trebuchet MS" panose="020B0603020202020204"/>
                <a:ea typeface="+mn-ea"/>
                <a:cs typeface="+mn-cs"/>
              </a:rPr>
              <a:t>17863</a:t>
            </a: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 (provided during the activity)</a:t>
            </a: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Upon successful completion of your response, you will be directed to the page to claim credit and download your CME certificate.</a:t>
            </a:r>
          </a:p>
          <a:p>
            <a:pPr marL="457200" marR="0" lvl="0" indent="-342900" algn="l" defTabSz="457200" rtl="0" eaLnBrk="1" fontAlgn="auto" latinLnBrk="0" hangingPunct="1">
              <a:lnSpc>
                <a:spcPct val="90000"/>
              </a:lnSpc>
              <a:spcBef>
                <a:spcPts val="0"/>
              </a:spcBef>
              <a:spcAft>
                <a:spcPts val="80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Your attendance will be immediately recorded and readily available in your CME transcript. </a:t>
            </a: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Go to </a:t>
            </a:r>
            <a:r>
              <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hlinkClick r:id="rId2">
                  <a:extLst>
                    <a:ext uri="{A12FA001-AC4F-418D-AE19-62706E023703}">
                      <ahyp:hlinkClr xmlns:ahyp="http://schemas.microsoft.com/office/drawing/2018/hyperlinkcolor" val="tx"/>
                    </a:ext>
                  </a:extLst>
                </a:hlinkClick>
              </a:rPr>
              <a:t>https://med.emory.edu/education/cme/</a:t>
            </a:r>
            <a:r>
              <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to access your CME activity profile and transcript history.</a:t>
            </a:r>
          </a:p>
          <a:p>
            <a:pPr marL="0" marR="0" lvl="0" indent="0" algn="l" defTabSz="457200" rtl="0" eaLnBrk="1" fontAlgn="auto" latinLnBrk="0" hangingPunct="1">
              <a:lnSpc>
                <a:spcPct val="90000"/>
              </a:lnSpc>
              <a:spcBef>
                <a:spcPts val="0"/>
              </a:spcBef>
              <a:spcAft>
                <a:spcPts val="8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rPr>
              <a:t>Questions? Email</a:t>
            </a:r>
            <a:r>
              <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hlinkClick r:id="rId3">
                  <a:extLst>
                    <a:ext uri="{A12FA001-AC4F-418D-AE19-62706E023703}">
                      <ahyp:hlinkClr xmlns:ahyp="http://schemas.microsoft.com/office/drawing/2018/hyperlinkcolor" val="tx"/>
                    </a:ext>
                  </a:extLst>
                </a:hlinkClick>
              </a:rPr>
              <a:t>cme@emory.edu</a:t>
            </a:r>
            <a:endParaRPr kumimoji="0" lang="en-US" sz="1500" b="1"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8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Emory Continuing Medical Education</a:t>
            </a:r>
            <a:b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rPr>
              <a:t>phone: (404) 727-5695</a:t>
            </a:r>
          </a:p>
          <a:p>
            <a:pPr marL="0" marR="0" lvl="0" indent="-228600" algn="l" defTabSz="4572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0" name="Picture 9" descr="Mobile phone and text message bubbles">
            <a:extLst>
              <a:ext uri="{FF2B5EF4-FFF2-40B4-BE49-F238E27FC236}">
                <a16:creationId xmlns:a16="http://schemas.microsoft.com/office/drawing/2014/main" id="{8C53F31C-2386-4416-6DE5-081353DA420C}"/>
              </a:ext>
            </a:extLst>
          </p:cNvPr>
          <p:cNvPicPr>
            <a:picLocks noChangeAspect="1"/>
          </p:cNvPicPr>
          <p:nvPr/>
        </p:nvPicPr>
        <p:blipFill rotWithShape="1">
          <a:blip r:embed="rId4">
            <a:extLst>
              <a:ext uri="{28A0092B-C50C-407E-A947-70E740481C1C}">
                <a14:useLocalDpi xmlns:a14="http://schemas.microsoft.com/office/drawing/2010/main" val="0"/>
              </a:ext>
            </a:extLst>
          </a:blip>
          <a:srcRect l="17711" r="12945" b="-1"/>
          <a:stretch/>
        </p:blipFill>
        <p:spPr>
          <a:xfrm>
            <a:off x="8763000" y="2727730"/>
            <a:ext cx="3429000" cy="330075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descr="A picture containing building, window, house, architecture&#10;&#10;Description automatically generated">
            <a:extLst>
              <a:ext uri="{FF2B5EF4-FFF2-40B4-BE49-F238E27FC236}">
                <a16:creationId xmlns:a16="http://schemas.microsoft.com/office/drawing/2014/main" id="{8A1E5CE8-1B8B-9E3F-851E-6B37FF4A0A7A}"/>
              </a:ext>
            </a:extLst>
          </p:cNvPr>
          <p:cNvPicPr>
            <a:picLocks noChangeAspect="1"/>
          </p:cNvPicPr>
          <p:nvPr/>
        </p:nvPicPr>
        <p:blipFill rotWithShape="1">
          <a:blip r:embed="rId5">
            <a:extLst>
              <a:ext uri="{28A0092B-C50C-407E-A947-70E740481C1C}">
                <a14:useLocalDpi xmlns:a14="http://schemas.microsoft.com/office/drawing/2010/main" val="0"/>
              </a:ext>
            </a:extLst>
          </a:blip>
          <a:srcRect l="4446" r="1861" b="2"/>
          <a:stretch/>
        </p:blipFill>
        <p:spPr>
          <a:xfrm>
            <a:off x="6478127" y="-206827"/>
            <a:ext cx="3795474" cy="3243941"/>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8" name="Picture 17" descr="A close-up of a logo&#10;&#10;Description automatically generated with medium confidence">
            <a:extLst>
              <a:ext uri="{FF2B5EF4-FFF2-40B4-BE49-F238E27FC236}">
                <a16:creationId xmlns:a16="http://schemas.microsoft.com/office/drawing/2014/main" id="{51BF2102-96DF-7649-3232-CACB8C10A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502" y="4254926"/>
            <a:ext cx="2298766" cy="1044894"/>
          </a:xfrm>
          <a:prstGeom prst="rect">
            <a:avLst/>
          </a:prstGeom>
        </p:spPr>
      </p:pic>
    </p:spTree>
    <p:extLst>
      <p:ext uri="{BB962C8B-B14F-4D97-AF65-F5344CB8AC3E}">
        <p14:creationId xmlns:p14="http://schemas.microsoft.com/office/powerpoint/2010/main" val="2904992962"/>
      </p:ext>
    </p:extLst>
  </p:cSld>
  <p:clrMapOvr>
    <a:masterClrMapping/>
  </p:clrMapOvr>
  <mc:AlternateContent xmlns:mc="http://schemas.openxmlformats.org/markup-compatibility/2006" xmlns:p14="http://schemas.microsoft.com/office/powerpoint/2010/main">
    <mc:Choice Requires="p14">
      <p:transition p14:dur="0" advTm="77211"/>
    </mc:Choice>
    <mc:Fallback xmlns="">
      <p:transition advTm="7721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Jigsaw puzzles in plastic figures">
            <a:extLst>
              <a:ext uri="{FF2B5EF4-FFF2-40B4-BE49-F238E27FC236}">
                <a16:creationId xmlns:a16="http://schemas.microsoft.com/office/drawing/2014/main" id="{57FD8D69-C427-2EA4-E334-F7E72A395765}"/>
              </a:ext>
            </a:extLst>
          </p:cNvPr>
          <p:cNvPicPr>
            <a:picLocks noChangeAspect="1"/>
          </p:cNvPicPr>
          <p:nvPr/>
        </p:nvPicPr>
        <p:blipFill rotWithShape="1">
          <a:blip r:embed="rId2">
            <a:alphaModFix/>
          </a:blip>
          <a:srcRect t="5273" b="13518"/>
          <a:stretch/>
        </p:blipFill>
        <p:spPr>
          <a:xfrm>
            <a:off x="20" y="1571"/>
            <a:ext cx="12191980" cy="6856429"/>
          </a:xfrm>
          <a:prstGeom prst="rect">
            <a:avLst/>
          </a:prstGeom>
        </p:spPr>
      </p:pic>
      <p:sp>
        <p:nvSpPr>
          <p:cNvPr id="2" name="Title 1">
            <a:extLst>
              <a:ext uri="{FF2B5EF4-FFF2-40B4-BE49-F238E27FC236}">
                <a16:creationId xmlns:a16="http://schemas.microsoft.com/office/drawing/2014/main" id="{008134E2-C17E-98DD-D3A7-2307253C1E41}"/>
              </a:ext>
            </a:extLst>
          </p:cNvPr>
          <p:cNvSpPr>
            <a:spLocks noGrp="1"/>
          </p:cNvSpPr>
          <p:nvPr>
            <p:ph type="ctrTitle"/>
          </p:nvPr>
        </p:nvSpPr>
        <p:spPr>
          <a:xfrm>
            <a:off x="3048000" y="2320213"/>
            <a:ext cx="6095999" cy="1317493"/>
          </a:xfrm>
        </p:spPr>
        <p:txBody>
          <a:bodyPr anchor="b">
            <a:normAutofit/>
          </a:bodyPr>
          <a:lstStyle/>
          <a:p>
            <a:pPr algn="ctr"/>
            <a:r>
              <a:rPr lang="en-US" sz="3600" dirty="0"/>
              <a:t>MS VIVA ENGAGE</a:t>
            </a:r>
          </a:p>
        </p:txBody>
      </p:sp>
      <p:sp>
        <p:nvSpPr>
          <p:cNvPr id="3" name="Subtitle 2">
            <a:extLst>
              <a:ext uri="{FF2B5EF4-FFF2-40B4-BE49-F238E27FC236}">
                <a16:creationId xmlns:a16="http://schemas.microsoft.com/office/drawing/2014/main" id="{1D708C80-7529-9A27-6037-2659C7A0F351}"/>
              </a:ext>
            </a:extLst>
          </p:cNvPr>
          <p:cNvSpPr>
            <a:spLocks noGrp="1"/>
          </p:cNvSpPr>
          <p:nvPr>
            <p:ph type="subTitle" idx="1"/>
          </p:nvPr>
        </p:nvSpPr>
        <p:spPr>
          <a:xfrm>
            <a:off x="1933575" y="4152911"/>
            <a:ext cx="8553450" cy="1076311"/>
          </a:xfrm>
        </p:spPr>
        <p:txBody>
          <a:bodyPr>
            <a:normAutofit fontScale="85000" lnSpcReduction="20000"/>
          </a:bodyPr>
          <a:lstStyle/>
          <a:p>
            <a:pPr algn="ctr"/>
            <a:r>
              <a:rPr lang="en-US" sz="1900" i="1" dirty="0">
                <a:solidFill>
                  <a:srgbClr val="0070C0"/>
                </a:solidFill>
              </a:rPr>
              <a:t>MS Viva Engage </a:t>
            </a:r>
            <a:r>
              <a:rPr lang="en-US" sz="1900" dirty="0"/>
              <a:t>will replace the CRCDISCUSS Listserv. </a:t>
            </a:r>
            <a:br>
              <a:rPr lang="en-US" sz="1900" dirty="0"/>
            </a:br>
            <a:r>
              <a:rPr lang="en-US" sz="1900" dirty="0">
                <a:solidFill>
                  <a:srgbClr val="040C28"/>
                </a:solidFill>
              </a:rPr>
              <a:t>It is a </a:t>
            </a:r>
            <a:r>
              <a:rPr lang="en-US" sz="1900" b="0" i="0" dirty="0">
                <a:solidFill>
                  <a:srgbClr val="040C28"/>
                </a:solidFill>
                <a:effectLst/>
              </a:rPr>
              <a:t>social layer where employees can dive deeper into communities, share their stories, engage with coworkers, attend virtual events, and find belonging at work</a:t>
            </a:r>
            <a:r>
              <a:rPr lang="en-US" sz="1900" b="0" i="0" dirty="0">
                <a:solidFill>
                  <a:srgbClr val="202124"/>
                </a:solidFill>
                <a:effectLst/>
              </a:rPr>
              <a:t>.</a:t>
            </a:r>
            <a:br>
              <a:rPr lang="en-US" dirty="0"/>
            </a:br>
            <a:endParaRPr lang="en-US" dirty="0"/>
          </a:p>
        </p:txBody>
      </p:sp>
      <p:sp>
        <p:nvSpPr>
          <p:cNvPr id="5" name="TextBox 4">
            <a:extLst>
              <a:ext uri="{FF2B5EF4-FFF2-40B4-BE49-F238E27FC236}">
                <a16:creationId xmlns:a16="http://schemas.microsoft.com/office/drawing/2014/main" id="{EBB23575-A770-E25F-22BA-B5B0A549D738}"/>
              </a:ext>
            </a:extLst>
          </p:cNvPr>
          <p:cNvSpPr txBox="1"/>
          <p:nvPr/>
        </p:nvSpPr>
        <p:spPr>
          <a:xfrm>
            <a:off x="8448675" y="1628778"/>
            <a:ext cx="18669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Launch Date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March 4, 2024</a:t>
            </a:r>
          </a:p>
        </p:txBody>
      </p:sp>
    </p:spTree>
    <p:extLst>
      <p:ext uri="{BB962C8B-B14F-4D97-AF65-F5344CB8AC3E}">
        <p14:creationId xmlns:p14="http://schemas.microsoft.com/office/powerpoint/2010/main" val="50526095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2C9477-9873-95B2-1DF5-EEACD44E4391}"/>
              </a:ext>
            </a:extLst>
          </p:cNvPr>
          <p:cNvSpPr>
            <a:spLocks noGrp="1"/>
          </p:cNvSpPr>
          <p:nvPr>
            <p:ph type="title"/>
          </p:nvPr>
        </p:nvSpPr>
        <p:spPr/>
        <p:txBody>
          <a:bodyPr/>
          <a:lstStyle/>
          <a:p>
            <a:pPr algn="ctr"/>
            <a:r>
              <a:rPr lang="en-US" dirty="0">
                <a:latin typeface="Tenorite Display" panose="020F0502020204030204" pitchFamily="2" charset="0"/>
              </a:rPr>
              <a:t>TRAINING AND EDUCATION </a:t>
            </a:r>
          </a:p>
        </p:txBody>
      </p:sp>
      <p:sp>
        <p:nvSpPr>
          <p:cNvPr id="5" name="Content Placeholder 4">
            <a:extLst>
              <a:ext uri="{FF2B5EF4-FFF2-40B4-BE49-F238E27FC236}">
                <a16:creationId xmlns:a16="http://schemas.microsoft.com/office/drawing/2014/main" id="{B8E6788B-EF20-02F8-6BEE-7F39E65E74CA}"/>
              </a:ext>
            </a:extLst>
          </p:cNvPr>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en-US" b="1" dirty="0"/>
              <a:t>The Bridge Course: OnCore and Epic </a:t>
            </a:r>
            <a:br>
              <a:rPr lang="en-US" b="1" dirty="0"/>
            </a:br>
            <a:r>
              <a:rPr lang="en-US" b="1" dirty="0">
                <a:solidFill>
                  <a:srgbClr val="0070C0"/>
                </a:solidFill>
              </a:rPr>
              <a:t>Monday, February 26, 2022 at 9:30 am</a:t>
            </a:r>
            <a:br>
              <a:rPr lang="en-US" b="1" dirty="0">
                <a:solidFill>
                  <a:srgbClr val="0070C0"/>
                </a:solidFill>
              </a:rPr>
            </a:br>
            <a:br>
              <a:rPr lang="en-US" dirty="0"/>
            </a:br>
            <a:r>
              <a:rPr lang="en-US" dirty="0"/>
              <a:t>This course is designed to aid the research community in understanding the components required between OnCore and Epic, such as Calendar version changes, MRN ADT refresh, Billing Timelines, Orders, and Encounters. </a:t>
            </a:r>
          </a:p>
          <a:p>
            <a:r>
              <a:rPr lang="en-US" dirty="0"/>
              <a:t>This course is 2-3 hours via Zoom with real-life examples and scenarios. Learning engagement is a must with scenarios to work through solutions. </a:t>
            </a:r>
          </a:p>
          <a:p>
            <a:r>
              <a:rPr lang="en-US" dirty="0"/>
              <a:t>Register in Brainer at </a:t>
            </a:r>
            <a:r>
              <a:rPr lang="en-US" dirty="0">
                <a:hlinkClick r:id="rId2"/>
              </a:rPr>
              <a:t>https://emory.brainer.com</a:t>
            </a:r>
            <a:r>
              <a:rPr lang="en-US" dirty="0"/>
              <a:t>. Search for “Bridge.” </a:t>
            </a:r>
          </a:p>
        </p:txBody>
      </p:sp>
      <p:sp>
        <p:nvSpPr>
          <p:cNvPr id="6" name="Content Placeholder 5">
            <a:extLst>
              <a:ext uri="{FF2B5EF4-FFF2-40B4-BE49-F238E27FC236}">
                <a16:creationId xmlns:a16="http://schemas.microsoft.com/office/drawing/2014/main" id="{64ACB754-F82C-B5C4-1CF3-32DC2B0EECA2}"/>
              </a:ext>
            </a:extLst>
          </p:cNvPr>
          <p:cNvSpPr>
            <a:spLocks noGrp="1"/>
          </p:cNvSpPr>
          <p:nvPr>
            <p:ph sz="half" idx="2"/>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en-US" b="1" dirty="0"/>
              <a:t>Clinical Research Orientation &amp; Training </a:t>
            </a:r>
            <a:br>
              <a:rPr lang="en-US" dirty="0"/>
            </a:br>
            <a:r>
              <a:rPr lang="en-US" dirty="0"/>
              <a:t>Managers/supervisors, please ensure new hires, rehires, or those recently promoted to attend Orientation.  Orientation provides the team member with their training track and EHC credentialing tier. </a:t>
            </a:r>
          </a:p>
          <a:p>
            <a:endParaRPr lang="en-US" dirty="0"/>
          </a:p>
          <a:p>
            <a:r>
              <a:rPr lang="en-US" b="1" dirty="0"/>
              <a:t>OnCore</a:t>
            </a:r>
            <a:r>
              <a:rPr lang="en-US" dirty="0"/>
              <a:t> is pending its latest upgrade. However, if you need a refresher, please contact </a:t>
            </a:r>
            <a:r>
              <a:rPr lang="en-US" dirty="0">
                <a:solidFill>
                  <a:srgbClr val="0070C0"/>
                </a:solidFill>
                <a:hlinkClick r:id="rId3"/>
              </a:rPr>
              <a:t>OCR@Emory.edu</a:t>
            </a:r>
            <a:r>
              <a:rPr lang="en-US" dirty="0">
                <a:solidFill>
                  <a:srgbClr val="0070C0"/>
                </a:solidFill>
              </a:rPr>
              <a:t>.</a:t>
            </a:r>
            <a:r>
              <a:rPr lang="en-US" dirty="0"/>
              <a:t> New training information is coming soon. </a:t>
            </a:r>
            <a:br>
              <a:rPr lang="en-US" dirty="0"/>
            </a:br>
            <a:r>
              <a:rPr lang="en-US" dirty="0"/>
              <a:t>Guides and tips sheets can be found on </a:t>
            </a:r>
            <a:r>
              <a:rPr lang="en-US" dirty="0">
                <a:hlinkClick r:id="rId4"/>
              </a:rPr>
              <a:t>OCR’s website </a:t>
            </a:r>
            <a:r>
              <a:rPr lang="en-US" dirty="0"/>
              <a:t>or </a:t>
            </a:r>
            <a:r>
              <a:rPr lang="en-US" dirty="0">
                <a:hlinkClick r:id="rId4"/>
              </a:rPr>
              <a:t>OnCore SharePoint site</a:t>
            </a:r>
            <a:r>
              <a:rPr lang="en-US" dirty="0"/>
              <a:t>. </a:t>
            </a:r>
          </a:p>
          <a:p>
            <a:endParaRPr lang="en-US" dirty="0"/>
          </a:p>
        </p:txBody>
      </p:sp>
    </p:spTree>
    <p:extLst>
      <p:ext uri="{BB962C8B-B14F-4D97-AF65-F5344CB8AC3E}">
        <p14:creationId xmlns:p14="http://schemas.microsoft.com/office/powerpoint/2010/main" val="123625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44B13-9288-CE2E-4AF5-2D95E2297084}"/>
              </a:ext>
            </a:extLst>
          </p:cNvPr>
          <p:cNvPicPr>
            <a:picLocks noChangeAspect="1"/>
          </p:cNvPicPr>
          <p:nvPr/>
        </p:nvPicPr>
        <p:blipFill>
          <a:blip r:embed="rId2"/>
          <a:stretch>
            <a:fillRect/>
          </a:stretch>
        </p:blipFill>
        <p:spPr>
          <a:xfrm>
            <a:off x="1333500" y="257175"/>
            <a:ext cx="9525000" cy="6343650"/>
          </a:xfrm>
          <a:prstGeom prst="rect">
            <a:avLst/>
          </a:prstGeom>
        </p:spPr>
      </p:pic>
    </p:spTree>
    <p:extLst>
      <p:ext uri="{BB962C8B-B14F-4D97-AF65-F5344CB8AC3E}">
        <p14:creationId xmlns:p14="http://schemas.microsoft.com/office/powerpoint/2010/main" val="1237609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65A5CBD-5BDA-4345-915C-718F0E585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D733AD1-54ED-5A4A-A1B6-8EF0D0D03041}"/>
              </a:ext>
            </a:extLst>
          </p:cNvPr>
          <p:cNvSpPr>
            <a:spLocks noGrp="1"/>
          </p:cNvSpPr>
          <p:nvPr>
            <p:ph type="ctrTitle"/>
          </p:nvPr>
        </p:nvSpPr>
        <p:spPr>
          <a:xfrm>
            <a:off x="2612571" y="1523999"/>
            <a:ext cx="4245430" cy="2285999"/>
          </a:xfrm>
        </p:spPr>
        <p:txBody>
          <a:bodyPr>
            <a:normAutofit/>
          </a:bodyPr>
          <a:lstStyle/>
          <a:p>
            <a:pPr algn="l"/>
            <a:r>
              <a:rPr lang="en-US" sz="3700" b="1">
                <a:effectLst/>
                <a:ea typeface="Aptos" panose="020B0004020202020204" pitchFamily="34" charset="0"/>
                <a:cs typeface="Times New Roman" panose="02020603050405020304" pitchFamily="18" charset="0"/>
              </a:rPr>
              <a:t>Maternal Mortality and Social Challenges </a:t>
            </a:r>
            <a:endParaRPr lang="en-US" sz="3700"/>
          </a:p>
        </p:txBody>
      </p:sp>
      <p:sp>
        <p:nvSpPr>
          <p:cNvPr id="3" name="Subtitle 2">
            <a:extLst>
              <a:ext uri="{FF2B5EF4-FFF2-40B4-BE49-F238E27FC236}">
                <a16:creationId xmlns:a16="http://schemas.microsoft.com/office/drawing/2014/main" id="{2F666740-466D-4648-92E1-1A9777150EE1}"/>
              </a:ext>
            </a:extLst>
          </p:cNvPr>
          <p:cNvSpPr>
            <a:spLocks noGrp="1"/>
          </p:cNvSpPr>
          <p:nvPr>
            <p:ph type="subTitle" idx="1"/>
          </p:nvPr>
        </p:nvSpPr>
        <p:spPr>
          <a:xfrm>
            <a:off x="2565918" y="4571999"/>
            <a:ext cx="4292082" cy="1524000"/>
          </a:xfrm>
        </p:spPr>
        <p:txBody>
          <a:bodyPr>
            <a:normAutofit/>
          </a:bodyPr>
          <a:lstStyle/>
          <a:p>
            <a:pPr algn="l"/>
            <a:r>
              <a:rPr lang="en-US" dirty="0">
                <a:latin typeface="+mj-lt"/>
              </a:rPr>
              <a:t>Shawana S. Moore, DNP, APRN, WHNP-BC, PNAP, FAAN</a:t>
            </a:r>
          </a:p>
        </p:txBody>
      </p:sp>
      <p:sp>
        <p:nvSpPr>
          <p:cNvPr id="34" name="Freeform: Shape 33">
            <a:extLst>
              <a:ext uri="{FF2B5EF4-FFF2-40B4-BE49-F238E27FC236}">
                <a16:creationId xmlns:a16="http://schemas.microsoft.com/office/drawing/2014/main" id="{07B22C6C-C0DE-4906-AB51-0FE4D3DD2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84302" cy="6858000"/>
          </a:xfrm>
          <a:custGeom>
            <a:avLst/>
            <a:gdLst>
              <a:gd name="connsiteX0" fmla="*/ 0 w 1584302"/>
              <a:gd name="connsiteY0" fmla="*/ 0 h 6858000"/>
              <a:gd name="connsiteX1" fmla="*/ 1078402 w 1584302"/>
              <a:gd name="connsiteY1" fmla="*/ 0 h 6858000"/>
              <a:gd name="connsiteX2" fmla="*/ 1099056 w 1584302"/>
              <a:gd name="connsiteY2" fmla="*/ 52984 h 6858000"/>
              <a:gd name="connsiteX3" fmla="*/ 1308492 w 1584302"/>
              <a:gd name="connsiteY3" fmla="*/ 803890 h 6858000"/>
              <a:gd name="connsiteX4" fmla="*/ 1575950 w 1584302"/>
              <a:gd name="connsiteY4" fmla="*/ 2925120 h 6858000"/>
              <a:gd name="connsiteX5" fmla="*/ 1562611 w 1584302"/>
              <a:gd name="connsiteY5" fmla="*/ 4099807 h 6858000"/>
              <a:gd name="connsiteX6" fmla="*/ 1193469 w 1584302"/>
              <a:gd name="connsiteY6" fmla="*/ 5467758 h 6858000"/>
              <a:gd name="connsiteX7" fmla="*/ 222462 w 1584302"/>
              <a:gd name="connsiteY7" fmla="*/ 6851639 h 6858000"/>
              <a:gd name="connsiteX8" fmla="*/ 216054 w 1584302"/>
              <a:gd name="connsiteY8" fmla="*/ 6858000 h 6858000"/>
              <a:gd name="connsiteX9" fmla="*/ 0 w 1584302"/>
              <a:gd name="connsiteY9" fmla="*/ 6858000 h 6858000"/>
              <a:gd name="connsiteX10" fmla="*/ 0 w 158430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302" h="6858000">
                <a:moveTo>
                  <a:pt x="0" y="0"/>
                </a:moveTo>
                <a:lnTo>
                  <a:pt x="1078402" y="0"/>
                </a:lnTo>
                <a:lnTo>
                  <a:pt x="1099056" y="52984"/>
                </a:lnTo>
                <a:cubicBezTo>
                  <a:pt x="1199012" y="327522"/>
                  <a:pt x="1265662" y="600964"/>
                  <a:pt x="1308492" y="803890"/>
                </a:cubicBezTo>
                <a:cubicBezTo>
                  <a:pt x="1455747" y="1501513"/>
                  <a:pt x="1562057" y="2211391"/>
                  <a:pt x="1575950" y="2925120"/>
                </a:cubicBezTo>
                <a:cubicBezTo>
                  <a:pt x="1584616" y="3349259"/>
                  <a:pt x="1593900" y="3729534"/>
                  <a:pt x="1562611" y="4099807"/>
                </a:cubicBezTo>
                <a:cubicBezTo>
                  <a:pt x="1524636" y="4550166"/>
                  <a:pt x="1426477" y="4985758"/>
                  <a:pt x="1193469" y="5467758"/>
                </a:cubicBezTo>
                <a:cubicBezTo>
                  <a:pt x="946259" y="5978959"/>
                  <a:pt x="613906" y="6441252"/>
                  <a:pt x="222462" y="6851639"/>
                </a:cubicBezTo>
                <a:lnTo>
                  <a:pt x="216054" y="6858000"/>
                </a:lnTo>
                <a:lnTo>
                  <a:pt x="0" y="68580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9AB65AAD-D82E-40A6-A873-B332350A0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31194">
            <a:off x="-165813" y="102924"/>
            <a:ext cx="1872343" cy="673981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pic>
        <p:nvPicPr>
          <p:cNvPr id="4" name="Picture 3" descr="Colorized light photo effects">
            <a:extLst>
              <a:ext uri="{FF2B5EF4-FFF2-40B4-BE49-F238E27FC236}">
                <a16:creationId xmlns:a16="http://schemas.microsoft.com/office/drawing/2014/main" id="{B2D98531-50E5-1262-F112-75D83B499D63}"/>
              </a:ext>
            </a:extLst>
          </p:cNvPr>
          <p:cNvPicPr>
            <a:picLocks noChangeAspect="1"/>
          </p:cNvPicPr>
          <p:nvPr/>
        </p:nvPicPr>
        <p:blipFill rotWithShape="1">
          <a:blip r:embed="rId2"/>
          <a:srcRect t="14759" r="-2" b="25964"/>
          <a:stretch/>
        </p:blipFill>
        <p:spPr>
          <a:xfrm>
            <a:off x="17970" y="3738755"/>
            <a:ext cx="2285998" cy="904491"/>
          </a:xfrm>
          <a:prstGeom prst="rect">
            <a:avLst/>
          </a:prstGeom>
        </p:spPr>
      </p:pic>
      <p:sp>
        <p:nvSpPr>
          <p:cNvPr id="38" name="Freeform: Shape 37">
            <a:extLst>
              <a:ext uri="{FF2B5EF4-FFF2-40B4-BE49-F238E27FC236}">
                <a16:creationId xmlns:a16="http://schemas.microsoft.com/office/drawing/2014/main" id="{66B8C535-F503-46CA-85C3-6289B6E07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418" y="2722960"/>
            <a:ext cx="4931582" cy="4135040"/>
          </a:xfrm>
          <a:custGeom>
            <a:avLst/>
            <a:gdLst>
              <a:gd name="connsiteX0" fmla="*/ 2552210 w 4931582"/>
              <a:gd name="connsiteY0" fmla="*/ 121 h 4135040"/>
              <a:gd name="connsiteX1" fmla="*/ 4267212 w 4931582"/>
              <a:gd name="connsiteY1" fmla="*/ 466681 h 4135040"/>
              <a:gd name="connsiteX2" fmla="*/ 4871902 w 4931582"/>
              <a:gd name="connsiteY2" fmla="*/ 702362 h 4135040"/>
              <a:gd name="connsiteX3" fmla="*/ 4931582 w 4931582"/>
              <a:gd name="connsiteY3" fmla="*/ 726580 h 4135040"/>
              <a:gd name="connsiteX4" fmla="*/ 4931582 w 4931582"/>
              <a:gd name="connsiteY4" fmla="*/ 4135040 h 4135040"/>
              <a:gd name="connsiteX5" fmla="*/ 173982 w 4931582"/>
              <a:gd name="connsiteY5" fmla="*/ 4135040 h 4135040"/>
              <a:gd name="connsiteX6" fmla="*/ 155445 w 4931582"/>
              <a:gd name="connsiteY6" fmla="*/ 4095529 h 4135040"/>
              <a:gd name="connsiteX7" fmla="*/ 96519 w 4931582"/>
              <a:gd name="connsiteY7" fmla="*/ 3940386 h 4135040"/>
              <a:gd name="connsiteX8" fmla="*/ 727333 w 4931582"/>
              <a:gd name="connsiteY8" fmla="*/ 1034973 h 4135040"/>
              <a:gd name="connsiteX9" fmla="*/ 2102481 w 4931582"/>
              <a:gd name="connsiteY9" fmla="*/ 43895 h 4135040"/>
              <a:gd name="connsiteX10" fmla="*/ 2552210 w 4931582"/>
              <a:gd name="connsiteY10" fmla="*/ 121 h 41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1582" h="4135040">
                <a:moveTo>
                  <a:pt x="2552210" y="121"/>
                </a:moveTo>
                <a:cubicBezTo>
                  <a:pt x="3195748" y="6760"/>
                  <a:pt x="3804442" y="287311"/>
                  <a:pt x="4267212" y="466681"/>
                </a:cubicBezTo>
                <a:cubicBezTo>
                  <a:pt x="4468996" y="544715"/>
                  <a:pt x="4670782" y="622865"/>
                  <a:pt x="4871902" y="702362"/>
                </a:cubicBezTo>
                <a:lnTo>
                  <a:pt x="4931582" y="726580"/>
                </a:lnTo>
                <a:lnTo>
                  <a:pt x="4931582" y="4135040"/>
                </a:lnTo>
                <a:lnTo>
                  <a:pt x="173982" y="4135040"/>
                </a:lnTo>
                <a:lnTo>
                  <a:pt x="155445" y="4095529"/>
                </a:lnTo>
                <a:cubicBezTo>
                  <a:pt x="134157" y="4045291"/>
                  <a:pt x="114485" y="3993575"/>
                  <a:pt x="96519" y="3940386"/>
                </a:cubicBezTo>
                <a:cubicBezTo>
                  <a:pt x="-149797" y="3212027"/>
                  <a:pt x="80616" y="1935543"/>
                  <a:pt x="727333" y="1034973"/>
                </a:cubicBezTo>
                <a:cubicBezTo>
                  <a:pt x="1162734" y="428187"/>
                  <a:pt x="1634777" y="143879"/>
                  <a:pt x="2102481" y="43895"/>
                </a:cubicBezTo>
                <a:cubicBezTo>
                  <a:pt x="2253336" y="11643"/>
                  <a:pt x="2403701" y="-1412"/>
                  <a:pt x="2552210" y="1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8" name="Picture 7" descr="A close-up of a doctor holding hands&#10;&#10;Description automatically generated">
            <a:extLst>
              <a:ext uri="{FF2B5EF4-FFF2-40B4-BE49-F238E27FC236}">
                <a16:creationId xmlns:a16="http://schemas.microsoft.com/office/drawing/2014/main" id="{909B7C14-D2D8-1243-B3C6-DF58C047D4C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51816" y="2609850"/>
            <a:ext cx="4571999" cy="2400299"/>
          </a:xfrm>
          <a:prstGeom prst="rect">
            <a:avLst/>
          </a:prstGeom>
        </p:spPr>
      </p:pic>
      <p:sp>
        <p:nvSpPr>
          <p:cNvPr id="9" name="TextBox 8">
            <a:extLst>
              <a:ext uri="{FF2B5EF4-FFF2-40B4-BE49-F238E27FC236}">
                <a16:creationId xmlns:a16="http://schemas.microsoft.com/office/drawing/2014/main" id="{B6DC8788-1518-AA43-9B90-9E0240A8221C}"/>
              </a:ext>
            </a:extLst>
          </p:cNvPr>
          <p:cNvSpPr txBox="1"/>
          <p:nvPr/>
        </p:nvSpPr>
        <p:spPr>
          <a:xfrm>
            <a:off x="8732666" y="4810094"/>
            <a:ext cx="279114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4" tooltip="http://www.propublica.org/getinvolved/help-propublica-and-npr-investigate-maternal-mortalit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216435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BBD1-8D01-9846-8DDF-B155B6E7D13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3DD9934-A675-6242-B8DF-AAC2C4BBEDF7}"/>
              </a:ext>
            </a:extLst>
          </p:cNvPr>
          <p:cNvSpPr>
            <a:spLocks noGrp="1"/>
          </p:cNvSpPr>
          <p:nvPr>
            <p:ph idx="1"/>
          </p:nvPr>
        </p:nvSpPr>
        <p:spPr/>
        <p:txBody>
          <a:bodyPr>
            <a:normAutofit/>
          </a:bodyPr>
          <a:lstStyle/>
          <a:p>
            <a:r>
              <a:rPr lang="en-US" sz="2400" dirty="0">
                <a:effectLst/>
                <a:latin typeface="+mj-lt"/>
                <a:ea typeface="Times New Roman" panose="02020603050405020304" pitchFamily="18" charset="0"/>
              </a:rPr>
              <a:t>At end of the session participants will </a:t>
            </a:r>
            <a:r>
              <a:rPr lang="en-US" sz="2400" dirty="0">
                <a:latin typeface="+mj-lt"/>
                <a:ea typeface="Times New Roman" panose="02020603050405020304" pitchFamily="18" charset="0"/>
              </a:rPr>
              <a:t>be able to:</a:t>
            </a:r>
            <a:endParaRPr lang="en-US" sz="2400" dirty="0">
              <a:effectLst/>
              <a:latin typeface="+mj-lt"/>
              <a:ea typeface="Times New Roman" panose="02020603050405020304" pitchFamily="18" charset="0"/>
            </a:endParaRPr>
          </a:p>
          <a:p>
            <a:pPr lvl="1"/>
            <a:r>
              <a:rPr lang="en-US" dirty="0">
                <a:effectLst/>
                <a:latin typeface="+mj-lt"/>
                <a:ea typeface="Aptos" panose="020B0004020202020204" pitchFamily="34" charset="0"/>
                <a:cs typeface="Times New Roman" panose="02020603050405020304" pitchFamily="18" charset="0"/>
              </a:rPr>
              <a:t>Understand the factors contributing to maternal morality and its impact in Georgia.</a:t>
            </a:r>
            <a:endParaRPr lang="en-US" dirty="0">
              <a:latin typeface="+mj-lt"/>
            </a:endParaRPr>
          </a:p>
          <a:p>
            <a:pPr lvl="1"/>
            <a:r>
              <a:rPr lang="en-US" dirty="0">
                <a:latin typeface="+mj-lt"/>
              </a:rPr>
              <a:t> </a:t>
            </a:r>
            <a:r>
              <a:rPr lang="en-US" dirty="0">
                <a:latin typeface="+mj-lt"/>
                <a:cs typeface="Times New Roman" panose="02020603050405020304" pitchFamily="18" charset="0"/>
              </a:rPr>
              <a:t>Identify the social challenges and potential solutions to address maternal mortality in Georgia.</a:t>
            </a:r>
            <a:endParaRPr lang="en-US" dirty="0">
              <a:latin typeface="+mj-lt"/>
            </a:endParaRPr>
          </a:p>
        </p:txBody>
      </p:sp>
    </p:spTree>
    <p:extLst>
      <p:ext uri="{BB962C8B-B14F-4D97-AF65-F5344CB8AC3E}">
        <p14:creationId xmlns:p14="http://schemas.microsoft.com/office/powerpoint/2010/main" val="2894029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9" name="Content Placeholder 8">
            <a:extLst>
              <a:ext uri="{FF2B5EF4-FFF2-40B4-BE49-F238E27FC236}">
                <a16:creationId xmlns:a16="http://schemas.microsoft.com/office/drawing/2014/main" id="{893308AB-841D-1987-AC26-10528F11372A}"/>
              </a:ext>
            </a:extLst>
          </p:cNvPr>
          <p:cNvSpPr>
            <a:spLocks noGrp="1"/>
          </p:cNvSpPr>
          <p:nvPr>
            <p:ph idx="1"/>
          </p:nvPr>
        </p:nvSpPr>
        <p:spPr>
          <a:xfrm>
            <a:off x="762000" y="2286000"/>
            <a:ext cx="5334000" cy="3810001"/>
          </a:xfrm>
        </p:spPr>
        <p:txBody>
          <a:bodyPr>
            <a:normAutofit fontScale="92500" lnSpcReduction="20000"/>
          </a:bodyPr>
          <a:lstStyle/>
          <a:p>
            <a:r>
              <a:rPr lang="en-US" sz="4000" b="1" i="0" dirty="0">
                <a:solidFill>
                  <a:schemeClr val="accent1"/>
                </a:solidFill>
                <a:effectLst/>
                <a:latin typeface="+mj-lt"/>
              </a:rPr>
              <a:t>Equity</a:t>
            </a:r>
            <a:r>
              <a:rPr lang="en-US" sz="4000" b="0" i="0" dirty="0">
                <a:solidFill>
                  <a:schemeClr val="tx1"/>
                </a:solidFill>
                <a:effectLst/>
                <a:latin typeface="+mj-lt"/>
              </a:rPr>
              <a:t> involves ensuring that all individuals have access to the same resources, opportunities, and outcomes.</a:t>
            </a:r>
            <a:endParaRPr lang="en-US" sz="4000" dirty="0">
              <a:solidFill>
                <a:schemeClr val="tx1"/>
              </a:solidFill>
              <a:latin typeface="+mj-lt"/>
            </a:endParaRPr>
          </a:p>
          <a:p>
            <a:endParaRPr lang="en-US" sz="2400" dirty="0"/>
          </a:p>
        </p:txBody>
      </p:sp>
      <p:pic>
        <p:nvPicPr>
          <p:cNvPr id="5" name="Content Placeholder 4" descr="A group of hands holding up blue letters&#10;&#10;Description automatically generated">
            <a:extLst>
              <a:ext uri="{FF2B5EF4-FFF2-40B4-BE49-F238E27FC236}">
                <a16:creationId xmlns:a16="http://schemas.microsoft.com/office/drawing/2014/main" id="{9FBB8431-E4FD-D746-81D6-C48DB5E86C7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58000" y="2371725"/>
            <a:ext cx="5334000" cy="2133600"/>
          </a:xfrm>
          <a:prstGeom prst="rect">
            <a:avLst/>
          </a:prstGeom>
        </p:spPr>
      </p:pic>
      <p:sp>
        <p:nvSpPr>
          <p:cNvPr id="6" name="TextBox 5">
            <a:extLst>
              <a:ext uri="{FF2B5EF4-FFF2-40B4-BE49-F238E27FC236}">
                <a16:creationId xmlns:a16="http://schemas.microsoft.com/office/drawing/2014/main" id="{77027A7C-FAB3-1A44-9ACE-B82796A8CF1F}"/>
              </a:ext>
            </a:extLst>
          </p:cNvPr>
          <p:cNvSpPr txBox="1"/>
          <p:nvPr/>
        </p:nvSpPr>
        <p:spPr>
          <a:xfrm>
            <a:off x="0" y="6488668"/>
            <a:ext cx="27184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LT Pro"/>
                <a:ea typeface="+mn-ea"/>
                <a:cs typeface="+mn-cs"/>
              </a:rPr>
              <a:t>(WHO, 2020)</a:t>
            </a:r>
          </a:p>
        </p:txBody>
      </p:sp>
    </p:spTree>
    <p:extLst>
      <p:ext uri="{BB962C8B-B14F-4D97-AF65-F5344CB8AC3E}">
        <p14:creationId xmlns:p14="http://schemas.microsoft.com/office/powerpoint/2010/main" val="59814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Freeform: Shape 10">
            <a:extLst>
              <a:ext uri="{FF2B5EF4-FFF2-40B4-BE49-F238E27FC236}">
                <a16:creationId xmlns:a16="http://schemas.microsoft.com/office/drawing/2014/main" id="{6A13B60C-56B1-46B4-98A6-1482A52E7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1865" y="-31864"/>
            <a:ext cx="4785362" cy="4849091"/>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F024A8E9-062E-406A-BE10-CED280011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41352" y="-341351"/>
            <a:ext cx="4651297"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4345457C-58BA-EC4E-A3F2-A070C0DE7FC0}"/>
              </a:ext>
            </a:extLst>
          </p:cNvPr>
          <p:cNvSpPr>
            <a:spLocks noGrp="1"/>
          </p:cNvSpPr>
          <p:nvPr>
            <p:ph type="title"/>
          </p:nvPr>
        </p:nvSpPr>
        <p:spPr>
          <a:xfrm>
            <a:off x="761999" y="762000"/>
            <a:ext cx="3048001" cy="2286000"/>
          </a:xfrm>
        </p:spPr>
        <p:txBody>
          <a:bodyPr anchor="b">
            <a:normAutofit/>
          </a:bodyPr>
          <a:lstStyle/>
          <a:p>
            <a:r>
              <a:rPr lang="en-US" sz="3200">
                <a:solidFill>
                  <a:srgbClr val="FFFFFF"/>
                </a:solidFill>
              </a:rPr>
              <a:t>Equity in Maternal Health </a:t>
            </a:r>
          </a:p>
        </p:txBody>
      </p:sp>
      <p:graphicFrame>
        <p:nvGraphicFramePr>
          <p:cNvPr id="5" name="Content Placeholder 2">
            <a:extLst>
              <a:ext uri="{FF2B5EF4-FFF2-40B4-BE49-F238E27FC236}">
                <a16:creationId xmlns:a16="http://schemas.microsoft.com/office/drawing/2014/main" id="{5079CAFD-EE4D-8B78-2554-AC6023D2A962}"/>
              </a:ext>
            </a:extLst>
          </p:cNvPr>
          <p:cNvGraphicFramePr>
            <a:graphicFrameLocks noGrp="1"/>
          </p:cNvGraphicFramePr>
          <p:nvPr>
            <p:ph idx="1"/>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3CB4A4B-1009-0B44-A260-4C987F7E5AE1}"/>
              </a:ext>
            </a:extLst>
          </p:cNvPr>
          <p:cNvSpPr txBox="1"/>
          <p:nvPr/>
        </p:nvSpPr>
        <p:spPr>
          <a:xfrm>
            <a:off x="358346" y="6107668"/>
            <a:ext cx="61042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itka Subheading"/>
                <a:ea typeface="+mn-ea"/>
                <a:cs typeface="+mn-cs"/>
              </a:rPr>
              <a:t>(Edmonds &amp; Fantasia, 2022)</a:t>
            </a: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40064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FE01-8519-6242-88FA-46C9514FF6FD}"/>
              </a:ext>
            </a:extLst>
          </p:cNvPr>
          <p:cNvSpPr>
            <a:spLocks noGrp="1"/>
          </p:cNvSpPr>
          <p:nvPr>
            <p:ph type="title"/>
          </p:nvPr>
        </p:nvSpPr>
        <p:spPr/>
        <p:txBody>
          <a:bodyPr/>
          <a:lstStyle/>
          <a:p>
            <a:r>
              <a:rPr lang="en-US" dirty="0"/>
              <a:t>Lack of Equity in Maternal Health</a:t>
            </a:r>
          </a:p>
        </p:txBody>
      </p:sp>
      <p:sp>
        <p:nvSpPr>
          <p:cNvPr id="3" name="Content Placeholder 2">
            <a:extLst>
              <a:ext uri="{FF2B5EF4-FFF2-40B4-BE49-F238E27FC236}">
                <a16:creationId xmlns:a16="http://schemas.microsoft.com/office/drawing/2014/main" id="{C190065D-4DC2-DA46-88A5-438D7535A95C}"/>
              </a:ext>
            </a:extLst>
          </p:cNvPr>
          <p:cNvSpPr>
            <a:spLocks noGrp="1"/>
          </p:cNvSpPr>
          <p:nvPr>
            <p:ph idx="1"/>
          </p:nvPr>
        </p:nvSpPr>
        <p:spPr/>
        <p:txBody>
          <a:bodyPr>
            <a:normAutofit/>
          </a:bodyPr>
          <a:lstStyle/>
          <a:p>
            <a:r>
              <a:rPr lang="en-US" b="1" dirty="0">
                <a:solidFill>
                  <a:schemeClr val="accent1"/>
                </a:solidFill>
                <a:latin typeface="+mj-lt"/>
              </a:rPr>
              <a:t>M</a:t>
            </a:r>
            <a:r>
              <a:rPr lang="en-US" sz="2800" b="1" i="0" u="none" strike="noStrike" dirty="0">
                <a:solidFill>
                  <a:schemeClr val="accent1"/>
                </a:solidFill>
                <a:effectLst/>
                <a:latin typeface="+mj-lt"/>
              </a:rPr>
              <a:t>arginalized communities </a:t>
            </a:r>
            <a:r>
              <a:rPr lang="en-US" sz="2800" b="0" i="0" u="none" strike="noStrike" dirty="0">
                <a:solidFill>
                  <a:schemeClr val="tx1"/>
                </a:solidFill>
                <a:effectLst/>
                <a:latin typeface="+mj-lt"/>
              </a:rPr>
              <a:t>often experiencing poorer outcomes.</a:t>
            </a:r>
          </a:p>
          <a:p>
            <a:r>
              <a:rPr lang="en-US" sz="2800" b="0" i="0" u="none" strike="noStrike" dirty="0">
                <a:solidFill>
                  <a:schemeClr val="tx1"/>
                </a:solidFill>
                <a:effectLst/>
                <a:latin typeface="+mj-lt"/>
              </a:rPr>
              <a:t>In the United States, </a:t>
            </a:r>
            <a:r>
              <a:rPr lang="en-US" sz="2800" b="1" i="0" u="none" strike="noStrike" dirty="0">
                <a:solidFill>
                  <a:schemeClr val="accent1"/>
                </a:solidFill>
                <a:effectLst/>
                <a:latin typeface="+mj-lt"/>
              </a:rPr>
              <a:t>Black women </a:t>
            </a:r>
            <a:r>
              <a:rPr lang="en-US" sz="2800" b="0" i="0" u="none" strike="noStrike" dirty="0">
                <a:solidFill>
                  <a:schemeClr val="tx1"/>
                </a:solidFill>
                <a:effectLst/>
                <a:latin typeface="+mj-lt"/>
              </a:rPr>
              <a:t>are </a:t>
            </a:r>
            <a:r>
              <a:rPr lang="en-US" sz="2800" b="1" i="0" u="none" strike="noStrike" dirty="0">
                <a:solidFill>
                  <a:schemeClr val="accent1"/>
                </a:solidFill>
                <a:effectLst/>
                <a:latin typeface="+mj-lt"/>
              </a:rPr>
              <a:t>three to four times </a:t>
            </a:r>
            <a:r>
              <a:rPr lang="en-US" sz="2800" b="0" i="0" u="none" strike="noStrike" dirty="0">
                <a:solidFill>
                  <a:schemeClr val="tx1"/>
                </a:solidFill>
                <a:effectLst/>
                <a:latin typeface="+mj-lt"/>
              </a:rPr>
              <a:t>more likely to die from pregnancy-related causes than white women.</a:t>
            </a:r>
          </a:p>
          <a:p>
            <a:r>
              <a:rPr lang="en-US" sz="2800" b="0" i="0" u="none" strike="noStrike" dirty="0">
                <a:solidFill>
                  <a:schemeClr val="tx1"/>
                </a:solidFill>
                <a:effectLst/>
                <a:latin typeface="+mj-lt"/>
              </a:rPr>
              <a:t>Other marginalized groups, including </a:t>
            </a:r>
            <a:r>
              <a:rPr lang="en-US" sz="2800" b="1" i="0" u="none" strike="noStrike" dirty="0">
                <a:solidFill>
                  <a:schemeClr val="accent1"/>
                </a:solidFill>
                <a:effectLst/>
                <a:latin typeface="+mj-lt"/>
              </a:rPr>
              <a:t>Indigenous women</a:t>
            </a:r>
            <a:r>
              <a:rPr lang="en-US" sz="2800" b="0" i="0" u="none" strike="noStrike" dirty="0">
                <a:solidFill>
                  <a:schemeClr val="tx1"/>
                </a:solidFill>
                <a:effectLst/>
                <a:latin typeface="+mj-lt"/>
              </a:rPr>
              <a:t> and </a:t>
            </a:r>
            <a:r>
              <a:rPr lang="en-US" sz="2800" b="1" i="0" u="none" strike="noStrike" dirty="0">
                <a:solidFill>
                  <a:schemeClr val="accent1"/>
                </a:solidFill>
                <a:effectLst/>
                <a:latin typeface="+mj-lt"/>
              </a:rPr>
              <a:t>women of color</a:t>
            </a:r>
            <a:r>
              <a:rPr lang="en-US" sz="2800" b="0" i="0" u="none" strike="noStrike" dirty="0">
                <a:solidFill>
                  <a:schemeClr val="tx1"/>
                </a:solidFill>
                <a:effectLst/>
                <a:latin typeface="+mj-lt"/>
              </a:rPr>
              <a:t>, also experience </a:t>
            </a:r>
            <a:r>
              <a:rPr lang="en-US" sz="2800" b="1" i="0" u="none" strike="noStrike" dirty="0">
                <a:solidFill>
                  <a:schemeClr val="accent1"/>
                </a:solidFill>
                <a:effectLst/>
                <a:latin typeface="+mj-lt"/>
              </a:rPr>
              <a:t>poorer</a:t>
            </a:r>
            <a:r>
              <a:rPr lang="en-US" sz="2800" b="0" i="0" u="none" strike="noStrike" dirty="0">
                <a:solidFill>
                  <a:schemeClr val="tx1"/>
                </a:solidFill>
                <a:effectLst/>
                <a:latin typeface="+mj-lt"/>
              </a:rPr>
              <a:t> outcomes and </a:t>
            </a:r>
            <a:r>
              <a:rPr lang="en-US" sz="2800" b="1" i="0" u="none" strike="noStrike" dirty="0">
                <a:solidFill>
                  <a:schemeClr val="accent1"/>
                </a:solidFill>
                <a:effectLst/>
                <a:latin typeface="+mj-lt"/>
              </a:rPr>
              <a:t>decreased</a:t>
            </a:r>
            <a:r>
              <a:rPr lang="en-US" sz="2800" b="0" i="0" u="none" strike="noStrike" dirty="0">
                <a:solidFill>
                  <a:schemeClr val="tx1"/>
                </a:solidFill>
                <a:effectLst/>
                <a:latin typeface="+mj-lt"/>
              </a:rPr>
              <a:t> access to care.</a:t>
            </a:r>
            <a:endParaRPr lang="en-US" sz="2800" dirty="0">
              <a:solidFill>
                <a:schemeClr val="tx1"/>
              </a:solidFill>
              <a:latin typeface="+mj-lt"/>
            </a:endParaRPr>
          </a:p>
          <a:p>
            <a:endParaRPr lang="en-US" dirty="0"/>
          </a:p>
        </p:txBody>
      </p:sp>
      <p:sp>
        <p:nvSpPr>
          <p:cNvPr id="5" name="TextBox 4">
            <a:extLst>
              <a:ext uri="{FF2B5EF4-FFF2-40B4-BE49-F238E27FC236}">
                <a16:creationId xmlns:a16="http://schemas.microsoft.com/office/drawing/2014/main" id="{37D768FE-816A-474E-90F1-9DDD1E13674D}"/>
              </a:ext>
            </a:extLst>
          </p:cNvPr>
          <p:cNvSpPr txBox="1"/>
          <p:nvPr/>
        </p:nvSpPr>
        <p:spPr>
          <a:xfrm>
            <a:off x="454111" y="6277918"/>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itka Subheading"/>
                <a:ea typeface="+mn-ea"/>
                <a:cs typeface="+mn-cs"/>
              </a:rPr>
              <a:t>(Collier &amp; Molina, 2019)</a:t>
            </a: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40884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744262" cy="778240"/>
          </a:xfrm>
        </p:spPr>
        <p:txBody>
          <a:bodyPr wrap="square" numCol="1" anchorCtr="0" compatLnSpc="1">
            <a:prstTxWarp prst="textNoShape">
              <a:avLst/>
            </a:prstTxWarp>
          </a:bodyPr>
          <a:lstStyle/>
          <a:p>
            <a:r>
              <a:rPr lang="en-US"/>
              <a:t>				Seminar Recording</a:t>
            </a:r>
          </a:p>
        </p:txBody>
      </p:sp>
      <p:sp>
        <p:nvSpPr>
          <p:cNvPr id="5" name="Content Placeholder 4"/>
          <p:cNvSpPr>
            <a:spLocks noGrp="1"/>
          </p:cNvSpPr>
          <p:nvPr>
            <p:ph idx="1"/>
          </p:nvPr>
        </p:nvSpPr>
        <p:spPr>
          <a:xfrm>
            <a:off x="1981200" y="1143002"/>
            <a:ext cx="7620000" cy="1066799"/>
          </a:xfrm>
        </p:spPr>
        <p:txBody>
          <a:bodyPr rtlCol="0">
            <a:normAutofit/>
          </a:bodyPr>
          <a:lstStyle/>
          <a:p>
            <a:pPr marL="109728" indent="0" algn="ctr" fontAlgn="auto">
              <a:spcAft>
                <a:spcPts val="0"/>
              </a:spcAft>
              <a:buNone/>
              <a:defRPr/>
            </a:pPr>
            <a:r>
              <a:rPr lang="en-US" sz="3600">
                <a:latin typeface="+mj-lt"/>
                <a:cs typeface="Arial" pitchFamily="34" charset="0"/>
              </a:rPr>
              <a:t> </a:t>
            </a:r>
            <a:endParaRPr lang="en-US"/>
          </a:p>
        </p:txBody>
      </p:sp>
      <p:cxnSp>
        <p:nvCxnSpPr>
          <p:cNvPr id="8" name="Straight Connector 7"/>
          <p:cNvCxnSpPr/>
          <p:nvPr/>
        </p:nvCxnSpPr>
        <p:spPr>
          <a:xfrm>
            <a:off x="2319728" y="911902"/>
            <a:ext cx="7543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49D6227-3F8D-4041-A899-33CF5DE2E3DB}"/>
              </a:ext>
            </a:extLst>
          </p:cNvPr>
          <p:cNvPicPr>
            <a:picLocks noChangeAspect="1"/>
          </p:cNvPicPr>
          <p:nvPr/>
        </p:nvPicPr>
        <p:blipFill>
          <a:blip r:embed="rId2"/>
          <a:stretch>
            <a:fillRect/>
          </a:stretch>
        </p:blipFill>
        <p:spPr>
          <a:xfrm>
            <a:off x="2389736" y="2204803"/>
            <a:ext cx="6488134" cy="19811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5" name="Freeform: Shape 10">
            <a:extLst>
              <a:ext uri="{FF2B5EF4-FFF2-40B4-BE49-F238E27FC236}">
                <a16:creationId xmlns:a16="http://schemas.microsoft.com/office/drawing/2014/main" id="{6A13B60C-56B1-46B4-98A6-1482A52E7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1865" y="-31864"/>
            <a:ext cx="4785362" cy="4849091"/>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F024A8E9-062E-406A-BE10-CED280011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41352" y="-341351"/>
            <a:ext cx="4651297"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9D0F03A9-D403-3643-A08B-46FDF9E2E0C4}"/>
              </a:ext>
            </a:extLst>
          </p:cNvPr>
          <p:cNvSpPr>
            <a:spLocks noGrp="1"/>
          </p:cNvSpPr>
          <p:nvPr>
            <p:ph type="title"/>
          </p:nvPr>
        </p:nvSpPr>
        <p:spPr>
          <a:xfrm>
            <a:off x="761999" y="762000"/>
            <a:ext cx="3048001" cy="2286000"/>
          </a:xfrm>
        </p:spPr>
        <p:txBody>
          <a:bodyPr anchor="b">
            <a:normAutofit/>
          </a:bodyPr>
          <a:lstStyle/>
          <a:p>
            <a:r>
              <a:rPr lang="en-US" sz="3200" dirty="0">
                <a:solidFill>
                  <a:srgbClr val="FFFFFF"/>
                </a:solidFill>
              </a:rPr>
              <a:t>Populations Mostly Affected: Why it Matters</a:t>
            </a:r>
          </a:p>
        </p:txBody>
      </p:sp>
      <p:graphicFrame>
        <p:nvGraphicFramePr>
          <p:cNvPr id="16" name="Content Placeholder 2">
            <a:extLst>
              <a:ext uri="{FF2B5EF4-FFF2-40B4-BE49-F238E27FC236}">
                <a16:creationId xmlns:a16="http://schemas.microsoft.com/office/drawing/2014/main" id="{5B0967A8-15A5-A69F-282F-E7C701774063}"/>
              </a:ext>
            </a:extLst>
          </p:cNvPr>
          <p:cNvGraphicFramePr>
            <a:graphicFrameLocks noGrp="1"/>
          </p:cNvGraphicFramePr>
          <p:nvPr>
            <p:ph idx="1"/>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F4E853F6-7EAA-1B4F-BDCD-08BD554FCF23}"/>
              </a:ext>
            </a:extLst>
          </p:cNvPr>
          <p:cNvSpPr txBox="1"/>
          <p:nvPr/>
        </p:nvSpPr>
        <p:spPr>
          <a:xfrm>
            <a:off x="284205" y="6292334"/>
            <a:ext cx="61042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itka Subheading"/>
                <a:ea typeface="+mn-ea"/>
                <a:cs typeface="+mn-cs"/>
              </a:rPr>
              <a:t>(Taylor, 2020) </a:t>
            </a: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00252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0ACC-88D0-2F4E-B70C-923DA41C5EC2}"/>
              </a:ext>
            </a:extLst>
          </p:cNvPr>
          <p:cNvSpPr>
            <a:spLocks noGrp="1"/>
          </p:cNvSpPr>
          <p:nvPr>
            <p:ph type="title"/>
          </p:nvPr>
        </p:nvSpPr>
        <p:spPr>
          <a:xfrm>
            <a:off x="868680" y="642593"/>
            <a:ext cx="6281928" cy="1744183"/>
          </a:xfrm>
        </p:spPr>
        <p:txBody>
          <a:bodyPr>
            <a:normAutofit/>
          </a:bodyPr>
          <a:lstStyle/>
          <a:p>
            <a:r>
              <a:rPr lang="en-US" dirty="0"/>
              <a:t>Problem Statement</a:t>
            </a:r>
          </a:p>
        </p:txBody>
      </p:sp>
      <p:sp>
        <p:nvSpPr>
          <p:cNvPr id="3" name="Content Placeholder 2">
            <a:extLst>
              <a:ext uri="{FF2B5EF4-FFF2-40B4-BE49-F238E27FC236}">
                <a16:creationId xmlns:a16="http://schemas.microsoft.com/office/drawing/2014/main" id="{F641E3D4-E035-7543-90FD-6FE770E29229}"/>
              </a:ext>
            </a:extLst>
          </p:cNvPr>
          <p:cNvSpPr>
            <a:spLocks noGrp="1"/>
          </p:cNvSpPr>
          <p:nvPr>
            <p:ph idx="1"/>
          </p:nvPr>
        </p:nvSpPr>
        <p:spPr>
          <a:xfrm>
            <a:off x="868680" y="2386584"/>
            <a:ext cx="6281928" cy="3648456"/>
          </a:xfrm>
        </p:spPr>
        <p:txBody>
          <a:bodyPr>
            <a:normAutofit/>
          </a:bodyPr>
          <a:lstStyle/>
          <a:p>
            <a:pPr marL="0" marR="0" indent="0">
              <a:lnSpc>
                <a:spcPct val="90000"/>
              </a:lnSpc>
              <a:spcBef>
                <a:spcPts val="0"/>
              </a:spcBef>
              <a:spcAft>
                <a:spcPts val="0"/>
              </a:spcAft>
              <a:buNone/>
            </a:pPr>
            <a:r>
              <a:rPr lang="en-US" sz="1500" dirty="0">
                <a:ln>
                  <a:noFill/>
                </a:ln>
                <a:effectLst/>
                <a:latin typeface="Helvetica Neue" panose="02000503000000020004" pitchFamily="2" charset="0"/>
                <a:ea typeface="Arial Unicode MS" panose="020B0604020202020204" pitchFamily="34" charset="-128"/>
                <a:cs typeface="Arial Unicode MS" panose="020B0604020202020204" pitchFamily="34" charset="-128"/>
              </a:rPr>
              <a:t>The United States is currently facing a maternal health crisis that demands urgent attention. Despite being a highly developed country, the maternal mortality rate in the US is shockingly high compared to other developed nations. Pregnant individuals in the US face various challenges that contribute to this crisis, including limited access to quality healthcare, racial disparities, and a lack of comprehensive support systems. Many women lack adequate prenatal care, resulting in higher rates of complications during pregnancy and childbirth. Moreover, racial and ethnic minorities, particularly Black women, are disproportionately affected by maternal mortality, highlighting the issue of systemic inequalities in healthcare. To address this crisis, it is crucial for policymakers, healthcare providers, and communities to come together, improve access to quality prenatal and postnatal care, address racial disparities, and establish comprehensive support systems for expectant mothers. Only by prioritizing maternal health can we begin to combat this crisis and ensure the well-being of all women and babies in the United States.</a:t>
            </a:r>
          </a:p>
          <a:p>
            <a:pPr marL="0" marR="0">
              <a:lnSpc>
                <a:spcPct val="90000"/>
              </a:lnSpc>
              <a:spcBef>
                <a:spcPts val="0"/>
              </a:spcBef>
              <a:spcAft>
                <a:spcPts val="0"/>
              </a:spcAft>
            </a:pPr>
            <a:endParaRPr lang="en-US" sz="1500" dirty="0">
              <a:ln>
                <a:noFill/>
              </a:ln>
              <a:effectLst/>
              <a:latin typeface="Helvetica Neue" panose="02000503000000020004" pitchFamily="2" charset="0"/>
              <a:ea typeface="Arial Unicode MS" panose="020B0604020202020204" pitchFamily="34" charset="-128"/>
              <a:cs typeface="Arial Unicode MS" panose="020B0604020202020204" pitchFamily="34" charset="-128"/>
            </a:endParaRPr>
          </a:p>
          <a:p>
            <a:pPr>
              <a:lnSpc>
                <a:spcPct val="90000"/>
              </a:lnSpc>
            </a:pPr>
            <a:endParaRPr lang="en-US" sz="1500" dirty="0"/>
          </a:p>
        </p:txBody>
      </p:sp>
      <p:pic>
        <p:nvPicPr>
          <p:cNvPr id="5" name="Picture 4">
            <a:extLst>
              <a:ext uri="{FF2B5EF4-FFF2-40B4-BE49-F238E27FC236}">
                <a16:creationId xmlns:a16="http://schemas.microsoft.com/office/drawing/2014/main" id="{3380F7E1-2831-5184-96CB-1B09C307FD03}"/>
              </a:ext>
            </a:extLst>
          </p:cNvPr>
          <p:cNvPicPr>
            <a:picLocks noChangeAspect="1"/>
          </p:cNvPicPr>
          <p:nvPr/>
        </p:nvPicPr>
        <p:blipFill rotWithShape="1">
          <a:blip r:embed="rId2"/>
          <a:srcRect l="34381" r="29270" b="1"/>
          <a:stretch/>
        </p:blipFill>
        <p:spPr>
          <a:xfrm>
            <a:off x="7837371" y="237744"/>
            <a:ext cx="4124416" cy="6382512"/>
          </a:xfrm>
          <a:prstGeom prst="rect">
            <a:avLst/>
          </a:prstGeom>
        </p:spPr>
      </p:pic>
    </p:spTree>
    <p:extLst>
      <p:ext uri="{BB962C8B-B14F-4D97-AF65-F5344CB8AC3E}">
        <p14:creationId xmlns:p14="http://schemas.microsoft.com/office/powerpoint/2010/main" val="155788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3"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4"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5"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Content Placeholder 4" descr="A map of the united states&#10;&#10;Description automatically generated">
            <a:extLst>
              <a:ext uri="{FF2B5EF4-FFF2-40B4-BE49-F238E27FC236}">
                <a16:creationId xmlns:a16="http://schemas.microsoft.com/office/drawing/2014/main" id="{87C334EE-3045-6C4B-B80B-57A981428979}"/>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180" b="10694"/>
          <a:stretch/>
        </p:blipFill>
        <p:spPr>
          <a:xfrm>
            <a:off x="20" y="10"/>
            <a:ext cx="12207220" cy="6857990"/>
          </a:xfrm>
          <a:prstGeom prst="rect">
            <a:avLst/>
          </a:prstGeom>
        </p:spPr>
      </p:pic>
      <p:sp>
        <p:nvSpPr>
          <p:cNvPr id="26" name="Freeform: Shape 18">
            <a:extLst>
              <a:ext uri="{FF2B5EF4-FFF2-40B4-BE49-F238E27FC236}">
                <a16:creationId xmlns:a16="http://schemas.microsoft.com/office/drawing/2014/main" id="{26C2F60D-36DC-4E6D-8544-3562BBAB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116827" y="1782827"/>
            <a:ext cx="4332910" cy="5817436"/>
          </a:xfrm>
          <a:custGeom>
            <a:avLst/>
            <a:gdLst>
              <a:gd name="connsiteX0" fmla="*/ 3175347 w 4332910"/>
              <a:gd name="connsiteY0" fmla="*/ 710 h 5817436"/>
              <a:gd name="connsiteX1" fmla="*/ 3972229 w 4332910"/>
              <a:gd name="connsiteY1" fmla="*/ 94304 h 5817436"/>
              <a:gd name="connsiteX2" fmla="*/ 4332910 w 4332910"/>
              <a:gd name="connsiteY2" fmla="*/ 180296 h 5817436"/>
              <a:gd name="connsiteX3" fmla="*/ 4332910 w 4332910"/>
              <a:gd name="connsiteY3" fmla="*/ 5817436 h 5817436"/>
              <a:gd name="connsiteX4" fmla="*/ 1006557 w 4332910"/>
              <a:gd name="connsiteY4" fmla="*/ 5817436 h 5817436"/>
              <a:gd name="connsiteX5" fmla="*/ 866510 w 4332910"/>
              <a:gd name="connsiteY5" fmla="*/ 5609583 h 5817436"/>
              <a:gd name="connsiteX6" fmla="*/ 351747 w 4332910"/>
              <a:gd name="connsiteY6" fmla="*/ 2263621 h 5817436"/>
              <a:gd name="connsiteX7" fmla="*/ 1381666 w 4332910"/>
              <a:gd name="connsiteY7" fmla="*/ 845238 h 5817436"/>
              <a:gd name="connsiteX8" fmla="*/ 2751595 w 4332910"/>
              <a:gd name="connsiteY8" fmla="*/ 47742 h 5817436"/>
              <a:gd name="connsiteX9" fmla="*/ 3175347 w 4332910"/>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10" h="5817436">
                <a:moveTo>
                  <a:pt x="3175347" y="710"/>
                </a:moveTo>
                <a:cubicBezTo>
                  <a:pt x="3421493" y="-5064"/>
                  <a:pt x="3686120" y="24227"/>
                  <a:pt x="3972229" y="94304"/>
                </a:cubicBezTo>
                <a:lnTo>
                  <a:pt x="4332910" y="180296"/>
                </a:lnTo>
                <a:lnTo>
                  <a:pt x="433291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1" name="Freeform: Shape 20">
            <a:extLst>
              <a:ext uri="{FF2B5EF4-FFF2-40B4-BE49-F238E27FC236}">
                <a16:creationId xmlns:a16="http://schemas.microsoft.com/office/drawing/2014/main" id="{FCFFC7D5-8758-4C87-A839-9FF78F54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17358">
            <a:off x="6005381" y="2073697"/>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B61CF3CD-16A5-7C4E-816E-B09E87378956}"/>
              </a:ext>
            </a:extLst>
          </p:cNvPr>
          <p:cNvSpPr>
            <a:spLocks noGrp="1"/>
          </p:cNvSpPr>
          <p:nvPr>
            <p:ph type="title"/>
          </p:nvPr>
        </p:nvSpPr>
        <p:spPr>
          <a:xfrm>
            <a:off x="7124700" y="4108629"/>
            <a:ext cx="4305300" cy="1380335"/>
          </a:xfrm>
        </p:spPr>
        <p:txBody>
          <a:bodyPr vert="horz" lIns="91440" tIns="45720" rIns="91440" bIns="45720" rtlCol="0" anchor="b">
            <a:normAutofit/>
          </a:bodyPr>
          <a:lstStyle/>
          <a:p>
            <a:r>
              <a:rPr lang="en-US" sz="3600" kern="1200">
                <a:solidFill>
                  <a:schemeClr val="tx1"/>
                </a:solidFill>
                <a:latin typeface="+mj-lt"/>
                <a:ea typeface="+mj-ea"/>
                <a:cs typeface="+mj-cs"/>
              </a:rPr>
              <a:t>U.S. Ranking for Maternal</a:t>
            </a:r>
          </a:p>
        </p:txBody>
      </p:sp>
      <p:sp>
        <p:nvSpPr>
          <p:cNvPr id="6" name="TextBox 5">
            <a:extLst>
              <a:ext uri="{FF2B5EF4-FFF2-40B4-BE49-F238E27FC236}">
                <a16:creationId xmlns:a16="http://schemas.microsoft.com/office/drawing/2014/main" id="{62A40811-036B-4041-A37F-CBACF68842C2}"/>
              </a:ext>
            </a:extLst>
          </p:cNvPr>
          <p:cNvSpPr txBox="1"/>
          <p:nvPr/>
        </p:nvSpPr>
        <p:spPr>
          <a:xfrm>
            <a:off x="9600437" y="6657945"/>
            <a:ext cx="260680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4" tooltip="https://lifettlens.com/north-america-tourism/">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436668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Freeform: Shape 10">
            <a:extLst>
              <a:ext uri="{FF2B5EF4-FFF2-40B4-BE49-F238E27FC236}">
                <a16:creationId xmlns:a16="http://schemas.microsoft.com/office/drawing/2014/main" id="{F95E8271-D5FF-4A58-A151-6D825CF0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39897" cy="3809999"/>
          </a:xfrm>
          <a:custGeom>
            <a:avLst/>
            <a:gdLst>
              <a:gd name="connsiteX0" fmla="*/ 0 w 4939897"/>
              <a:gd name="connsiteY0" fmla="*/ 0 h 1934415"/>
              <a:gd name="connsiteX1" fmla="*/ 4465929 w 4939897"/>
              <a:gd name="connsiteY1" fmla="*/ 0 h 1934415"/>
              <a:gd name="connsiteX2" fmla="*/ 4488924 w 4939897"/>
              <a:gd name="connsiteY2" fmla="*/ 19060 h 1934415"/>
              <a:gd name="connsiteX3" fmla="*/ 4930284 w 4939897"/>
              <a:gd name="connsiteY3" fmla="*/ 902192 h 1934415"/>
              <a:gd name="connsiteX4" fmla="*/ 4062070 w 4939897"/>
              <a:gd name="connsiteY4" fmla="*/ 1639180 h 1934415"/>
              <a:gd name="connsiteX5" fmla="*/ 2991177 w 4939897"/>
              <a:gd name="connsiteY5" fmla="*/ 1934355 h 1934415"/>
              <a:gd name="connsiteX6" fmla="*/ 1001442 w 4939897"/>
              <a:gd name="connsiteY6" fmla="*/ 1260124 h 1934415"/>
              <a:gd name="connsiteX7" fmla="*/ 294151 w 4939897"/>
              <a:gd name="connsiteY7" fmla="*/ 1060052 h 1934415"/>
              <a:gd name="connsiteX8" fmla="*/ 0 w 4939897"/>
              <a:gd name="connsiteY8" fmla="*/ 989104 h 1934415"/>
              <a:gd name="connsiteX9" fmla="*/ 0 w 4939897"/>
              <a:gd name="connsiteY9" fmla="*/ 0 h 193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9897" h="1934415">
                <a:moveTo>
                  <a:pt x="0" y="0"/>
                </a:moveTo>
                <a:lnTo>
                  <a:pt x="4465929" y="0"/>
                </a:lnTo>
                <a:lnTo>
                  <a:pt x="4488924" y="19060"/>
                </a:lnTo>
                <a:cubicBezTo>
                  <a:pt x="4783094" y="277980"/>
                  <a:pt x="4987466" y="609911"/>
                  <a:pt x="4930284" y="902192"/>
                </a:cubicBezTo>
                <a:cubicBezTo>
                  <a:pt x="4861323" y="1254367"/>
                  <a:pt x="4448191" y="1461726"/>
                  <a:pt x="4062070" y="1639180"/>
                </a:cubicBezTo>
                <a:cubicBezTo>
                  <a:pt x="3741231" y="1786528"/>
                  <a:pt x="3401594" y="1937890"/>
                  <a:pt x="2991177" y="1934355"/>
                </a:cubicBezTo>
                <a:cubicBezTo>
                  <a:pt x="2307904" y="1928562"/>
                  <a:pt x="1665224" y="1509149"/>
                  <a:pt x="1001442" y="1260124"/>
                </a:cubicBezTo>
                <a:cubicBezTo>
                  <a:pt x="806589" y="1187040"/>
                  <a:pt x="560285" y="1124281"/>
                  <a:pt x="294151" y="1060052"/>
                </a:cubicBezTo>
                <a:lnTo>
                  <a:pt x="0" y="98910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itle 1">
            <a:extLst>
              <a:ext uri="{FF2B5EF4-FFF2-40B4-BE49-F238E27FC236}">
                <a16:creationId xmlns:a16="http://schemas.microsoft.com/office/drawing/2014/main" id="{AFEF4506-1FC0-3441-B296-07E8B4D204B3}"/>
              </a:ext>
            </a:extLst>
          </p:cNvPr>
          <p:cNvSpPr>
            <a:spLocks noGrp="1"/>
          </p:cNvSpPr>
          <p:nvPr>
            <p:ph type="title"/>
          </p:nvPr>
        </p:nvSpPr>
        <p:spPr>
          <a:xfrm>
            <a:off x="718750" y="762000"/>
            <a:ext cx="3853249" cy="2286000"/>
          </a:xfrm>
        </p:spPr>
        <p:txBody>
          <a:bodyPr anchor="t">
            <a:normAutofit/>
          </a:bodyPr>
          <a:lstStyle/>
          <a:p>
            <a:r>
              <a:rPr lang="en-US" sz="3200">
                <a:solidFill>
                  <a:srgbClr val="FFFFFF"/>
                </a:solidFill>
              </a:rPr>
              <a:t>Maternal Morality in the U.S. Highest</a:t>
            </a:r>
          </a:p>
        </p:txBody>
      </p:sp>
      <p:sp>
        <p:nvSpPr>
          <p:cNvPr id="13" name="Freeform: Shape 12">
            <a:extLst>
              <a:ext uri="{FF2B5EF4-FFF2-40B4-BE49-F238E27FC236}">
                <a16:creationId xmlns:a16="http://schemas.microsoft.com/office/drawing/2014/main" id="{E65E7DAE-0831-45F9-BBA2-9BBD2E397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Freeform: Shape 14">
            <a:extLst>
              <a:ext uri="{FF2B5EF4-FFF2-40B4-BE49-F238E27FC236}">
                <a16:creationId xmlns:a16="http://schemas.microsoft.com/office/drawing/2014/main" id="{F493E929-55A8-46F3-836C-1C37C8975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aphicFrame>
        <p:nvGraphicFramePr>
          <p:cNvPr id="17" name="Content Placeholder 2">
            <a:extLst>
              <a:ext uri="{FF2B5EF4-FFF2-40B4-BE49-F238E27FC236}">
                <a16:creationId xmlns:a16="http://schemas.microsoft.com/office/drawing/2014/main" id="{915CD4B1-6081-6947-968C-DAD5BED044A1}"/>
              </a:ext>
            </a:extLst>
          </p:cNvPr>
          <p:cNvGraphicFramePr>
            <a:graphicFrameLocks noGrp="1"/>
          </p:cNvGraphicFramePr>
          <p:nvPr>
            <p:ph idx="1"/>
          </p:nvPr>
        </p:nvGraphicFramePr>
        <p:xfrm>
          <a:off x="5290748" y="771726"/>
          <a:ext cx="6139252" cy="5324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76FB2110-73DA-7C44-B5E3-DE0AF66BE5DC}"/>
              </a:ext>
            </a:extLst>
          </p:cNvPr>
          <p:cNvSpPr txBox="1"/>
          <p:nvPr/>
        </p:nvSpPr>
        <p:spPr>
          <a:xfrm>
            <a:off x="115132" y="6488667"/>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LT Pro"/>
                <a:ea typeface="+mn-ea"/>
                <a:cs typeface="+mn-cs"/>
              </a:rPr>
              <a:t>(World Population Review, 2023)</a:t>
            </a:r>
            <a:r>
              <a:rPr kumimoji="0" lang="en-US" sz="1800" b="0" i="1" u="none" strike="noStrike" kern="1200" cap="none" spc="0" normalizeH="0" baseline="0" noProof="0" dirty="0">
                <a:ln>
                  <a:noFill/>
                </a:ln>
                <a:solidFill>
                  <a:srgbClr val="FFFFFF"/>
                </a:solidFill>
                <a:effectLst/>
                <a:uLnTx/>
                <a:uFillTx/>
                <a:latin typeface="Avenir Next LT Pro"/>
                <a:ea typeface="+mn-ea"/>
                <a:cs typeface="+mn-cs"/>
              </a:rPr>
              <a:t> </a:t>
            </a: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37180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state of georgia&#10;&#10;Description automatically generated">
            <a:extLst>
              <a:ext uri="{FF2B5EF4-FFF2-40B4-BE49-F238E27FC236}">
                <a16:creationId xmlns:a16="http://schemas.microsoft.com/office/drawing/2014/main" id="{BEB4EB41-D947-5043-ABC2-782D45A920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70932" y="1013360"/>
            <a:ext cx="4725067" cy="5415552"/>
          </a:xfrm>
          <a:prstGeom prst="rect">
            <a:avLst/>
          </a:prstGeom>
        </p:spPr>
      </p:pic>
      <p:sp>
        <p:nvSpPr>
          <p:cNvPr id="2" name="Title 1">
            <a:extLst>
              <a:ext uri="{FF2B5EF4-FFF2-40B4-BE49-F238E27FC236}">
                <a16:creationId xmlns:a16="http://schemas.microsoft.com/office/drawing/2014/main" id="{363E81ED-BE2B-364F-935E-102D44134C83}"/>
              </a:ext>
            </a:extLst>
          </p:cNvPr>
          <p:cNvSpPr>
            <a:spLocks noGrp="1"/>
          </p:cNvSpPr>
          <p:nvPr>
            <p:ph type="title"/>
          </p:nvPr>
        </p:nvSpPr>
        <p:spPr>
          <a:xfrm>
            <a:off x="7064082" y="642594"/>
            <a:ext cx="4472921" cy="1371600"/>
          </a:xfrm>
        </p:spPr>
        <p:txBody>
          <a:bodyPr>
            <a:normAutofit/>
          </a:bodyPr>
          <a:lstStyle/>
          <a:p>
            <a:r>
              <a:rPr lang="en-US" dirty="0"/>
              <a:t>Georgia</a:t>
            </a:r>
          </a:p>
        </p:txBody>
      </p:sp>
      <p:sp>
        <p:nvSpPr>
          <p:cNvPr id="10" name="Content Placeholder 9">
            <a:extLst>
              <a:ext uri="{FF2B5EF4-FFF2-40B4-BE49-F238E27FC236}">
                <a16:creationId xmlns:a16="http://schemas.microsoft.com/office/drawing/2014/main" id="{F0E67CE0-3A57-54D6-FEAF-430317AA939F}"/>
              </a:ext>
            </a:extLst>
          </p:cNvPr>
          <p:cNvSpPr>
            <a:spLocks noGrp="1"/>
          </p:cNvSpPr>
          <p:nvPr>
            <p:ph idx="1"/>
          </p:nvPr>
        </p:nvSpPr>
        <p:spPr>
          <a:xfrm>
            <a:off x="7064082" y="2103120"/>
            <a:ext cx="4472922" cy="3931920"/>
          </a:xfrm>
        </p:spPr>
        <p:txBody>
          <a:bodyPr>
            <a:normAutofit fontScale="55000" lnSpcReduction="20000"/>
          </a:bodyPr>
          <a:lstStyle/>
          <a:p>
            <a:r>
              <a:rPr lang="en-US" dirty="0"/>
              <a:t>M</a:t>
            </a:r>
            <a:r>
              <a:rPr lang="en-US" b="0" i="0" u="none" strike="noStrike" dirty="0">
                <a:effectLst/>
              </a:rPr>
              <a:t>aternal mortality rate in Georgia has been consistently higher than the national average</a:t>
            </a:r>
          </a:p>
          <a:p>
            <a:pPr marL="0" indent="0">
              <a:buNone/>
            </a:pPr>
            <a:endParaRPr lang="en-US" b="0" i="0" u="none" strike="noStrike" dirty="0">
              <a:effectLst/>
            </a:endParaRPr>
          </a:p>
          <a:p>
            <a:r>
              <a:rPr lang="en-US" dirty="0"/>
              <a:t>B</a:t>
            </a:r>
            <a:r>
              <a:rPr lang="en-US" b="0" i="0" u="none" strike="noStrike" dirty="0">
                <a:effectLst/>
              </a:rPr>
              <a:t>lack women experiencing significantly higher rates of maternal mortality compared to White women</a:t>
            </a:r>
          </a:p>
          <a:p>
            <a:pPr marL="0" indent="0">
              <a:buNone/>
            </a:pPr>
            <a:endParaRPr lang="en-US" b="0" i="0" u="none" strike="noStrike" dirty="0">
              <a:effectLst/>
            </a:endParaRPr>
          </a:p>
          <a:p>
            <a:r>
              <a:rPr lang="en-US" dirty="0"/>
              <a:t>D</a:t>
            </a:r>
            <a:r>
              <a:rPr lang="en-US" b="0" i="0" u="none" strike="noStrike" dirty="0">
                <a:effectLst/>
              </a:rPr>
              <a:t>ecline in the number of obstetric units</a:t>
            </a:r>
          </a:p>
          <a:p>
            <a:pPr marL="0" indent="0">
              <a:buNone/>
            </a:pPr>
            <a:endParaRPr lang="en-US" b="0" i="0" u="none" strike="noStrike" dirty="0">
              <a:effectLst/>
            </a:endParaRPr>
          </a:p>
          <a:p>
            <a:r>
              <a:rPr lang="en-US" b="0" i="0" u="none" strike="noStrike" dirty="0">
                <a:effectLst/>
              </a:rPr>
              <a:t>Socioeconomic factor</a:t>
            </a:r>
            <a:endParaRPr lang="en-US" dirty="0"/>
          </a:p>
        </p:txBody>
      </p:sp>
      <p:sp>
        <p:nvSpPr>
          <p:cNvPr id="6" name="TextBox 5">
            <a:extLst>
              <a:ext uri="{FF2B5EF4-FFF2-40B4-BE49-F238E27FC236}">
                <a16:creationId xmlns:a16="http://schemas.microsoft.com/office/drawing/2014/main" id="{F8C39DF8-420C-0443-84B1-8D79CDCAF4F3}"/>
              </a:ext>
            </a:extLst>
          </p:cNvPr>
          <p:cNvSpPr txBox="1"/>
          <p:nvPr/>
        </p:nvSpPr>
        <p:spPr>
          <a:xfrm>
            <a:off x="3436271" y="5943125"/>
            <a:ext cx="233749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3" tooltip="https://wikitravel.org/en/Talk:Georgia_(stat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C5E68F1D-DFD9-7941-8B2F-E52C1030A476}"/>
              </a:ext>
            </a:extLst>
          </p:cNvPr>
          <p:cNvSpPr txBox="1"/>
          <p:nvPr/>
        </p:nvSpPr>
        <p:spPr>
          <a:xfrm>
            <a:off x="219333" y="6428912"/>
            <a:ext cx="60980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itka Subheading"/>
                <a:ea typeface="+mn-ea"/>
                <a:cs typeface="+mn-cs"/>
              </a:rPr>
              <a:t>(Kramer et al., 2023)</a:t>
            </a:r>
            <a:endParaRPr kumimoji="0" lang="en-US" sz="12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496525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66FC6F62-FEC6-45C4-B697-39FDA62A9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pic>
        <p:nvPicPr>
          <p:cNvPr id="5" name="Content Placeholder 4">
            <a:extLst>
              <a:ext uri="{FF2B5EF4-FFF2-40B4-BE49-F238E27FC236}">
                <a16:creationId xmlns:a16="http://schemas.microsoft.com/office/drawing/2014/main" id="{BF468416-36F5-DB4B-AEE7-60EED69B63BE}"/>
              </a:ext>
            </a:extLst>
          </p:cNvPr>
          <p:cNvPicPr>
            <a:picLocks noChangeAspect="1"/>
          </p:cNvPicPr>
          <p:nvPr/>
        </p:nvPicPr>
        <p:blipFill rotWithShape="1">
          <a:blip r:embed="rId2"/>
          <a:srcRect r="-1" b="9874"/>
          <a:stretch/>
        </p:blipFill>
        <p:spPr>
          <a:xfrm>
            <a:off x="3455772" y="-1"/>
            <a:ext cx="7813589" cy="6529322"/>
          </a:xfrm>
          <a:prstGeom prst="rect">
            <a:avLst/>
          </a:prstGeom>
        </p:spPr>
      </p:pic>
      <p:grpSp>
        <p:nvGrpSpPr>
          <p:cNvPr id="16" name="Group 15">
            <a:extLst>
              <a:ext uri="{FF2B5EF4-FFF2-40B4-BE49-F238E27FC236}">
                <a16:creationId xmlns:a16="http://schemas.microsoft.com/office/drawing/2014/main" id="{F8D7210F-BCFD-46C1-9A2C-3717368B1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17" name="Freeform: Shape 16">
              <a:extLst>
                <a:ext uri="{FF2B5EF4-FFF2-40B4-BE49-F238E27FC236}">
                  <a16:creationId xmlns:a16="http://schemas.microsoft.com/office/drawing/2014/main" id="{2C96BB9F-FD85-4689-A888-9A5AA0A14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18" name="Freeform: Shape 17">
              <a:extLst>
                <a:ext uri="{FF2B5EF4-FFF2-40B4-BE49-F238E27FC236}">
                  <a16:creationId xmlns:a16="http://schemas.microsoft.com/office/drawing/2014/main" id="{78545FC7-27EF-4BF9-A88F-35F089DF6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spTree>
    <p:extLst>
      <p:ext uri="{BB962C8B-B14F-4D97-AF65-F5344CB8AC3E}">
        <p14:creationId xmlns:p14="http://schemas.microsoft.com/office/powerpoint/2010/main" val="4211633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Freeform: Shape 10">
            <a:extLst>
              <a:ext uri="{FF2B5EF4-FFF2-40B4-BE49-F238E27FC236}">
                <a16:creationId xmlns:a16="http://schemas.microsoft.com/office/drawing/2014/main" id="{F95E8271-D5FF-4A58-A151-6D825CF0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39897" cy="3809999"/>
          </a:xfrm>
          <a:custGeom>
            <a:avLst/>
            <a:gdLst>
              <a:gd name="connsiteX0" fmla="*/ 0 w 4939897"/>
              <a:gd name="connsiteY0" fmla="*/ 0 h 1934415"/>
              <a:gd name="connsiteX1" fmla="*/ 4465929 w 4939897"/>
              <a:gd name="connsiteY1" fmla="*/ 0 h 1934415"/>
              <a:gd name="connsiteX2" fmla="*/ 4488924 w 4939897"/>
              <a:gd name="connsiteY2" fmla="*/ 19060 h 1934415"/>
              <a:gd name="connsiteX3" fmla="*/ 4930284 w 4939897"/>
              <a:gd name="connsiteY3" fmla="*/ 902192 h 1934415"/>
              <a:gd name="connsiteX4" fmla="*/ 4062070 w 4939897"/>
              <a:gd name="connsiteY4" fmla="*/ 1639180 h 1934415"/>
              <a:gd name="connsiteX5" fmla="*/ 2991177 w 4939897"/>
              <a:gd name="connsiteY5" fmla="*/ 1934355 h 1934415"/>
              <a:gd name="connsiteX6" fmla="*/ 1001442 w 4939897"/>
              <a:gd name="connsiteY6" fmla="*/ 1260124 h 1934415"/>
              <a:gd name="connsiteX7" fmla="*/ 294151 w 4939897"/>
              <a:gd name="connsiteY7" fmla="*/ 1060052 h 1934415"/>
              <a:gd name="connsiteX8" fmla="*/ 0 w 4939897"/>
              <a:gd name="connsiteY8" fmla="*/ 989104 h 1934415"/>
              <a:gd name="connsiteX9" fmla="*/ 0 w 4939897"/>
              <a:gd name="connsiteY9" fmla="*/ 0 h 193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9897" h="1934415">
                <a:moveTo>
                  <a:pt x="0" y="0"/>
                </a:moveTo>
                <a:lnTo>
                  <a:pt x="4465929" y="0"/>
                </a:lnTo>
                <a:lnTo>
                  <a:pt x="4488924" y="19060"/>
                </a:lnTo>
                <a:cubicBezTo>
                  <a:pt x="4783094" y="277980"/>
                  <a:pt x="4987466" y="609911"/>
                  <a:pt x="4930284" y="902192"/>
                </a:cubicBezTo>
                <a:cubicBezTo>
                  <a:pt x="4861323" y="1254367"/>
                  <a:pt x="4448191" y="1461726"/>
                  <a:pt x="4062070" y="1639180"/>
                </a:cubicBezTo>
                <a:cubicBezTo>
                  <a:pt x="3741231" y="1786528"/>
                  <a:pt x="3401594" y="1937890"/>
                  <a:pt x="2991177" y="1934355"/>
                </a:cubicBezTo>
                <a:cubicBezTo>
                  <a:pt x="2307904" y="1928562"/>
                  <a:pt x="1665224" y="1509149"/>
                  <a:pt x="1001442" y="1260124"/>
                </a:cubicBezTo>
                <a:cubicBezTo>
                  <a:pt x="806589" y="1187040"/>
                  <a:pt x="560285" y="1124281"/>
                  <a:pt x="294151" y="1060052"/>
                </a:cubicBezTo>
                <a:lnTo>
                  <a:pt x="0" y="98910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itle 1">
            <a:extLst>
              <a:ext uri="{FF2B5EF4-FFF2-40B4-BE49-F238E27FC236}">
                <a16:creationId xmlns:a16="http://schemas.microsoft.com/office/drawing/2014/main" id="{0AC03329-E89D-A747-9412-B43FDFE734C7}"/>
              </a:ext>
            </a:extLst>
          </p:cNvPr>
          <p:cNvSpPr>
            <a:spLocks noGrp="1"/>
          </p:cNvSpPr>
          <p:nvPr>
            <p:ph type="title"/>
          </p:nvPr>
        </p:nvSpPr>
        <p:spPr>
          <a:xfrm>
            <a:off x="718750" y="762000"/>
            <a:ext cx="3853249" cy="2286000"/>
          </a:xfrm>
        </p:spPr>
        <p:txBody>
          <a:bodyPr anchor="t">
            <a:normAutofit/>
          </a:bodyPr>
          <a:lstStyle/>
          <a:p>
            <a:r>
              <a:rPr lang="en-US" sz="3200">
                <a:solidFill>
                  <a:srgbClr val="FFFFFF"/>
                </a:solidFill>
              </a:rPr>
              <a:t>Maternal Morality in the U.S. Lowest</a:t>
            </a:r>
          </a:p>
        </p:txBody>
      </p:sp>
      <p:sp>
        <p:nvSpPr>
          <p:cNvPr id="13" name="Freeform: Shape 12">
            <a:extLst>
              <a:ext uri="{FF2B5EF4-FFF2-40B4-BE49-F238E27FC236}">
                <a16:creationId xmlns:a16="http://schemas.microsoft.com/office/drawing/2014/main" id="{E65E7DAE-0831-45F9-BBA2-9BBD2E397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Freeform: Shape 14">
            <a:extLst>
              <a:ext uri="{FF2B5EF4-FFF2-40B4-BE49-F238E27FC236}">
                <a16:creationId xmlns:a16="http://schemas.microsoft.com/office/drawing/2014/main" id="{F493E929-55A8-46F3-836C-1C37C8975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aphicFrame>
        <p:nvGraphicFramePr>
          <p:cNvPr id="5" name="Content Placeholder 2">
            <a:extLst>
              <a:ext uri="{FF2B5EF4-FFF2-40B4-BE49-F238E27FC236}">
                <a16:creationId xmlns:a16="http://schemas.microsoft.com/office/drawing/2014/main" id="{CC584740-05B1-53C0-DDF8-3B16FBF56B39}"/>
              </a:ext>
            </a:extLst>
          </p:cNvPr>
          <p:cNvGraphicFramePr>
            <a:graphicFrameLocks noGrp="1"/>
          </p:cNvGraphicFramePr>
          <p:nvPr>
            <p:ph idx="1"/>
          </p:nvPr>
        </p:nvGraphicFramePr>
        <p:xfrm>
          <a:off x="5290748" y="771726"/>
          <a:ext cx="6139252" cy="5324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1517C29-FDF7-0E44-ACDE-E9960F1BA65E}"/>
              </a:ext>
            </a:extLst>
          </p:cNvPr>
          <p:cNvSpPr txBox="1"/>
          <p:nvPr/>
        </p:nvSpPr>
        <p:spPr>
          <a:xfrm>
            <a:off x="115132" y="6488667"/>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LT Pro"/>
                <a:ea typeface="+mn-ea"/>
                <a:cs typeface="+mn-cs"/>
              </a:rPr>
              <a:t>(World Population Review, 2023)</a:t>
            </a:r>
            <a:r>
              <a:rPr kumimoji="0" lang="en-US" sz="1800" b="0" i="1" u="none" strike="noStrike" kern="1200" cap="none" spc="0" normalizeH="0" baseline="0" noProof="0" dirty="0">
                <a:ln>
                  <a:noFill/>
                </a:ln>
                <a:solidFill>
                  <a:srgbClr val="FFFFFF"/>
                </a:solidFill>
                <a:effectLst/>
                <a:uLnTx/>
                <a:uFillTx/>
                <a:latin typeface="Avenir Next LT Pro"/>
                <a:ea typeface="+mn-ea"/>
                <a:cs typeface="+mn-cs"/>
              </a:rPr>
              <a:t> </a:t>
            </a: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562925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Cross section of young plant and roots">
            <a:extLst>
              <a:ext uri="{FF2B5EF4-FFF2-40B4-BE49-F238E27FC236}">
                <a16:creationId xmlns:a16="http://schemas.microsoft.com/office/drawing/2014/main" id="{E354A659-A0BE-AA02-1B89-693A0639B9AD}"/>
              </a:ext>
            </a:extLst>
          </p:cNvPr>
          <p:cNvPicPr>
            <a:picLocks noChangeAspect="1"/>
          </p:cNvPicPr>
          <p:nvPr/>
        </p:nvPicPr>
        <p:blipFill rotWithShape="1">
          <a:blip r:embed="rId3"/>
          <a:srcRect t="2472" b="18954"/>
          <a:stretch/>
        </p:blipFill>
        <p:spPr>
          <a:xfrm>
            <a:off x="20" y="10"/>
            <a:ext cx="12207220" cy="6857990"/>
          </a:xfrm>
          <a:prstGeom prst="rect">
            <a:avLst/>
          </a:prstGeom>
        </p:spPr>
      </p:pic>
      <p:sp>
        <p:nvSpPr>
          <p:cNvPr id="17" name="Rectangle 16">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FE98EB5-CB97-264C-9A05-E346296AA95B}"/>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dirty="0">
                <a:solidFill>
                  <a:schemeClr val="tx1"/>
                </a:solidFill>
                <a:latin typeface="+mj-lt"/>
                <a:ea typeface="+mj-ea"/>
                <a:cs typeface="+mj-cs"/>
              </a:rPr>
              <a:t>Social Challenges in Georgia </a:t>
            </a:r>
          </a:p>
        </p:txBody>
      </p:sp>
    </p:spTree>
    <p:extLst>
      <p:ext uri="{BB962C8B-B14F-4D97-AF65-F5344CB8AC3E}">
        <p14:creationId xmlns:p14="http://schemas.microsoft.com/office/powerpoint/2010/main" val="387615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C716033B-A260-9543-BA19-31F21ED911CE}"/>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5653" b="19130"/>
          <a:stretch/>
        </p:blipFill>
        <p:spPr>
          <a:xfrm>
            <a:off x="-1" y="10"/>
            <a:ext cx="12192000" cy="6857988"/>
          </a:xfrm>
          <a:prstGeom prst="rect">
            <a:avLst/>
          </a:prstGeom>
        </p:spPr>
      </p:pic>
      <p:sp>
        <p:nvSpPr>
          <p:cNvPr id="2" name="Title 1">
            <a:extLst>
              <a:ext uri="{FF2B5EF4-FFF2-40B4-BE49-F238E27FC236}">
                <a16:creationId xmlns:a16="http://schemas.microsoft.com/office/drawing/2014/main" id="{9F821327-4211-9347-A59A-79048AED77D3}"/>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700" i="0" u="none" strike="noStrike" cap="all" spc="-100" dirty="0">
                <a:solidFill>
                  <a:schemeClr val="tx1"/>
                </a:solidFill>
              </a:rPr>
              <a:t>Social Determinants of Health</a:t>
            </a:r>
            <a:endParaRPr lang="en-US" sz="3700" cap="all" spc="-100" dirty="0">
              <a:solidFill>
                <a:schemeClr val="tx1"/>
              </a:solidFill>
            </a:endParaRPr>
          </a:p>
        </p:txBody>
      </p:sp>
      <p:sp>
        <p:nvSpPr>
          <p:cNvPr id="6" name="TextBox 5">
            <a:extLst>
              <a:ext uri="{FF2B5EF4-FFF2-40B4-BE49-F238E27FC236}">
                <a16:creationId xmlns:a16="http://schemas.microsoft.com/office/drawing/2014/main" id="{BA165466-D589-CD4D-A4CF-A1223D67864D}"/>
              </a:ext>
            </a:extLst>
          </p:cNvPr>
          <p:cNvSpPr txBox="1"/>
          <p:nvPr/>
        </p:nvSpPr>
        <p:spPr>
          <a:xfrm>
            <a:off x="9665345" y="6657943"/>
            <a:ext cx="2526654"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venir Next LT Pro"/>
                <a:ea typeface="+mn-ea"/>
                <a:cs typeface="+mn-cs"/>
                <a:hlinkClick r:id="rId4" tooltip="http://www.policyprescriptions.org/social-determinants-of-health-in-medicaid/">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Avenir Next LT Pro"/>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373471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Hedge maze">
            <a:extLst>
              <a:ext uri="{FF2B5EF4-FFF2-40B4-BE49-F238E27FC236}">
                <a16:creationId xmlns:a16="http://schemas.microsoft.com/office/drawing/2014/main" id="{6EE5AA21-EE37-DB23-1021-13FD614CFF88}"/>
              </a:ext>
            </a:extLst>
          </p:cNvPr>
          <p:cNvPicPr>
            <a:picLocks noChangeAspect="1"/>
          </p:cNvPicPr>
          <p:nvPr/>
        </p:nvPicPr>
        <p:blipFill rotWithShape="1">
          <a:blip r:embed="rId3"/>
          <a:srcRect t="2079" b="13440"/>
          <a:stretch/>
        </p:blipFill>
        <p:spPr>
          <a:xfrm>
            <a:off x="20" y="10"/>
            <a:ext cx="12207220" cy="6857990"/>
          </a:xfrm>
          <a:prstGeom prst="rect">
            <a:avLst/>
          </a:prstGeom>
        </p:spPr>
      </p:pic>
      <p:sp>
        <p:nvSpPr>
          <p:cNvPr id="17" name="Freeform: Shape 16">
            <a:extLst>
              <a:ext uri="{FF2B5EF4-FFF2-40B4-BE49-F238E27FC236}">
                <a16:creationId xmlns:a16="http://schemas.microsoft.com/office/drawing/2014/main" id="{26C2F60D-36DC-4E6D-8544-3562BBAB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116827" y="1782827"/>
            <a:ext cx="4332910" cy="5817436"/>
          </a:xfrm>
          <a:custGeom>
            <a:avLst/>
            <a:gdLst>
              <a:gd name="connsiteX0" fmla="*/ 3175347 w 4332910"/>
              <a:gd name="connsiteY0" fmla="*/ 710 h 5817436"/>
              <a:gd name="connsiteX1" fmla="*/ 3972229 w 4332910"/>
              <a:gd name="connsiteY1" fmla="*/ 94304 h 5817436"/>
              <a:gd name="connsiteX2" fmla="*/ 4332910 w 4332910"/>
              <a:gd name="connsiteY2" fmla="*/ 180296 h 5817436"/>
              <a:gd name="connsiteX3" fmla="*/ 4332910 w 4332910"/>
              <a:gd name="connsiteY3" fmla="*/ 5817436 h 5817436"/>
              <a:gd name="connsiteX4" fmla="*/ 1006557 w 4332910"/>
              <a:gd name="connsiteY4" fmla="*/ 5817436 h 5817436"/>
              <a:gd name="connsiteX5" fmla="*/ 866510 w 4332910"/>
              <a:gd name="connsiteY5" fmla="*/ 5609583 h 5817436"/>
              <a:gd name="connsiteX6" fmla="*/ 351747 w 4332910"/>
              <a:gd name="connsiteY6" fmla="*/ 2263621 h 5817436"/>
              <a:gd name="connsiteX7" fmla="*/ 1381666 w 4332910"/>
              <a:gd name="connsiteY7" fmla="*/ 845238 h 5817436"/>
              <a:gd name="connsiteX8" fmla="*/ 2751595 w 4332910"/>
              <a:gd name="connsiteY8" fmla="*/ 47742 h 5817436"/>
              <a:gd name="connsiteX9" fmla="*/ 3175347 w 4332910"/>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10" h="5817436">
                <a:moveTo>
                  <a:pt x="3175347" y="710"/>
                </a:moveTo>
                <a:cubicBezTo>
                  <a:pt x="3421493" y="-5064"/>
                  <a:pt x="3686120" y="24227"/>
                  <a:pt x="3972229" y="94304"/>
                </a:cubicBezTo>
                <a:lnTo>
                  <a:pt x="4332910" y="180296"/>
                </a:lnTo>
                <a:lnTo>
                  <a:pt x="433291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FCFFC7D5-8758-4C87-A839-9FF78F54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17358">
            <a:off x="6005381" y="2073697"/>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126D2F8-DBDA-C34D-AE91-AEAD7DDC9DB2}"/>
              </a:ext>
            </a:extLst>
          </p:cNvPr>
          <p:cNvSpPr>
            <a:spLocks noGrp="1"/>
          </p:cNvSpPr>
          <p:nvPr>
            <p:ph type="title"/>
          </p:nvPr>
        </p:nvSpPr>
        <p:spPr>
          <a:xfrm>
            <a:off x="7124700" y="4108629"/>
            <a:ext cx="4305300" cy="1380335"/>
          </a:xfrm>
        </p:spPr>
        <p:txBody>
          <a:bodyPr vert="horz" lIns="91440" tIns="45720" rIns="91440" bIns="45720" rtlCol="0" anchor="b">
            <a:normAutofit/>
          </a:bodyPr>
          <a:lstStyle/>
          <a:p>
            <a:r>
              <a:rPr lang="en-US" sz="3600" kern="1200" dirty="0">
                <a:solidFill>
                  <a:schemeClr val="tx1"/>
                </a:solidFill>
                <a:latin typeface="+mj-lt"/>
                <a:ea typeface="+mj-ea"/>
                <a:cs typeface="+mj-cs"/>
              </a:rPr>
              <a:t>Structural Barriers</a:t>
            </a:r>
          </a:p>
        </p:txBody>
      </p:sp>
    </p:spTree>
    <p:extLst>
      <p:ext uri="{BB962C8B-B14F-4D97-AF65-F5344CB8AC3E}">
        <p14:creationId xmlns:p14="http://schemas.microsoft.com/office/powerpoint/2010/main" val="3798974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8719" y="87443"/>
            <a:ext cx="5933607" cy="679736"/>
          </a:xfrm>
        </p:spPr>
        <p:txBody>
          <a:bodyPr/>
          <a:lstStyle/>
          <a:p>
            <a:pPr fontAlgn="auto">
              <a:spcAft>
                <a:spcPts val="0"/>
              </a:spcAft>
              <a:defRPr/>
            </a:pPr>
            <a:r>
              <a:rPr lang="en-US">
                <a:ea typeface="Cambria"/>
              </a:rPr>
              <a:t>Seminar Facilitation</a:t>
            </a:r>
            <a:endParaRPr lang="en-US"/>
          </a:p>
        </p:txBody>
      </p:sp>
      <p:sp>
        <p:nvSpPr>
          <p:cNvPr id="122882" name="Content Placeholder 2"/>
          <p:cNvSpPr>
            <a:spLocks noGrp="1"/>
          </p:cNvSpPr>
          <p:nvPr>
            <p:ph idx="1"/>
          </p:nvPr>
        </p:nvSpPr>
        <p:spPr>
          <a:xfrm>
            <a:off x="3733800" y="1447800"/>
            <a:ext cx="5867400" cy="4495800"/>
          </a:xfrm>
        </p:spPr>
        <p:txBody>
          <a:bodyPr/>
          <a:lstStyle/>
          <a:p>
            <a:pPr marL="114300" indent="0">
              <a:buNone/>
            </a:pPr>
            <a:r>
              <a:rPr lang="en-US"/>
              <a:t> </a:t>
            </a:r>
          </a:p>
        </p:txBody>
      </p:sp>
      <p:cxnSp>
        <p:nvCxnSpPr>
          <p:cNvPr id="4" name="Straight Connector 3"/>
          <p:cNvCxnSpPr/>
          <p:nvPr/>
        </p:nvCxnSpPr>
        <p:spPr>
          <a:xfrm>
            <a:off x="2209800" y="990600"/>
            <a:ext cx="7239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Graphical user interface&#10;&#10;Description automatically generated">
            <a:extLst>
              <a:ext uri="{FF2B5EF4-FFF2-40B4-BE49-F238E27FC236}">
                <a16:creationId xmlns:a16="http://schemas.microsoft.com/office/drawing/2014/main" id="{5FE37BAD-341B-432B-9A31-F4E647E985BC}"/>
              </a:ext>
            </a:extLst>
          </p:cNvPr>
          <p:cNvPicPr>
            <a:picLocks noChangeAspect="1"/>
          </p:cNvPicPr>
          <p:nvPr/>
        </p:nvPicPr>
        <p:blipFill>
          <a:blip r:embed="rId2"/>
          <a:stretch>
            <a:fillRect/>
          </a:stretch>
        </p:blipFill>
        <p:spPr>
          <a:xfrm>
            <a:off x="434132" y="1445677"/>
            <a:ext cx="7620000" cy="1523999"/>
          </a:xfrm>
          <a:prstGeom prst="rect">
            <a:avLst/>
          </a:prstGeom>
          <a:noFill/>
        </p:spPr>
      </p:pic>
      <p:pic>
        <p:nvPicPr>
          <p:cNvPr id="7" name="Picture 6" descr="Graphical user interface, logo, company name&#10;&#10;Description automatically generated">
            <a:extLst>
              <a:ext uri="{FF2B5EF4-FFF2-40B4-BE49-F238E27FC236}">
                <a16:creationId xmlns:a16="http://schemas.microsoft.com/office/drawing/2014/main" id="{343B738B-C64D-4EC5-AA2E-CCD242508E1D}"/>
              </a:ext>
            </a:extLst>
          </p:cNvPr>
          <p:cNvPicPr>
            <a:picLocks noChangeAspect="1"/>
          </p:cNvPicPr>
          <p:nvPr/>
        </p:nvPicPr>
        <p:blipFill>
          <a:blip r:embed="rId3"/>
          <a:stretch>
            <a:fillRect/>
          </a:stretch>
        </p:blipFill>
        <p:spPr>
          <a:xfrm>
            <a:off x="7893571" y="1611122"/>
            <a:ext cx="1115675" cy="1258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Brace 8">
            <a:extLst>
              <a:ext uri="{FF2B5EF4-FFF2-40B4-BE49-F238E27FC236}">
                <a16:creationId xmlns:a16="http://schemas.microsoft.com/office/drawing/2014/main" id="{60E450A5-7640-44A9-A130-4E4E290C3319}"/>
              </a:ext>
            </a:extLst>
          </p:cNvPr>
          <p:cNvSpPr/>
          <p:nvPr/>
        </p:nvSpPr>
        <p:spPr>
          <a:xfrm rot="16200000">
            <a:off x="7473570" y="2478372"/>
            <a:ext cx="836950" cy="19112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9926CB-5DED-4635-A0B0-2648354C5E8C}"/>
              </a:ext>
            </a:extLst>
          </p:cNvPr>
          <p:cNvSpPr txBox="1"/>
          <p:nvPr/>
        </p:nvSpPr>
        <p:spPr>
          <a:xfrm>
            <a:off x="6091472" y="4105274"/>
            <a:ext cx="345523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Please utilize the </a:t>
            </a:r>
            <a:r>
              <a:rPr kumimoji="0" lang="en-US" sz="1800" b="1" i="0" u="none" strike="noStrike" kern="1200" cap="none" spc="0" normalizeH="0" baseline="0" noProof="0">
                <a:ln>
                  <a:noFill/>
                </a:ln>
                <a:solidFill>
                  <a:prstClr val="black"/>
                </a:solidFill>
                <a:effectLst/>
                <a:uLnTx/>
                <a:uFillTx/>
                <a:latin typeface="Calibri"/>
                <a:ea typeface="+mn-ea"/>
                <a:cs typeface="Calibri"/>
              </a:rPr>
              <a:t>CHAT</a:t>
            </a:r>
            <a:r>
              <a:rPr kumimoji="0" lang="en-US" sz="1800" b="0" i="0" u="none" strike="noStrike" kern="1200" cap="none" spc="0" normalizeH="0" baseline="0" noProof="0">
                <a:ln>
                  <a:noFill/>
                </a:ln>
                <a:solidFill>
                  <a:prstClr val="black"/>
                </a:solidFill>
                <a:effectLst/>
                <a:uLnTx/>
                <a:uFillTx/>
                <a:latin typeface="Calibri"/>
                <a:ea typeface="+mn-ea"/>
                <a:cs typeface="Calibri"/>
              </a:rPr>
              <a:t> area to submit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Raise your </a:t>
            </a:r>
            <a:r>
              <a:rPr kumimoji="0" lang="en-US" sz="1800" b="1" i="0" u="none" strike="noStrike" kern="1200" cap="none" spc="0" normalizeH="0" baseline="0" noProof="0">
                <a:ln>
                  <a:noFill/>
                </a:ln>
                <a:solidFill>
                  <a:prstClr val="black"/>
                </a:solidFill>
                <a:effectLst/>
                <a:uLnTx/>
                <a:uFillTx/>
                <a:latin typeface="Calibri"/>
                <a:ea typeface="+mn-ea"/>
                <a:cs typeface="Calibri"/>
              </a:rPr>
              <a:t>HAND</a:t>
            </a:r>
            <a:r>
              <a:rPr kumimoji="0" lang="en-US" sz="1800" b="0" i="0" u="none" strike="noStrike" kern="1200" cap="none" spc="0" normalizeH="0" baseline="0" noProof="0">
                <a:ln>
                  <a:noFill/>
                </a:ln>
                <a:solidFill>
                  <a:prstClr val="black"/>
                </a:solidFill>
                <a:effectLst/>
                <a:uLnTx/>
                <a:uFillTx/>
                <a:latin typeface="Calibri"/>
                <a:ea typeface="+mn-ea"/>
                <a:cs typeface="Calibri"/>
              </a:rPr>
              <a:t>.</a:t>
            </a:r>
          </a:p>
        </p:txBody>
      </p:sp>
      <p:sp>
        <p:nvSpPr>
          <p:cNvPr id="11" name="TextBox 10">
            <a:extLst>
              <a:ext uri="{FF2B5EF4-FFF2-40B4-BE49-F238E27FC236}">
                <a16:creationId xmlns:a16="http://schemas.microsoft.com/office/drawing/2014/main" id="{09949534-B3BA-4237-A5D1-51E4E4066BFC}"/>
              </a:ext>
            </a:extLst>
          </p:cNvPr>
          <p:cNvSpPr txBox="1"/>
          <p:nvPr/>
        </p:nvSpPr>
        <p:spPr>
          <a:xfrm>
            <a:off x="313232" y="4098247"/>
            <a:ext cx="321788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Be sure to </a:t>
            </a:r>
            <a:r>
              <a:rPr kumimoji="0" lang="en-US" sz="1800" b="1" i="0" u="none" strike="noStrike" kern="1200" cap="none" spc="0" normalizeH="0" baseline="0" noProof="0">
                <a:ln>
                  <a:noFill/>
                </a:ln>
                <a:solidFill>
                  <a:prstClr val="black"/>
                </a:solidFill>
                <a:effectLst/>
                <a:uLnTx/>
                <a:uFillTx/>
                <a:latin typeface="Calibri"/>
                <a:ea typeface="+mn-ea"/>
                <a:cs typeface="+mn-cs"/>
              </a:rPr>
              <a:t>MUTE </a:t>
            </a:r>
            <a:r>
              <a:rPr kumimoji="0" lang="en-US" sz="1800" b="0" i="0" u="none" strike="noStrike" kern="1200" cap="none" spc="0" normalizeH="0" baseline="0" noProof="0">
                <a:ln>
                  <a:noFill/>
                </a:ln>
                <a:solidFill>
                  <a:prstClr val="black"/>
                </a:solidFill>
                <a:effectLst/>
                <a:uLnTx/>
                <a:uFillTx/>
                <a:latin typeface="Calibri"/>
                <a:ea typeface="+mn-ea"/>
                <a:cs typeface="+mn-cs"/>
              </a:rPr>
              <a:t>during the seminar to avoid any background noise.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Place your </a:t>
            </a:r>
            <a:r>
              <a:rPr kumimoji="0" lang="en-US" sz="1800" b="1" i="0" u="none" strike="noStrike" kern="1200" cap="none" spc="0" normalizeH="0" baseline="0" noProof="0">
                <a:ln>
                  <a:noFill/>
                </a:ln>
                <a:solidFill>
                  <a:prstClr val="black"/>
                </a:solidFill>
                <a:effectLst/>
                <a:uLnTx/>
                <a:uFillTx/>
                <a:latin typeface="Calibri"/>
                <a:ea typeface="+mn-ea"/>
                <a:cs typeface="Calibri"/>
              </a:rPr>
              <a:t>CAMERA</a:t>
            </a:r>
            <a:r>
              <a:rPr kumimoji="0" lang="en-US" sz="1800" b="0" i="0" u="none" strike="noStrike" kern="1200" cap="none" spc="0" normalizeH="0" baseline="0" noProof="0">
                <a:ln>
                  <a:noFill/>
                </a:ln>
                <a:solidFill>
                  <a:prstClr val="black"/>
                </a:solidFill>
                <a:effectLst/>
                <a:uLnTx/>
                <a:uFillTx/>
                <a:latin typeface="Calibri"/>
                <a:ea typeface="+mn-ea"/>
                <a:cs typeface="Calibri"/>
              </a:rPr>
              <a:t> on so we can see you for engagement. </a:t>
            </a:r>
          </a:p>
        </p:txBody>
      </p:sp>
      <p:sp>
        <p:nvSpPr>
          <p:cNvPr id="13" name="Left Brace 12">
            <a:extLst>
              <a:ext uri="{FF2B5EF4-FFF2-40B4-BE49-F238E27FC236}">
                <a16:creationId xmlns:a16="http://schemas.microsoft.com/office/drawing/2014/main" id="{0DBDB74A-4986-4C8B-A94B-B6A8AB0AB8E5}"/>
              </a:ext>
            </a:extLst>
          </p:cNvPr>
          <p:cNvSpPr/>
          <p:nvPr/>
        </p:nvSpPr>
        <p:spPr>
          <a:xfrm rot="16200000">
            <a:off x="1452520" y="2478371"/>
            <a:ext cx="836950" cy="19112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A group of multi coloured wooden stick figures">
            <a:extLst>
              <a:ext uri="{FF2B5EF4-FFF2-40B4-BE49-F238E27FC236}">
                <a16:creationId xmlns:a16="http://schemas.microsoft.com/office/drawing/2014/main" id="{55AD6331-915B-8CB5-7510-8BACA797E3B4}"/>
              </a:ext>
            </a:extLst>
          </p:cNvPr>
          <p:cNvPicPr>
            <a:picLocks noChangeAspect="1"/>
          </p:cNvPicPr>
          <p:nvPr/>
        </p:nvPicPr>
        <p:blipFill rotWithShape="1">
          <a:blip r:embed="rId3"/>
          <a:srcRect t="12283" b="6591"/>
          <a:stretch/>
        </p:blipFill>
        <p:spPr>
          <a:xfrm>
            <a:off x="20" y="10"/>
            <a:ext cx="12207220" cy="6857990"/>
          </a:xfrm>
          <a:prstGeom prst="rect">
            <a:avLst/>
          </a:prstGeom>
        </p:spPr>
      </p:pic>
      <p:sp>
        <p:nvSpPr>
          <p:cNvPr id="17" name="Rectangle 16">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2444600-B070-DD4E-B23A-4E2C18473867}"/>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dirty="0">
                <a:solidFill>
                  <a:schemeClr val="tx1"/>
                </a:solidFill>
                <a:latin typeface="+mj-lt"/>
                <a:ea typeface="+mj-ea"/>
                <a:cs typeface="+mj-cs"/>
              </a:rPr>
              <a:t>Racial and Ethnic Inequities </a:t>
            </a:r>
          </a:p>
        </p:txBody>
      </p:sp>
    </p:spTree>
    <p:extLst>
      <p:ext uri="{BB962C8B-B14F-4D97-AF65-F5344CB8AC3E}">
        <p14:creationId xmlns:p14="http://schemas.microsoft.com/office/powerpoint/2010/main" val="532580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Content Placeholder 4" descr="A planet earth with continents and continents&#10;&#10;Description automatically generated">
            <a:extLst>
              <a:ext uri="{FF2B5EF4-FFF2-40B4-BE49-F238E27FC236}">
                <a16:creationId xmlns:a16="http://schemas.microsoft.com/office/drawing/2014/main" id="{BB1DE42F-8B0A-454D-9861-2BE416FF415D}"/>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8608" b="25212"/>
          <a:stretch/>
        </p:blipFill>
        <p:spPr>
          <a:xfrm>
            <a:off x="20" y="10"/>
            <a:ext cx="12207220" cy="6857990"/>
          </a:xfrm>
          <a:prstGeom prst="rect">
            <a:avLst/>
          </a:prstGeom>
        </p:spPr>
      </p:pic>
      <p:sp>
        <p:nvSpPr>
          <p:cNvPr id="19" name="Rectangle 18">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9146880-6D3F-704C-BF43-B426083F36A7}"/>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a:solidFill>
                  <a:schemeClr val="tx1"/>
                </a:solidFill>
                <a:latin typeface="+mj-lt"/>
                <a:ea typeface="+mj-ea"/>
                <a:cs typeface="+mj-cs"/>
              </a:rPr>
              <a:t>Language and Cultural Barriers</a:t>
            </a:r>
          </a:p>
        </p:txBody>
      </p:sp>
      <p:sp>
        <p:nvSpPr>
          <p:cNvPr id="6" name="TextBox 5">
            <a:extLst>
              <a:ext uri="{FF2B5EF4-FFF2-40B4-BE49-F238E27FC236}">
                <a16:creationId xmlns:a16="http://schemas.microsoft.com/office/drawing/2014/main" id="{3D349358-000B-4B4B-B535-3FF12857445C}"/>
              </a:ext>
            </a:extLst>
          </p:cNvPr>
          <p:cNvSpPr txBox="1"/>
          <p:nvPr/>
        </p:nvSpPr>
        <p:spPr>
          <a:xfrm>
            <a:off x="9581200" y="6657945"/>
            <a:ext cx="2626040"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4" tooltip="https://pngimg.com/download/22749">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5"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674072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Stethoscope">
            <a:extLst>
              <a:ext uri="{FF2B5EF4-FFF2-40B4-BE49-F238E27FC236}">
                <a16:creationId xmlns:a16="http://schemas.microsoft.com/office/drawing/2014/main" id="{1A540BF6-7246-3015-201C-E68B31798C67}"/>
              </a:ext>
            </a:extLst>
          </p:cNvPr>
          <p:cNvPicPr>
            <a:picLocks noChangeAspect="1"/>
          </p:cNvPicPr>
          <p:nvPr/>
        </p:nvPicPr>
        <p:blipFill rotWithShape="1">
          <a:blip r:embed="rId3"/>
          <a:srcRect t="15836"/>
          <a:stretch/>
        </p:blipFill>
        <p:spPr>
          <a:xfrm>
            <a:off x="20" y="10"/>
            <a:ext cx="12207220" cy="6857990"/>
          </a:xfrm>
          <a:prstGeom prst="rect">
            <a:avLst/>
          </a:prstGeom>
        </p:spPr>
      </p:pic>
      <p:sp>
        <p:nvSpPr>
          <p:cNvPr id="17" name="Rectangle 16">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E06CB673-900F-BB49-A07A-9BDA9B1A1CD1}"/>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dirty="0">
                <a:solidFill>
                  <a:schemeClr val="tx1"/>
                </a:solidFill>
                <a:latin typeface="+mj-lt"/>
                <a:ea typeface="+mj-ea"/>
                <a:cs typeface="+mj-cs"/>
              </a:rPr>
              <a:t>Inadequate Patient Education and Literacy</a:t>
            </a:r>
          </a:p>
        </p:txBody>
      </p:sp>
    </p:spTree>
    <p:extLst>
      <p:ext uri="{BB962C8B-B14F-4D97-AF65-F5344CB8AC3E}">
        <p14:creationId xmlns:p14="http://schemas.microsoft.com/office/powerpoint/2010/main" val="1153063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8" name="Freeform: Shape 27">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30" name="Freeform: Shape 29">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2" name="Rectangle 31">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22" name="Picture 21" descr="Computer Generated Lights">
            <a:extLst>
              <a:ext uri="{FF2B5EF4-FFF2-40B4-BE49-F238E27FC236}">
                <a16:creationId xmlns:a16="http://schemas.microsoft.com/office/drawing/2014/main" id="{1BC01B57-6201-88F8-FDBF-09C0BD815663}"/>
              </a:ext>
            </a:extLst>
          </p:cNvPr>
          <p:cNvPicPr>
            <a:picLocks noChangeAspect="1"/>
          </p:cNvPicPr>
          <p:nvPr/>
        </p:nvPicPr>
        <p:blipFill rotWithShape="1">
          <a:blip r:embed="rId2"/>
          <a:srcRect t="7706" b="16375"/>
          <a:stretch/>
        </p:blipFill>
        <p:spPr>
          <a:xfrm>
            <a:off x="20" y="10"/>
            <a:ext cx="12207220" cy="6857990"/>
          </a:xfrm>
          <a:prstGeom prst="rect">
            <a:avLst/>
          </a:prstGeom>
        </p:spPr>
      </p:pic>
      <p:sp>
        <p:nvSpPr>
          <p:cNvPr id="34" name="Rectangle 33">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2099EA7-8B22-A340-BE92-4C4B18C09634}"/>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dirty="0">
                <a:solidFill>
                  <a:schemeClr val="tx1"/>
                </a:solidFill>
                <a:latin typeface="+mj-lt"/>
                <a:ea typeface="+mj-ea"/>
                <a:cs typeface="+mj-cs"/>
              </a:rPr>
              <a:t>Mental Health and Social Support</a:t>
            </a:r>
          </a:p>
        </p:txBody>
      </p:sp>
    </p:spTree>
    <p:extLst>
      <p:ext uri="{BB962C8B-B14F-4D97-AF65-F5344CB8AC3E}">
        <p14:creationId xmlns:p14="http://schemas.microsoft.com/office/powerpoint/2010/main" val="610506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8" name="Freeform: Shape 27">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30" name="Freeform: Shape 29">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2" name="Rectangle 31">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22" name="Picture 21" descr="Vehicle driving uphill in countryside">
            <a:extLst>
              <a:ext uri="{FF2B5EF4-FFF2-40B4-BE49-F238E27FC236}">
                <a16:creationId xmlns:a16="http://schemas.microsoft.com/office/drawing/2014/main" id="{7A762D79-31DB-4318-2B2C-755FEFE7BFE5}"/>
              </a:ext>
            </a:extLst>
          </p:cNvPr>
          <p:cNvPicPr>
            <a:picLocks noChangeAspect="1"/>
          </p:cNvPicPr>
          <p:nvPr/>
        </p:nvPicPr>
        <p:blipFill rotWithShape="1">
          <a:blip r:embed="rId2"/>
          <a:srcRect t="15836"/>
          <a:stretch/>
        </p:blipFill>
        <p:spPr>
          <a:xfrm>
            <a:off x="20" y="10"/>
            <a:ext cx="12207220" cy="6857990"/>
          </a:xfrm>
          <a:prstGeom prst="rect">
            <a:avLst/>
          </a:prstGeom>
        </p:spPr>
      </p:pic>
      <p:sp>
        <p:nvSpPr>
          <p:cNvPr id="34" name="Rectangle 33">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3E7DDF1-03DA-5142-8F9D-70616EDB6485}"/>
              </a:ext>
            </a:extLst>
          </p:cNvPr>
          <p:cNvSpPr>
            <a:spLocks noGrp="1"/>
          </p:cNvSpPr>
          <p:nvPr>
            <p:ph type="title"/>
          </p:nvPr>
        </p:nvSpPr>
        <p:spPr>
          <a:xfrm>
            <a:off x="762000" y="762000"/>
            <a:ext cx="3810000" cy="3048000"/>
          </a:xfrm>
        </p:spPr>
        <p:txBody>
          <a:bodyPr vert="horz" lIns="91440" tIns="45720" rIns="91440" bIns="45720" rtlCol="0" anchor="b">
            <a:normAutofit/>
          </a:bodyPr>
          <a:lstStyle/>
          <a:p>
            <a:r>
              <a:rPr lang="en-US" kern="1200" dirty="0">
                <a:solidFill>
                  <a:schemeClr val="tx1"/>
                </a:solidFill>
                <a:latin typeface="+mj-lt"/>
                <a:ea typeface="+mj-ea"/>
                <a:cs typeface="+mj-cs"/>
              </a:rPr>
              <a:t>Rural Healthcare Disparities</a:t>
            </a:r>
          </a:p>
        </p:txBody>
      </p:sp>
      <p:sp>
        <p:nvSpPr>
          <p:cNvPr id="36" name="Freeform: Shape 35">
            <a:extLst>
              <a:ext uri="{FF2B5EF4-FFF2-40B4-BE49-F238E27FC236}">
                <a16:creationId xmlns:a16="http://schemas.microsoft.com/office/drawing/2014/main" id="{A90EB1ED-CF74-44C2-853E-6177E160A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grpSp>
        <p:nvGrpSpPr>
          <p:cNvPr id="38" name="Group 37">
            <a:extLst>
              <a:ext uri="{FF2B5EF4-FFF2-40B4-BE49-F238E27FC236}">
                <a16:creationId xmlns:a16="http://schemas.microsoft.com/office/drawing/2014/main" id="{57743230-5CA1-4096-8FEF-2A1530D8D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829359"/>
            <a:ext cx="4333874" cy="1028642"/>
            <a:chOff x="7153921" y="5829359"/>
            <a:chExt cx="5038078" cy="1028642"/>
          </a:xfrm>
        </p:grpSpPr>
        <p:sp>
          <p:nvSpPr>
            <p:cNvPr id="39" name="Freeform: Shape 38">
              <a:extLst>
                <a:ext uri="{FF2B5EF4-FFF2-40B4-BE49-F238E27FC236}">
                  <a16:creationId xmlns:a16="http://schemas.microsoft.com/office/drawing/2014/main" id="{CEAD3ABE-E984-4D7B-ADC3-7D4D38C970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5"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40" name="Freeform: Shape 39">
              <a:extLst>
                <a:ext uri="{FF2B5EF4-FFF2-40B4-BE49-F238E27FC236}">
                  <a16:creationId xmlns:a16="http://schemas.microsoft.com/office/drawing/2014/main" id="{B18AFE34-D405-4581-A4CC-02072A132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spTree>
    <p:extLst>
      <p:ext uri="{BB962C8B-B14F-4D97-AF65-F5344CB8AC3E}">
        <p14:creationId xmlns:p14="http://schemas.microsoft.com/office/powerpoint/2010/main" val="36281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olorful&#10;&#10;Description automatically generated">
            <a:extLst>
              <a:ext uri="{FF2B5EF4-FFF2-40B4-BE49-F238E27FC236}">
                <a16:creationId xmlns:a16="http://schemas.microsoft.com/office/drawing/2014/main" id="{5AA8535A-DCBD-DA47-B68F-756D5440D9B6}"/>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b="15730"/>
          <a:stretch/>
        </p:blipFill>
        <p:spPr>
          <a:xfrm>
            <a:off x="-1" y="10"/>
            <a:ext cx="12192000" cy="6857988"/>
          </a:xfrm>
          <a:prstGeom prst="rect">
            <a:avLst/>
          </a:prstGeom>
        </p:spPr>
      </p:pic>
      <p:sp>
        <p:nvSpPr>
          <p:cNvPr id="2" name="Title 1">
            <a:extLst>
              <a:ext uri="{FF2B5EF4-FFF2-40B4-BE49-F238E27FC236}">
                <a16:creationId xmlns:a16="http://schemas.microsoft.com/office/drawing/2014/main" id="{A6ED2A34-7CBC-DD48-A3B0-8CE4763BA696}"/>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Implicit Bias</a:t>
            </a:r>
          </a:p>
        </p:txBody>
      </p:sp>
      <p:sp>
        <p:nvSpPr>
          <p:cNvPr id="6" name="TextBox 5">
            <a:extLst>
              <a:ext uri="{FF2B5EF4-FFF2-40B4-BE49-F238E27FC236}">
                <a16:creationId xmlns:a16="http://schemas.microsoft.com/office/drawing/2014/main" id="{BD041688-3552-774A-BE0E-DF0A7242710E}"/>
              </a:ext>
            </a:extLst>
          </p:cNvPr>
          <p:cNvSpPr txBox="1"/>
          <p:nvPr/>
        </p:nvSpPr>
        <p:spPr>
          <a:xfrm>
            <a:off x="9854500" y="6657943"/>
            <a:ext cx="233749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venir Next LT Pro"/>
                <a:ea typeface="+mn-ea"/>
                <a:cs typeface="+mn-cs"/>
                <a:hlinkClick r:id="rId4" tooltip="https://www.bchumanist.ca/recognize_implicit_bias_or_it_will_undermine_egalitarianism">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Avenir Next LT Pro"/>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813966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aby&#10;&#10;Description automatically generated">
            <a:extLst>
              <a:ext uri="{FF2B5EF4-FFF2-40B4-BE49-F238E27FC236}">
                <a16:creationId xmlns:a16="http://schemas.microsoft.com/office/drawing/2014/main" id="{F55B8690-61D6-1049-A297-95C25CFB3D95}"/>
              </a:ext>
            </a:extLst>
          </p:cNvPr>
          <p:cNvPicPr>
            <a:picLocks noChangeAspect="1"/>
          </p:cNvPicPr>
          <p:nvPr/>
        </p:nvPicPr>
        <p:blipFill rotWithShape="1">
          <a:blip r:embed="rId2"/>
          <a:srcRect t="28798"/>
          <a:stretch/>
        </p:blipFill>
        <p:spPr>
          <a:xfrm>
            <a:off x="-1" y="10"/>
            <a:ext cx="12192000" cy="6857988"/>
          </a:xfrm>
          <a:prstGeom prst="rect">
            <a:avLst/>
          </a:prstGeom>
        </p:spPr>
      </p:pic>
      <p:sp>
        <p:nvSpPr>
          <p:cNvPr id="2" name="Title 1">
            <a:extLst>
              <a:ext uri="{FF2B5EF4-FFF2-40B4-BE49-F238E27FC236}">
                <a16:creationId xmlns:a16="http://schemas.microsoft.com/office/drawing/2014/main" id="{782DCEA9-D183-2C42-A888-8BB900139F4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Experiences of Survivors </a:t>
            </a:r>
          </a:p>
        </p:txBody>
      </p:sp>
      <p:sp>
        <p:nvSpPr>
          <p:cNvPr id="3" name="Content Placeholder 2">
            <a:extLst>
              <a:ext uri="{FF2B5EF4-FFF2-40B4-BE49-F238E27FC236}">
                <a16:creationId xmlns:a16="http://schemas.microsoft.com/office/drawing/2014/main" id="{583B4F7C-E1BF-F845-A344-A87DB2B68C18}"/>
              </a:ext>
            </a:extLst>
          </p:cNvPr>
          <p:cNvSpPr>
            <a:spLocks noGrp="1"/>
          </p:cNvSpPr>
          <p:nvPr>
            <p:ph idx="1"/>
          </p:nvPr>
        </p:nvSpPr>
        <p:spPr>
          <a:xfrm>
            <a:off x="764275" y="5783001"/>
            <a:ext cx="10656310" cy="425961"/>
          </a:xfrm>
        </p:spPr>
        <p:txBody>
          <a:bodyPr vert="horz" lIns="91440" tIns="45720" rIns="91440" bIns="45720" rtlCol="0">
            <a:noAutofit/>
          </a:bodyPr>
          <a:lstStyle/>
          <a:p>
            <a:pPr marL="0" indent="0" algn="ctr">
              <a:spcBef>
                <a:spcPts val="0"/>
              </a:spcBef>
              <a:spcAft>
                <a:spcPts val="600"/>
              </a:spcAft>
              <a:buNone/>
            </a:pPr>
            <a:r>
              <a:rPr lang="en-US" sz="2800" spc="80" dirty="0">
                <a:hlinkClick r:id="rId3"/>
              </a:rPr>
              <a:t>Knowledge to Action: Care Equity for Black Moms</a:t>
            </a:r>
            <a:endParaRPr lang="en-US" sz="2800" spc="80" dirty="0"/>
          </a:p>
        </p:txBody>
      </p:sp>
    </p:spTree>
    <p:extLst>
      <p:ext uri="{BB962C8B-B14F-4D97-AF65-F5344CB8AC3E}">
        <p14:creationId xmlns:p14="http://schemas.microsoft.com/office/powerpoint/2010/main" val="2465039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7" name="Picture 6" descr="A pregnant person sitting in a row&#10;&#10;Description automatically generated">
            <a:extLst>
              <a:ext uri="{FF2B5EF4-FFF2-40B4-BE49-F238E27FC236}">
                <a16:creationId xmlns:a16="http://schemas.microsoft.com/office/drawing/2014/main" id="{1691623F-CEAD-844F-8A93-B3272D4FA9B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6143" b="-2"/>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9" name="Freeform: Shape 18">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 name="Content Placeholder 2">
            <a:extLst>
              <a:ext uri="{FF2B5EF4-FFF2-40B4-BE49-F238E27FC236}">
                <a16:creationId xmlns:a16="http://schemas.microsoft.com/office/drawing/2014/main" id="{3CB40BEE-2348-7940-A89D-7CCF6F2E4620}"/>
              </a:ext>
            </a:extLst>
          </p:cNvPr>
          <p:cNvSpPr>
            <a:spLocks noGrp="1"/>
          </p:cNvSpPr>
          <p:nvPr>
            <p:ph idx="1"/>
          </p:nvPr>
        </p:nvSpPr>
        <p:spPr>
          <a:xfrm>
            <a:off x="762000" y="2286000"/>
            <a:ext cx="5334000" cy="3810001"/>
          </a:xfrm>
        </p:spPr>
        <p:txBody>
          <a:bodyPr>
            <a:normAutofit/>
          </a:bodyPr>
          <a:lstStyle/>
          <a:p>
            <a:pPr marL="0" indent="0">
              <a:buNone/>
            </a:pPr>
            <a:r>
              <a:rPr lang="en-US" sz="2400" b="1" u="none" strike="noStrike" spc="80">
                <a:effectLst/>
              </a:rPr>
              <a:t>Step # 1: Assess and Acknowledge Disparities</a:t>
            </a:r>
          </a:p>
          <a:p>
            <a:endParaRPr lang="en-US" sz="2400"/>
          </a:p>
        </p:txBody>
      </p:sp>
      <p:sp>
        <p:nvSpPr>
          <p:cNvPr id="2" name="Title 1">
            <a:extLst>
              <a:ext uri="{FF2B5EF4-FFF2-40B4-BE49-F238E27FC236}">
                <a16:creationId xmlns:a16="http://schemas.microsoft.com/office/drawing/2014/main" id="{E35B86EB-6772-1A43-B610-B1639E8E5F97}"/>
              </a:ext>
            </a:extLst>
          </p:cNvPr>
          <p:cNvSpPr>
            <a:spLocks noGrp="1"/>
          </p:cNvSpPr>
          <p:nvPr>
            <p:ph type="title"/>
          </p:nvPr>
        </p:nvSpPr>
        <p:spPr>
          <a:xfrm>
            <a:off x="762000" y="762000"/>
            <a:ext cx="5334000" cy="1524000"/>
          </a:xfrm>
        </p:spPr>
        <p:txBody>
          <a:bodyPr>
            <a:normAutofit/>
          </a:bodyPr>
          <a:lstStyle/>
          <a:p>
            <a:r>
              <a:rPr lang="en-US" sz="3200"/>
              <a:t>Developing a Plan to Improve Maternal Outcomes</a:t>
            </a:r>
          </a:p>
        </p:txBody>
      </p:sp>
    </p:spTree>
    <p:extLst>
      <p:ext uri="{BB962C8B-B14F-4D97-AF65-F5344CB8AC3E}">
        <p14:creationId xmlns:p14="http://schemas.microsoft.com/office/powerpoint/2010/main" val="4060075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Plant and roots">
            <a:extLst>
              <a:ext uri="{FF2B5EF4-FFF2-40B4-BE49-F238E27FC236}">
                <a16:creationId xmlns:a16="http://schemas.microsoft.com/office/drawing/2014/main" id="{4BB06C34-C75A-CD1E-7425-77F3F3560770}"/>
              </a:ext>
            </a:extLst>
          </p:cNvPr>
          <p:cNvPicPr>
            <a:picLocks noChangeAspect="1"/>
          </p:cNvPicPr>
          <p:nvPr/>
        </p:nvPicPr>
        <p:blipFill rotWithShape="1">
          <a:blip r:embed="rId3"/>
          <a:srcRect t="533" b="40947"/>
          <a:stretch/>
        </p:blipFill>
        <p:spPr>
          <a:xfrm>
            <a:off x="20" y="10"/>
            <a:ext cx="12207220" cy="6857990"/>
          </a:xfrm>
          <a:prstGeom prst="rect">
            <a:avLst/>
          </a:prstGeom>
        </p:spPr>
      </p:pic>
      <p:sp>
        <p:nvSpPr>
          <p:cNvPr id="17" name="Rectangle 16">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E68F87A2-1B62-DD41-A0DF-F37C0F42E99E}"/>
              </a:ext>
            </a:extLst>
          </p:cNvPr>
          <p:cNvSpPr>
            <a:spLocks noGrp="1"/>
          </p:cNvSpPr>
          <p:nvPr>
            <p:ph type="title"/>
          </p:nvPr>
        </p:nvSpPr>
        <p:spPr>
          <a:xfrm>
            <a:off x="3325368" y="1599121"/>
            <a:ext cx="5541264" cy="2212848"/>
          </a:xfrm>
        </p:spPr>
        <p:txBody>
          <a:bodyPr vert="horz" lIns="91440" tIns="45720" rIns="91440" bIns="45720" rtlCol="0" anchor="b">
            <a:normAutofit/>
          </a:bodyPr>
          <a:lstStyle/>
          <a:p>
            <a:pPr algn="ctr"/>
            <a:r>
              <a:rPr lang="en-US" kern="1200" dirty="0">
                <a:solidFill>
                  <a:schemeClr val="tx1"/>
                </a:solidFill>
                <a:latin typeface="+mj-lt"/>
                <a:ea typeface="+mj-ea"/>
                <a:cs typeface="+mj-cs"/>
              </a:rPr>
              <a:t>Step # 2:Identify Root Causes</a:t>
            </a:r>
          </a:p>
        </p:txBody>
      </p:sp>
      <p:sp>
        <p:nvSpPr>
          <p:cNvPr id="19" name="Freeform: Shape 18">
            <a:extLst>
              <a:ext uri="{FF2B5EF4-FFF2-40B4-BE49-F238E27FC236}">
                <a16:creationId xmlns:a16="http://schemas.microsoft.com/office/drawing/2014/main" id="{F798D3DD-23B7-41EE-9021-C8F9A8E2C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grpSp>
        <p:nvGrpSpPr>
          <p:cNvPr id="21" name="Group 20">
            <a:extLst>
              <a:ext uri="{FF2B5EF4-FFF2-40B4-BE49-F238E27FC236}">
                <a16:creationId xmlns:a16="http://schemas.microsoft.com/office/drawing/2014/main" id="{2C072688-BFC7-4FE8-A45E-B3C63CBB9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22" name="Freeform: Shape 21">
              <a:extLst>
                <a:ext uri="{FF2B5EF4-FFF2-40B4-BE49-F238E27FC236}">
                  <a16:creationId xmlns:a16="http://schemas.microsoft.com/office/drawing/2014/main" id="{F3002ED9-43C6-4BA8-8941-9AFCB04E4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23" name="Freeform: Shape 22">
              <a:extLst>
                <a:ext uri="{FF2B5EF4-FFF2-40B4-BE49-F238E27FC236}">
                  <a16:creationId xmlns:a16="http://schemas.microsoft.com/office/drawing/2014/main" id="{4EB09750-C9B1-40CE-AB9B-FEB308A1F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spTree>
    <p:extLst>
      <p:ext uri="{BB962C8B-B14F-4D97-AF65-F5344CB8AC3E}">
        <p14:creationId xmlns:p14="http://schemas.microsoft.com/office/powerpoint/2010/main" val="3759447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Arrows pointing towards light">
            <a:extLst>
              <a:ext uri="{FF2B5EF4-FFF2-40B4-BE49-F238E27FC236}">
                <a16:creationId xmlns:a16="http://schemas.microsoft.com/office/drawing/2014/main" id="{B3CCF217-1BF3-4DEE-70AE-4B0315955573}"/>
              </a:ext>
            </a:extLst>
          </p:cNvPr>
          <p:cNvPicPr>
            <a:picLocks noChangeAspect="1"/>
          </p:cNvPicPr>
          <p:nvPr/>
        </p:nvPicPr>
        <p:blipFill rotWithShape="1">
          <a:blip r:embed="rId3"/>
          <a:srcRect b="15835"/>
          <a:stretch/>
        </p:blipFill>
        <p:spPr>
          <a:xfrm>
            <a:off x="20" y="10"/>
            <a:ext cx="12207220" cy="6857990"/>
          </a:xfrm>
          <a:prstGeom prst="rect">
            <a:avLst/>
          </a:prstGeom>
        </p:spPr>
      </p:pic>
      <p:sp>
        <p:nvSpPr>
          <p:cNvPr id="17" name="Rectangle 16">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F02EB12-47CF-E445-B184-6D7BE8F04850}"/>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dirty="0">
                <a:solidFill>
                  <a:schemeClr val="tx1"/>
                </a:solidFill>
                <a:latin typeface="+mj-lt"/>
                <a:ea typeface="+mj-ea"/>
                <a:cs typeface="+mj-cs"/>
              </a:rPr>
              <a:t>Step # 3: Develop a Comprehensive Plan</a:t>
            </a:r>
          </a:p>
        </p:txBody>
      </p:sp>
    </p:spTree>
    <p:extLst>
      <p:ext uri="{BB962C8B-B14F-4D97-AF65-F5344CB8AC3E}">
        <p14:creationId xmlns:p14="http://schemas.microsoft.com/office/powerpoint/2010/main" val="308196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C261E0-5B3B-F7E7-0797-7737176957D0}"/>
              </a:ext>
            </a:extLst>
          </p:cNvPr>
          <p:cNvSpPr txBox="1"/>
          <p:nvPr/>
        </p:nvSpPr>
        <p:spPr>
          <a:xfrm>
            <a:off x="443345" y="342900"/>
            <a:ext cx="5754255" cy="6210300"/>
          </a:xfrm>
          <a:prstGeom prst="rect">
            <a:avLst/>
          </a:prstGeom>
        </p:spPr>
        <p:txBody>
          <a:bodyPr vert="horz" lIns="91440" tIns="45720" rIns="91440" bIns="45720" rtlCol="0" anchor="t">
            <a:normAutofit/>
          </a:bodyPr>
          <a:lstStyle/>
          <a:p>
            <a:pPr marL="76200" marR="0" lvl="0" indent="0" algn="l" defTabSz="457200" rtl="0" eaLnBrk="1" fontAlgn="auto" latinLnBrk="0" hangingPunct="1">
              <a:lnSpc>
                <a:spcPct val="100000"/>
              </a:lnSpc>
              <a:spcBef>
                <a:spcPts val="10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Accreditation Statement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6200" marR="419735"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Emory University School of Medicine is accredited by the Accreditation Council for Continuing Medical Education (ACCME) to provide continuing medical education for physicians.</a:t>
            </a:r>
          </a:p>
          <a:p>
            <a:pPr marL="0" marR="0" lvl="0" indent="0" algn="l" defTabSz="457200"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75565"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Credit Designation Statement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5565" marR="6604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Emory University School of Medicine designates this live activity for a maximum of </a:t>
            </a:r>
            <a:r>
              <a:rPr kumimoji="0" lang="en-US"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1.5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AMA PRA Category 1 Credits™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Physicians should claim only the credit commensurate with the extent of their participation in the activity.</a:t>
            </a:r>
          </a:p>
          <a:p>
            <a:pPr marL="0" marR="0" lvl="0" indent="0" algn="l" defTabSz="457200"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7620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Disclosure Statement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62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In accordance with the ACCME Standards for Integrity and Independence in Accredited Continuing Education, all relevant financial relationships, and the absence of relevant financial relationships, must be disclosed to the learners for all individuals in control of content:</a:t>
            </a:r>
          </a:p>
          <a:p>
            <a:pPr marL="0" marR="0" lvl="0" indent="0" algn="l" defTabSz="457200" rtl="0" eaLnBrk="1" fontAlgn="auto" latinLnBrk="0" hangingPunct="1">
              <a:lnSpc>
                <a:spcPct val="100000"/>
              </a:lnSpc>
              <a:spcBef>
                <a:spcPts val="5"/>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285750" marR="0" lvl="0" indent="-285750" algn="l" defTabSz="457200" rtl="0" eaLnBrk="1" fontAlgn="auto" latinLnBrk="0" hangingPunct="1">
              <a:lnSpc>
                <a:spcPct val="100000"/>
              </a:lnSpc>
              <a:spcBef>
                <a:spcPts val="0"/>
              </a:spcBef>
              <a:spcAft>
                <a:spcPts val="0"/>
              </a:spcAft>
              <a:buClrTx/>
              <a:buSzPts val="1400"/>
              <a:buFont typeface="Arial" panose="020B0604020202020204" pitchFamily="34" charset="0"/>
              <a:buChar char="•"/>
              <a:tabLst>
                <a:tab pos="205105"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Before the learners engage with the accredited</a:t>
            </a:r>
            <a:r>
              <a:rPr kumimoji="0" lang="en-US" sz="1400" b="0" i="0" u="none" strike="noStrike" kern="1200" cap="none" spc="-8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In a format that can be verified at the time of</a:t>
            </a:r>
            <a:r>
              <a:rPr kumimoji="0" lang="en-US" sz="1400" b="0" i="0" u="none" strike="noStrike" kern="1200" cap="none" spc="-105"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accreditation</a:t>
            </a: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None of the planners or speakers for this educational activity have relevant financial relationship(s) to disclose with ineligible companies.   Ineligible companies are those whose primary business is producing, marketing, selling, re-selling, or distributing healthcare products used by or on patients.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No grant support was received for this activity.</a:t>
            </a: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0" name="Picture 9" descr="Mobile phone and text message bubbles">
            <a:extLst>
              <a:ext uri="{FF2B5EF4-FFF2-40B4-BE49-F238E27FC236}">
                <a16:creationId xmlns:a16="http://schemas.microsoft.com/office/drawing/2014/main" id="{8C53F31C-2386-4416-6DE5-081353DA420C}"/>
              </a:ext>
            </a:extLst>
          </p:cNvPr>
          <p:cNvPicPr>
            <a:picLocks noChangeAspect="1"/>
          </p:cNvPicPr>
          <p:nvPr/>
        </p:nvPicPr>
        <p:blipFill rotWithShape="1">
          <a:blip r:embed="rId4">
            <a:extLst>
              <a:ext uri="{28A0092B-C50C-407E-A947-70E740481C1C}">
                <a14:useLocalDpi xmlns:a14="http://schemas.microsoft.com/office/drawing/2010/main" val="0"/>
              </a:ext>
            </a:extLst>
          </a:blip>
          <a:srcRect l="17711" r="12945" b="-1"/>
          <a:stretch/>
        </p:blipFill>
        <p:spPr>
          <a:xfrm>
            <a:off x="8763000" y="2727730"/>
            <a:ext cx="3429000" cy="330075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descr="A picture containing building, window, house, architecture&#10;&#10;Description automatically generated">
            <a:extLst>
              <a:ext uri="{FF2B5EF4-FFF2-40B4-BE49-F238E27FC236}">
                <a16:creationId xmlns:a16="http://schemas.microsoft.com/office/drawing/2014/main" id="{8A1E5CE8-1B8B-9E3F-851E-6B37FF4A0A7A}"/>
              </a:ext>
            </a:extLst>
          </p:cNvPr>
          <p:cNvPicPr>
            <a:picLocks noChangeAspect="1"/>
          </p:cNvPicPr>
          <p:nvPr/>
        </p:nvPicPr>
        <p:blipFill rotWithShape="1">
          <a:blip r:embed="rId5">
            <a:extLst>
              <a:ext uri="{28A0092B-C50C-407E-A947-70E740481C1C}">
                <a14:useLocalDpi xmlns:a14="http://schemas.microsoft.com/office/drawing/2010/main" val="0"/>
              </a:ext>
            </a:extLst>
          </a:blip>
          <a:srcRect l="4446" r="1861" b="2"/>
          <a:stretch/>
        </p:blipFill>
        <p:spPr>
          <a:xfrm>
            <a:off x="6478127" y="-206827"/>
            <a:ext cx="3795474" cy="3243941"/>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8" name="Picture 17" descr="A close-up of a logo&#10;&#10;Description automatically generated with medium confidence">
            <a:extLst>
              <a:ext uri="{FF2B5EF4-FFF2-40B4-BE49-F238E27FC236}">
                <a16:creationId xmlns:a16="http://schemas.microsoft.com/office/drawing/2014/main" id="{51BF2102-96DF-7649-3232-CACB8C10A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502" y="4254926"/>
            <a:ext cx="2298766" cy="1044894"/>
          </a:xfrm>
          <a:prstGeom prst="rect">
            <a:avLst/>
          </a:prstGeom>
        </p:spPr>
      </p:pic>
      <p:pic>
        <p:nvPicPr>
          <p:cNvPr id="2" name="Recorded Sound">
            <a:hlinkClick r:id="" action="ppaction://media"/>
            <a:extLst>
              <a:ext uri="{FF2B5EF4-FFF2-40B4-BE49-F238E27FC236}">
                <a16:creationId xmlns:a16="http://schemas.microsoft.com/office/drawing/2014/main" id="{B2FF83A2-8536-9EB0-F09E-61749274C4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13038625"/>
      </p:ext>
    </p:extLst>
  </p:cSld>
  <p:clrMapOvr>
    <a:masterClrMapping/>
  </p:clrMapOvr>
  <mc:AlternateContent xmlns:mc="http://schemas.openxmlformats.org/markup-compatibility/2006" xmlns:p14="http://schemas.microsoft.com/office/powerpoint/2010/main">
    <mc:Choice Requires="p14">
      <p:transition p14:dur="0" advTm="77211"/>
    </mc:Choice>
    <mc:Fallback xmlns="">
      <p:transition advTm="772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7113486-643A-CD42-872C-805E74A96B18}"/>
              </a:ext>
            </a:extLst>
          </p:cNvPr>
          <p:cNvSpPr>
            <a:spLocks noGrp="1"/>
          </p:cNvSpPr>
          <p:nvPr>
            <p:ph type="title"/>
          </p:nvPr>
        </p:nvSpPr>
        <p:spPr>
          <a:xfrm>
            <a:off x="762000" y="762000"/>
            <a:ext cx="3810000" cy="3048000"/>
          </a:xfrm>
        </p:spPr>
        <p:txBody>
          <a:bodyPr vert="horz" lIns="91440" tIns="45720" rIns="91440" bIns="45720" rtlCol="0" anchor="b">
            <a:normAutofit/>
          </a:bodyPr>
          <a:lstStyle/>
          <a:p>
            <a:r>
              <a:rPr lang="en-US" sz="4100" b="1" kern="1200">
                <a:solidFill>
                  <a:schemeClr val="tx1"/>
                </a:solidFill>
                <a:latin typeface="+mj-lt"/>
                <a:ea typeface="+mj-ea"/>
                <a:cs typeface="+mj-cs"/>
              </a:rPr>
              <a:t>Step # 4:  </a:t>
            </a:r>
            <a:r>
              <a:rPr lang="en-US" sz="4100" b="1" u="none" strike="noStrike" kern="1200">
                <a:solidFill>
                  <a:schemeClr val="tx1"/>
                </a:solidFill>
                <a:effectLst/>
                <a:latin typeface="+mj-lt"/>
                <a:ea typeface="+mj-ea"/>
                <a:cs typeface="+mj-cs"/>
              </a:rPr>
              <a:t>Monitor and Evaluation of Progress</a:t>
            </a:r>
            <a:br>
              <a:rPr lang="en-US" sz="4100" b="1" kern="1200">
                <a:solidFill>
                  <a:schemeClr val="tx1"/>
                </a:solidFill>
                <a:latin typeface="+mj-lt"/>
                <a:ea typeface="+mj-ea"/>
                <a:cs typeface="+mj-cs"/>
              </a:rPr>
            </a:br>
            <a:endParaRPr lang="en-US" sz="4100" kern="1200">
              <a:solidFill>
                <a:schemeClr val="tx1"/>
              </a:solidFill>
              <a:latin typeface="+mj-lt"/>
              <a:ea typeface="+mj-ea"/>
              <a:cs typeface="+mj-cs"/>
            </a:endParaRPr>
          </a:p>
        </p:txBody>
      </p:sp>
      <p:sp>
        <p:nvSpPr>
          <p:cNvPr id="19" name="Freeform: Shape 18">
            <a:extLst>
              <a:ext uri="{FF2B5EF4-FFF2-40B4-BE49-F238E27FC236}">
                <a16:creationId xmlns:a16="http://schemas.microsoft.com/office/drawing/2014/main" id="{F798D3DD-23B7-41EE-9021-C8F9A8E2C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grpSp>
        <p:nvGrpSpPr>
          <p:cNvPr id="21" name="Group 20">
            <a:extLst>
              <a:ext uri="{FF2B5EF4-FFF2-40B4-BE49-F238E27FC236}">
                <a16:creationId xmlns:a16="http://schemas.microsoft.com/office/drawing/2014/main" id="{2C072688-BFC7-4FE8-A45E-B3C63CBB9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22" name="Freeform: Shape 21">
              <a:extLst>
                <a:ext uri="{FF2B5EF4-FFF2-40B4-BE49-F238E27FC236}">
                  <a16:creationId xmlns:a16="http://schemas.microsoft.com/office/drawing/2014/main" id="{F3002ED9-43C6-4BA8-8941-9AFCB04E4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23" name="Freeform: Shape 22">
              <a:extLst>
                <a:ext uri="{FF2B5EF4-FFF2-40B4-BE49-F238E27FC236}">
                  <a16:creationId xmlns:a16="http://schemas.microsoft.com/office/drawing/2014/main" id="{4EB09750-C9B1-40CE-AB9B-FEB308A1F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pic>
        <p:nvPicPr>
          <p:cNvPr id="5" name="Content Placeholder 4" descr="A diagram of a process&#10;&#10;Description automatically generated">
            <a:extLst>
              <a:ext uri="{FF2B5EF4-FFF2-40B4-BE49-F238E27FC236}">
                <a16:creationId xmlns:a16="http://schemas.microsoft.com/office/drawing/2014/main" id="{051C0F45-95D8-494C-92D7-104D8F1B02DF}"/>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429" r="1666" b="1"/>
          <a:stretch/>
        </p:blipFill>
        <p:spPr>
          <a:xfrm>
            <a:off x="5334000" y="762000"/>
            <a:ext cx="6096000" cy="5333999"/>
          </a:xfrm>
          <a:prstGeom prst="rect">
            <a:avLst/>
          </a:prstGeom>
        </p:spPr>
      </p:pic>
      <p:sp>
        <p:nvSpPr>
          <p:cNvPr id="6" name="TextBox 5">
            <a:extLst>
              <a:ext uri="{FF2B5EF4-FFF2-40B4-BE49-F238E27FC236}">
                <a16:creationId xmlns:a16="http://schemas.microsoft.com/office/drawing/2014/main" id="{C45BD871-50F9-3F43-ABA5-E8A0CEAD9DEA}"/>
              </a:ext>
            </a:extLst>
          </p:cNvPr>
          <p:cNvSpPr txBox="1"/>
          <p:nvPr/>
        </p:nvSpPr>
        <p:spPr>
          <a:xfrm>
            <a:off x="8823197" y="5895944"/>
            <a:ext cx="260680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4" tooltip="https://pressbooks.nscc.ca/collegeguide/chapter/explore-the-planning-monitoring-evaluation-cycl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758713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City on a sunny day">
            <a:extLst>
              <a:ext uri="{FF2B5EF4-FFF2-40B4-BE49-F238E27FC236}">
                <a16:creationId xmlns:a16="http://schemas.microsoft.com/office/drawing/2014/main" id="{B15874BC-4AB2-902E-FC50-ACD58B3FDCDF}"/>
              </a:ext>
            </a:extLst>
          </p:cNvPr>
          <p:cNvPicPr>
            <a:picLocks noChangeAspect="1"/>
          </p:cNvPicPr>
          <p:nvPr/>
        </p:nvPicPr>
        <p:blipFill rotWithShape="1">
          <a:blip r:embed="rId2"/>
          <a:srcRect t="17078"/>
          <a:stretch/>
        </p:blipFill>
        <p:spPr>
          <a:xfrm>
            <a:off x="20" y="10"/>
            <a:ext cx="12207220" cy="6857990"/>
          </a:xfrm>
          <a:prstGeom prst="rect">
            <a:avLst/>
          </a:prstGeom>
        </p:spPr>
      </p:pic>
      <p:sp>
        <p:nvSpPr>
          <p:cNvPr id="17" name="Rectangle 16">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5CF9C90-BA5C-C145-B35D-147A57728AEE}"/>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dirty="0">
                <a:solidFill>
                  <a:schemeClr val="tx1"/>
                </a:solidFill>
                <a:latin typeface="+mj-lt"/>
                <a:ea typeface="+mj-ea"/>
                <a:cs typeface="+mj-cs"/>
              </a:rPr>
              <a:t>How is the State of Georgia Addressing this Crisis?</a:t>
            </a:r>
          </a:p>
        </p:txBody>
      </p:sp>
    </p:spTree>
    <p:extLst>
      <p:ext uri="{BB962C8B-B14F-4D97-AF65-F5344CB8AC3E}">
        <p14:creationId xmlns:p14="http://schemas.microsoft.com/office/powerpoint/2010/main" val="2176805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4FEC-0DD4-9446-A87D-36DD3026E3FF}"/>
              </a:ext>
            </a:extLst>
          </p:cNvPr>
          <p:cNvSpPr>
            <a:spLocks noGrp="1"/>
          </p:cNvSpPr>
          <p:nvPr>
            <p:ph type="title"/>
          </p:nvPr>
        </p:nvSpPr>
        <p:spPr/>
        <p:txBody>
          <a:bodyPr/>
          <a:lstStyle/>
          <a:p>
            <a:r>
              <a:rPr lang="en-US" b="1" i="0" u="none" strike="noStrike" dirty="0">
                <a:effectLst/>
                <a:latin typeface="-webkit-standard"/>
              </a:rPr>
              <a:t>Maternal Mortality Review Committee</a:t>
            </a:r>
            <a:br>
              <a:rPr lang="en-US" b="1" i="0" u="none" strike="noStrike" dirty="0">
                <a:effectLst/>
                <a:latin typeface="-webkit-standard"/>
              </a:rPr>
            </a:br>
            <a:endParaRPr lang="en-US" dirty="0"/>
          </a:p>
        </p:txBody>
      </p:sp>
      <p:pic>
        <p:nvPicPr>
          <p:cNvPr id="4" name="Content Placeholder 3">
            <a:extLst>
              <a:ext uri="{FF2B5EF4-FFF2-40B4-BE49-F238E27FC236}">
                <a16:creationId xmlns:a16="http://schemas.microsoft.com/office/drawing/2014/main" id="{AB3803A0-CB9F-E94A-9DC0-95E95C2B7AE7}"/>
              </a:ext>
            </a:extLst>
          </p:cNvPr>
          <p:cNvPicPr>
            <a:picLocks noGrp="1" noChangeAspect="1"/>
          </p:cNvPicPr>
          <p:nvPr>
            <p:ph idx="1"/>
          </p:nvPr>
        </p:nvPicPr>
        <p:blipFill>
          <a:blip r:embed="rId3"/>
          <a:stretch>
            <a:fillRect/>
          </a:stretch>
        </p:blipFill>
        <p:spPr>
          <a:xfrm>
            <a:off x="1333500" y="2639219"/>
            <a:ext cx="9525000" cy="3111500"/>
          </a:xfrm>
        </p:spPr>
      </p:pic>
    </p:spTree>
    <p:extLst>
      <p:ext uri="{BB962C8B-B14F-4D97-AF65-F5344CB8AC3E}">
        <p14:creationId xmlns:p14="http://schemas.microsoft.com/office/powerpoint/2010/main" val="1840037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Freeform: Shape 10">
            <a:extLst>
              <a:ext uri="{FF2B5EF4-FFF2-40B4-BE49-F238E27FC236}">
                <a16:creationId xmlns:a16="http://schemas.microsoft.com/office/drawing/2014/main" id="{F95E8271-D5FF-4A58-A151-6D825CF0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39897" cy="3809999"/>
          </a:xfrm>
          <a:custGeom>
            <a:avLst/>
            <a:gdLst>
              <a:gd name="connsiteX0" fmla="*/ 0 w 4939897"/>
              <a:gd name="connsiteY0" fmla="*/ 0 h 1934415"/>
              <a:gd name="connsiteX1" fmla="*/ 4465929 w 4939897"/>
              <a:gd name="connsiteY1" fmla="*/ 0 h 1934415"/>
              <a:gd name="connsiteX2" fmla="*/ 4488924 w 4939897"/>
              <a:gd name="connsiteY2" fmla="*/ 19060 h 1934415"/>
              <a:gd name="connsiteX3" fmla="*/ 4930284 w 4939897"/>
              <a:gd name="connsiteY3" fmla="*/ 902192 h 1934415"/>
              <a:gd name="connsiteX4" fmla="*/ 4062070 w 4939897"/>
              <a:gd name="connsiteY4" fmla="*/ 1639180 h 1934415"/>
              <a:gd name="connsiteX5" fmla="*/ 2991177 w 4939897"/>
              <a:gd name="connsiteY5" fmla="*/ 1934355 h 1934415"/>
              <a:gd name="connsiteX6" fmla="*/ 1001442 w 4939897"/>
              <a:gd name="connsiteY6" fmla="*/ 1260124 h 1934415"/>
              <a:gd name="connsiteX7" fmla="*/ 294151 w 4939897"/>
              <a:gd name="connsiteY7" fmla="*/ 1060052 h 1934415"/>
              <a:gd name="connsiteX8" fmla="*/ 0 w 4939897"/>
              <a:gd name="connsiteY8" fmla="*/ 989104 h 1934415"/>
              <a:gd name="connsiteX9" fmla="*/ 0 w 4939897"/>
              <a:gd name="connsiteY9" fmla="*/ 0 h 193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9897" h="1934415">
                <a:moveTo>
                  <a:pt x="0" y="0"/>
                </a:moveTo>
                <a:lnTo>
                  <a:pt x="4465929" y="0"/>
                </a:lnTo>
                <a:lnTo>
                  <a:pt x="4488924" y="19060"/>
                </a:lnTo>
                <a:cubicBezTo>
                  <a:pt x="4783094" y="277980"/>
                  <a:pt x="4987466" y="609911"/>
                  <a:pt x="4930284" y="902192"/>
                </a:cubicBezTo>
                <a:cubicBezTo>
                  <a:pt x="4861323" y="1254367"/>
                  <a:pt x="4448191" y="1461726"/>
                  <a:pt x="4062070" y="1639180"/>
                </a:cubicBezTo>
                <a:cubicBezTo>
                  <a:pt x="3741231" y="1786528"/>
                  <a:pt x="3401594" y="1937890"/>
                  <a:pt x="2991177" y="1934355"/>
                </a:cubicBezTo>
                <a:cubicBezTo>
                  <a:pt x="2307904" y="1928562"/>
                  <a:pt x="1665224" y="1509149"/>
                  <a:pt x="1001442" y="1260124"/>
                </a:cubicBezTo>
                <a:cubicBezTo>
                  <a:pt x="806589" y="1187040"/>
                  <a:pt x="560285" y="1124281"/>
                  <a:pt x="294151" y="1060052"/>
                </a:cubicBezTo>
                <a:lnTo>
                  <a:pt x="0" y="98910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itle 1">
            <a:extLst>
              <a:ext uri="{FF2B5EF4-FFF2-40B4-BE49-F238E27FC236}">
                <a16:creationId xmlns:a16="http://schemas.microsoft.com/office/drawing/2014/main" id="{51D42779-1D10-0947-8C71-981616FCE85B}"/>
              </a:ext>
            </a:extLst>
          </p:cNvPr>
          <p:cNvSpPr>
            <a:spLocks noGrp="1"/>
          </p:cNvSpPr>
          <p:nvPr>
            <p:ph type="title"/>
          </p:nvPr>
        </p:nvSpPr>
        <p:spPr>
          <a:xfrm>
            <a:off x="718750" y="762000"/>
            <a:ext cx="3853249" cy="2286000"/>
          </a:xfrm>
        </p:spPr>
        <p:txBody>
          <a:bodyPr anchor="t">
            <a:normAutofit/>
          </a:bodyPr>
          <a:lstStyle/>
          <a:p>
            <a:r>
              <a:rPr lang="en-US" sz="3200" dirty="0">
                <a:solidFill>
                  <a:srgbClr val="FFFFFF"/>
                </a:solidFill>
              </a:rPr>
              <a:t>Ongoing Initiatives </a:t>
            </a:r>
          </a:p>
        </p:txBody>
      </p:sp>
      <p:sp>
        <p:nvSpPr>
          <p:cNvPr id="13" name="Freeform: Shape 12">
            <a:extLst>
              <a:ext uri="{FF2B5EF4-FFF2-40B4-BE49-F238E27FC236}">
                <a16:creationId xmlns:a16="http://schemas.microsoft.com/office/drawing/2014/main" id="{E65E7DAE-0831-45F9-BBA2-9BBD2E397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Freeform: Shape 14">
            <a:extLst>
              <a:ext uri="{FF2B5EF4-FFF2-40B4-BE49-F238E27FC236}">
                <a16:creationId xmlns:a16="http://schemas.microsoft.com/office/drawing/2014/main" id="{F493E929-55A8-46F3-836C-1C37C8975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aphicFrame>
        <p:nvGraphicFramePr>
          <p:cNvPr id="5" name="Content Placeholder 2">
            <a:extLst>
              <a:ext uri="{FF2B5EF4-FFF2-40B4-BE49-F238E27FC236}">
                <a16:creationId xmlns:a16="http://schemas.microsoft.com/office/drawing/2014/main" id="{7C843FB8-1862-56AC-4E47-F384A62E561B}"/>
              </a:ext>
            </a:extLst>
          </p:cNvPr>
          <p:cNvGraphicFramePr>
            <a:graphicFrameLocks noGrp="1"/>
          </p:cNvGraphicFramePr>
          <p:nvPr>
            <p:ph idx="1"/>
          </p:nvPr>
        </p:nvGraphicFramePr>
        <p:xfrm>
          <a:off x="5290748" y="771726"/>
          <a:ext cx="6139252" cy="5324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5473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Freeform: Shape 10">
            <a:extLst>
              <a:ext uri="{FF2B5EF4-FFF2-40B4-BE49-F238E27FC236}">
                <a16:creationId xmlns:a16="http://schemas.microsoft.com/office/drawing/2014/main" id="{E861A6E4-CB70-4D29-87D4-AD020035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5635"/>
            <a:ext cx="4212773" cy="5022365"/>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BFE67A51-A6D2-4F56-B718-2BF4AD24E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3999"/>
            <a:ext cx="4095749"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643EA44C-8BCD-E64A-B914-AF0C338FF4A7}"/>
              </a:ext>
            </a:extLst>
          </p:cNvPr>
          <p:cNvSpPr>
            <a:spLocks noGrp="1"/>
          </p:cNvSpPr>
          <p:nvPr>
            <p:ph type="title"/>
          </p:nvPr>
        </p:nvSpPr>
        <p:spPr>
          <a:xfrm>
            <a:off x="718750" y="3034421"/>
            <a:ext cx="3048001" cy="2286000"/>
          </a:xfrm>
        </p:spPr>
        <p:txBody>
          <a:bodyPr anchor="b">
            <a:normAutofit/>
          </a:bodyPr>
          <a:lstStyle/>
          <a:p>
            <a:r>
              <a:rPr lang="en-US" sz="3200">
                <a:solidFill>
                  <a:srgbClr val="FFFFFF"/>
                </a:solidFill>
              </a:rPr>
              <a:t>Resources</a:t>
            </a:r>
          </a:p>
        </p:txBody>
      </p:sp>
      <p:graphicFrame>
        <p:nvGraphicFramePr>
          <p:cNvPr id="5" name="Content Placeholder 2">
            <a:extLst>
              <a:ext uri="{FF2B5EF4-FFF2-40B4-BE49-F238E27FC236}">
                <a16:creationId xmlns:a16="http://schemas.microsoft.com/office/drawing/2014/main" id="{3AFF3E90-BC85-E03B-96EC-5FA863318818}"/>
              </a:ext>
            </a:extLst>
          </p:cNvPr>
          <p:cNvGraphicFramePr>
            <a:graphicFrameLocks noGrp="1"/>
          </p:cNvGraphicFramePr>
          <p:nvPr>
            <p:ph idx="1"/>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1904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Freeform: Shape 10">
            <a:extLst>
              <a:ext uri="{FF2B5EF4-FFF2-40B4-BE49-F238E27FC236}">
                <a16:creationId xmlns:a16="http://schemas.microsoft.com/office/drawing/2014/main" id="{E861A6E4-CB70-4D29-87D4-AD020035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5635"/>
            <a:ext cx="4212773" cy="5022365"/>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BFE67A51-A6D2-4F56-B718-2BF4AD24E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3999"/>
            <a:ext cx="4095749"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6E502FAA-EB92-0D45-BB5C-05ECF370D9E6}"/>
              </a:ext>
            </a:extLst>
          </p:cNvPr>
          <p:cNvSpPr>
            <a:spLocks noGrp="1"/>
          </p:cNvSpPr>
          <p:nvPr>
            <p:ph type="title"/>
          </p:nvPr>
        </p:nvSpPr>
        <p:spPr>
          <a:xfrm>
            <a:off x="718750" y="3034421"/>
            <a:ext cx="3048001" cy="2286000"/>
          </a:xfrm>
        </p:spPr>
        <p:txBody>
          <a:bodyPr anchor="b">
            <a:normAutofit/>
          </a:bodyPr>
          <a:lstStyle/>
          <a:p>
            <a:r>
              <a:rPr lang="en-US" sz="3200">
                <a:solidFill>
                  <a:srgbClr val="FFFFFF"/>
                </a:solidFill>
              </a:rPr>
              <a:t>Resources</a:t>
            </a:r>
          </a:p>
        </p:txBody>
      </p:sp>
      <p:graphicFrame>
        <p:nvGraphicFramePr>
          <p:cNvPr id="5" name="Content Placeholder 2">
            <a:extLst>
              <a:ext uri="{FF2B5EF4-FFF2-40B4-BE49-F238E27FC236}">
                <a16:creationId xmlns:a16="http://schemas.microsoft.com/office/drawing/2014/main" id="{A6EDA39C-FB45-C2F9-16D8-26A499C2B71A}"/>
              </a:ext>
            </a:extLst>
          </p:cNvPr>
          <p:cNvGraphicFramePr>
            <a:graphicFrameLocks noGrp="1"/>
          </p:cNvGraphicFramePr>
          <p:nvPr>
            <p:ph idx="1"/>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1487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Content Placeholder 4" descr="A blue and white megaphone with orange and yellow lines&#10;&#10;Description automatically generated">
            <a:extLst>
              <a:ext uri="{FF2B5EF4-FFF2-40B4-BE49-F238E27FC236}">
                <a16:creationId xmlns:a16="http://schemas.microsoft.com/office/drawing/2014/main" id="{13686132-51F0-9949-B8C3-FA7EE83561C9}"/>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6373" r="-2" b="27447"/>
          <a:stretch/>
        </p:blipFill>
        <p:spPr>
          <a:xfrm>
            <a:off x="20" y="10"/>
            <a:ext cx="12207220" cy="6857990"/>
          </a:xfrm>
          <a:prstGeom prst="rect">
            <a:avLst/>
          </a:prstGeom>
        </p:spPr>
      </p:pic>
      <p:sp>
        <p:nvSpPr>
          <p:cNvPr id="19" name="Rectangle 18">
            <a:extLst>
              <a:ext uri="{FF2B5EF4-FFF2-40B4-BE49-F238E27FC236}">
                <a16:creationId xmlns:a16="http://schemas.microsoft.com/office/drawing/2014/main" id="{0ED8FC7E-742C-4B53-B6FF-F19F8EDA2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1928"/>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B1ACB98E-EE78-A749-9B45-0E53216E767C}"/>
              </a:ext>
            </a:extLst>
          </p:cNvPr>
          <p:cNvSpPr>
            <a:spLocks noGrp="1"/>
          </p:cNvSpPr>
          <p:nvPr>
            <p:ph type="title"/>
          </p:nvPr>
        </p:nvSpPr>
        <p:spPr>
          <a:xfrm>
            <a:off x="2091427" y="1454111"/>
            <a:ext cx="8009146" cy="2212848"/>
          </a:xfrm>
        </p:spPr>
        <p:txBody>
          <a:bodyPr vert="horz" lIns="91440" tIns="45720" rIns="91440" bIns="45720" rtlCol="0" anchor="b">
            <a:normAutofit/>
          </a:bodyPr>
          <a:lstStyle/>
          <a:p>
            <a:pPr algn="ctr"/>
            <a:r>
              <a:rPr lang="en-US" sz="4600" kern="1200">
                <a:solidFill>
                  <a:schemeClr val="tx1"/>
                </a:solidFill>
                <a:latin typeface="+mj-lt"/>
                <a:ea typeface="+mj-ea"/>
                <a:cs typeface="+mj-cs"/>
              </a:rPr>
              <a:t>Call to Action</a:t>
            </a:r>
          </a:p>
        </p:txBody>
      </p:sp>
      <p:sp>
        <p:nvSpPr>
          <p:cNvPr id="6" name="TextBox 5">
            <a:extLst>
              <a:ext uri="{FF2B5EF4-FFF2-40B4-BE49-F238E27FC236}">
                <a16:creationId xmlns:a16="http://schemas.microsoft.com/office/drawing/2014/main" id="{825D9253-3EDC-854F-B3CA-89A8D0BA78FA}"/>
              </a:ext>
            </a:extLst>
          </p:cNvPr>
          <p:cNvSpPr txBox="1"/>
          <p:nvPr/>
        </p:nvSpPr>
        <p:spPr>
          <a:xfrm>
            <a:off x="9581201" y="6657945"/>
            <a:ext cx="262603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3" tooltip="https://www.pngall.com/call-to-action-pn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venir Next LT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venir Next LT Pro"/>
                <a:ea typeface="+mn-ea"/>
                <a:cs typeface="+mn-cs"/>
                <a:hlinkClick r:id="rId4"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80602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6718-E45D-6545-A731-F4DC29D380A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0AA7238-2B14-624D-957C-43F3EEEBC4E3}"/>
              </a:ext>
            </a:extLst>
          </p:cNvPr>
          <p:cNvSpPr>
            <a:spLocks noGrp="1"/>
          </p:cNvSpPr>
          <p:nvPr>
            <p:ph idx="1"/>
          </p:nvPr>
        </p:nvSpPr>
        <p:spPr/>
        <p:txBody>
          <a:bodyPr>
            <a:normAutofit fontScale="47500" lnSpcReduction="20000"/>
          </a:bodyPr>
          <a:lstStyle/>
          <a:p>
            <a:pPr algn="l">
              <a:buFont typeface="Arial" panose="020B0604020202020204" pitchFamily="34" charset="0"/>
              <a:buChar char="•"/>
            </a:pPr>
            <a:r>
              <a:rPr lang="en-US" sz="2800" b="0" i="0" u="none" strike="noStrike" dirty="0">
                <a:solidFill>
                  <a:schemeClr val="tx1"/>
                </a:solidFill>
                <a:effectLst/>
                <a:latin typeface="+mj-lt"/>
              </a:rPr>
              <a:t>Center for Disease Control and Prevention. (2022) </a:t>
            </a:r>
            <a:r>
              <a:rPr lang="en-US" sz="2800" b="0" i="1" u="none" strike="noStrike" dirty="0">
                <a:solidFill>
                  <a:schemeClr val="tx1"/>
                </a:solidFill>
                <a:effectLst/>
                <a:latin typeface="+mj-lt"/>
              </a:rPr>
              <a:t>What is Health Equity</a:t>
            </a:r>
            <a:r>
              <a:rPr lang="en-US" sz="2800" b="0" i="0" u="none" strike="noStrike" dirty="0">
                <a:solidFill>
                  <a:schemeClr val="tx1"/>
                </a:solidFill>
                <a:effectLst/>
                <a:latin typeface="+mj-lt"/>
              </a:rPr>
              <a:t>. Retrieved from </a:t>
            </a:r>
            <a:r>
              <a:rPr lang="en-US" sz="2800" b="0" i="0" u="none" strike="noStrike" dirty="0">
                <a:solidFill>
                  <a:schemeClr val="tx1"/>
                </a:solidFill>
                <a:effectLst/>
                <a:latin typeface="+mj-lt"/>
                <a:hlinkClick r:id="rId2">
                  <a:extLst>
                    <a:ext uri="{A12FA001-AC4F-418D-AE19-62706E023703}">
                      <ahyp:hlinkClr xmlns:ahyp="http://schemas.microsoft.com/office/drawing/2018/hyperlinkcolor" val="tx"/>
                    </a:ext>
                  </a:extLst>
                </a:hlinkClick>
              </a:rPr>
              <a:t>https://www.cdc.gov/nchhstp/healthequity/index.html</a:t>
            </a:r>
            <a:r>
              <a:rPr lang="en-US" sz="2800" b="0" i="0" u="none" strike="noStrike" dirty="0">
                <a:solidFill>
                  <a:schemeClr val="tx1"/>
                </a:solidFill>
                <a:effectLst/>
                <a:latin typeface="+mj-lt"/>
              </a:rPr>
              <a:t> </a:t>
            </a:r>
          </a:p>
          <a:p>
            <a:pPr algn="l">
              <a:buFont typeface="Arial" panose="020B0604020202020204" pitchFamily="34" charset="0"/>
              <a:buChar char="•"/>
            </a:pPr>
            <a:r>
              <a:rPr lang="en-US" sz="2800" b="0" i="0" u="none" strike="noStrike" dirty="0">
                <a:solidFill>
                  <a:schemeClr val="tx1"/>
                </a:solidFill>
                <a:effectLst/>
                <a:latin typeface="+mj-lt"/>
              </a:rPr>
              <a:t>Collier, A. R. Y., &amp; Molina, R. L. (2019). Maternal mortality in the United States: updates on trends, causes, and solutions. </a:t>
            </a:r>
            <a:r>
              <a:rPr lang="en-US" sz="2800" b="0" i="1" u="none" strike="noStrike" dirty="0" err="1">
                <a:solidFill>
                  <a:schemeClr val="tx1"/>
                </a:solidFill>
                <a:effectLst/>
                <a:latin typeface="+mj-lt"/>
              </a:rPr>
              <a:t>Neoreviews</a:t>
            </a:r>
            <a:r>
              <a:rPr lang="en-US" sz="2800" b="0" i="0" u="none" strike="noStrike" dirty="0">
                <a:solidFill>
                  <a:schemeClr val="tx1"/>
                </a:solidFill>
                <a:effectLst/>
                <a:latin typeface="+mj-lt"/>
              </a:rPr>
              <a:t>, </a:t>
            </a:r>
            <a:r>
              <a:rPr lang="en-US" sz="2800" b="0" i="1" u="none" strike="noStrike" dirty="0">
                <a:solidFill>
                  <a:schemeClr val="tx1"/>
                </a:solidFill>
                <a:effectLst/>
                <a:latin typeface="+mj-lt"/>
              </a:rPr>
              <a:t>20</a:t>
            </a:r>
            <a:r>
              <a:rPr lang="en-US" sz="2800" b="0" i="0" u="none" strike="noStrike" dirty="0">
                <a:solidFill>
                  <a:schemeClr val="tx1"/>
                </a:solidFill>
                <a:effectLst/>
                <a:latin typeface="+mj-lt"/>
              </a:rPr>
              <a:t>(10), e561-e574. </a:t>
            </a:r>
            <a:endParaRPr lang="en-US" b="0" i="0" u="none" strike="noStrike" dirty="0">
              <a:solidFill>
                <a:schemeClr val="tx1"/>
              </a:solidFill>
              <a:effectLst/>
              <a:latin typeface="+mj-lt"/>
            </a:endParaRPr>
          </a:p>
          <a:p>
            <a:pPr algn="l">
              <a:buFont typeface="Arial" panose="020B0604020202020204" pitchFamily="34" charset="0"/>
              <a:buChar char="•"/>
            </a:pPr>
            <a:r>
              <a:rPr lang="en-US" sz="2800" b="0" i="0" u="none" strike="noStrike" dirty="0">
                <a:solidFill>
                  <a:schemeClr val="tx1"/>
                </a:solidFill>
                <a:effectLst/>
                <a:latin typeface="+mj-lt"/>
              </a:rPr>
              <a:t>Edmonds, J. K., &amp; Fantasia, H. C. (2022). In Support of Reproductive Health Justice. </a:t>
            </a:r>
            <a:r>
              <a:rPr lang="en-US" sz="2800" b="0" i="1" u="none" strike="noStrike" dirty="0">
                <a:solidFill>
                  <a:schemeClr val="tx1"/>
                </a:solidFill>
                <a:effectLst/>
                <a:latin typeface="+mj-lt"/>
              </a:rPr>
              <a:t>Journal of Obstetric, Gynecologic &amp; Neonatal Nursing</a:t>
            </a:r>
            <a:r>
              <a:rPr lang="en-US" sz="2800" b="0" i="0" u="none" strike="noStrike" dirty="0">
                <a:solidFill>
                  <a:schemeClr val="tx1"/>
                </a:solidFill>
                <a:effectLst/>
                <a:latin typeface="+mj-lt"/>
              </a:rPr>
              <a:t>, </a:t>
            </a:r>
            <a:r>
              <a:rPr lang="en-US" sz="2800" b="0" i="1" u="none" strike="noStrike" dirty="0">
                <a:solidFill>
                  <a:schemeClr val="tx1"/>
                </a:solidFill>
                <a:effectLst/>
                <a:latin typeface="+mj-lt"/>
              </a:rPr>
              <a:t>51</a:t>
            </a:r>
            <a:r>
              <a:rPr lang="en-US" sz="2800" b="0" i="0" u="none" strike="noStrike" dirty="0">
                <a:solidFill>
                  <a:schemeClr val="tx1"/>
                </a:solidFill>
                <a:effectLst/>
                <a:latin typeface="+mj-lt"/>
              </a:rPr>
              <a:t>(6), 559-561. </a:t>
            </a:r>
          </a:p>
          <a:p>
            <a:pPr algn="l">
              <a:buFont typeface="Arial" panose="020B0604020202020204" pitchFamily="34" charset="0"/>
              <a:buChar char="•"/>
            </a:pPr>
            <a:r>
              <a:rPr lang="en-US" sz="2800" b="0" i="0" u="none" strike="noStrike" dirty="0" err="1">
                <a:solidFill>
                  <a:schemeClr val="tx1"/>
                </a:solidFill>
                <a:effectLst/>
                <a:latin typeface="+mj-lt"/>
              </a:rPr>
              <a:t>Heavey</a:t>
            </a:r>
            <a:r>
              <a:rPr lang="en-US" sz="2800" b="0" i="0" u="none" strike="noStrike" dirty="0">
                <a:solidFill>
                  <a:schemeClr val="tx1"/>
                </a:solidFill>
                <a:effectLst/>
                <a:latin typeface="+mj-lt"/>
              </a:rPr>
              <a:t>, E. (2022). Rising US pregnancy-related deaths. </a:t>
            </a:r>
            <a:r>
              <a:rPr lang="en-US" sz="2800" b="0" i="1" u="none" strike="noStrike" dirty="0">
                <a:solidFill>
                  <a:schemeClr val="tx1"/>
                </a:solidFill>
                <a:effectLst/>
                <a:latin typeface="+mj-lt"/>
              </a:rPr>
              <a:t>Nursing2022</a:t>
            </a:r>
            <a:r>
              <a:rPr lang="en-US" sz="2800" b="0" i="0" u="none" strike="noStrike" dirty="0">
                <a:solidFill>
                  <a:schemeClr val="tx1"/>
                </a:solidFill>
                <a:effectLst/>
                <a:latin typeface="+mj-lt"/>
              </a:rPr>
              <a:t>, </a:t>
            </a:r>
            <a:r>
              <a:rPr lang="en-US" sz="2800" b="0" i="1" u="none" strike="noStrike" dirty="0">
                <a:solidFill>
                  <a:schemeClr val="tx1"/>
                </a:solidFill>
                <a:effectLst/>
                <a:latin typeface="+mj-lt"/>
              </a:rPr>
              <a:t>52</a:t>
            </a:r>
            <a:r>
              <a:rPr lang="en-US" sz="2800" b="0" i="0" u="none" strike="noStrike" dirty="0">
                <a:solidFill>
                  <a:schemeClr val="tx1"/>
                </a:solidFill>
                <a:effectLst/>
                <a:latin typeface="+mj-lt"/>
              </a:rPr>
              <a:t>(8), 36-39.</a:t>
            </a:r>
            <a:r>
              <a:rPr lang="en-US" b="0" i="0" u="none" strike="noStrike" dirty="0">
                <a:solidFill>
                  <a:schemeClr val="tx1"/>
                </a:solidFill>
                <a:effectLst/>
                <a:latin typeface="+mj-lt"/>
              </a:rPr>
              <a:t> </a:t>
            </a:r>
          </a:p>
          <a:p>
            <a:pPr algn="l">
              <a:buFont typeface="Arial" panose="020B0604020202020204" pitchFamily="34" charset="0"/>
              <a:buChar char="•"/>
            </a:pPr>
            <a:r>
              <a:rPr lang="en-US" b="0" i="0" u="none" strike="noStrike" dirty="0">
                <a:solidFill>
                  <a:schemeClr val="tx1"/>
                </a:solidFill>
                <a:effectLst/>
                <a:latin typeface="+mj-lt"/>
              </a:rPr>
              <a:t>Kramer, M. R., </a:t>
            </a:r>
            <a:r>
              <a:rPr lang="en-US" b="0" i="0" u="none" strike="noStrike" dirty="0" err="1">
                <a:solidFill>
                  <a:schemeClr val="tx1"/>
                </a:solidFill>
                <a:effectLst/>
                <a:latin typeface="+mj-lt"/>
              </a:rPr>
              <a:t>Labgold</a:t>
            </a:r>
            <a:r>
              <a:rPr lang="en-US" b="0" i="0" u="none" strike="noStrike" dirty="0">
                <a:solidFill>
                  <a:schemeClr val="tx1"/>
                </a:solidFill>
                <a:effectLst/>
                <a:latin typeface="+mj-lt"/>
              </a:rPr>
              <a:t>, K., </a:t>
            </a:r>
            <a:r>
              <a:rPr lang="en-US" b="0" i="0" u="none" strike="noStrike" dirty="0" err="1">
                <a:solidFill>
                  <a:schemeClr val="tx1"/>
                </a:solidFill>
                <a:effectLst/>
                <a:latin typeface="+mj-lt"/>
              </a:rPr>
              <a:t>Zertuche</a:t>
            </a:r>
            <a:r>
              <a:rPr lang="en-US" b="0" i="0" u="none" strike="noStrike" dirty="0">
                <a:solidFill>
                  <a:schemeClr val="tx1"/>
                </a:solidFill>
                <a:effectLst/>
                <a:latin typeface="+mj-lt"/>
              </a:rPr>
              <a:t>, A. D., Runkle, J. D., Bryan, M., </a:t>
            </a:r>
            <a:r>
              <a:rPr lang="en-US" b="0" i="0" u="none" strike="noStrike" dirty="0" err="1">
                <a:solidFill>
                  <a:schemeClr val="tx1"/>
                </a:solidFill>
                <a:effectLst/>
                <a:latin typeface="+mj-lt"/>
              </a:rPr>
              <a:t>Freymann</a:t>
            </a:r>
            <a:r>
              <a:rPr lang="en-US" b="0" i="0" u="none" strike="noStrike" dirty="0">
                <a:solidFill>
                  <a:schemeClr val="tx1"/>
                </a:solidFill>
                <a:effectLst/>
                <a:latin typeface="+mj-lt"/>
              </a:rPr>
              <a:t>, G. R., ... &amp; Dunlop, A. L. (2023). Severe maternal morbidity in Georgia, 2009–2020. </a:t>
            </a:r>
            <a:r>
              <a:rPr lang="en-US" b="0" i="1" u="none" strike="noStrike" dirty="0">
                <a:solidFill>
                  <a:schemeClr val="tx1"/>
                </a:solidFill>
                <a:effectLst/>
                <a:latin typeface="+mj-lt"/>
              </a:rPr>
              <a:t>Medical care</a:t>
            </a:r>
            <a:r>
              <a:rPr lang="en-US" b="0" i="0" u="none" strike="noStrike" dirty="0">
                <a:solidFill>
                  <a:schemeClr val="tx1"/>
                </a:solidFill>
                <a:effectLst/>
                <a:latin typeface="+mj-lt"/>
              </a:rPr>
              <a:t>, </a:t>
            </a:r>
            <a:r>
              <a:rPr lang="en-US" b="0" i="1" u="none" strike="noStrike" dirty="0">
                <a:solidFill>
                  <a:schemeClr val="tx1"/>
                </a:solidFill>
                <a:effectLst/>
                <a:latin typeface="+mj-lt"/>
              </a:rPr>
              <a:t>61</a:t>
            </a:r>
            <a:r>
              <a:rPr lang="en-US" b="0" i="0" u="none" strike="noStrike" dirty="0">
                <a:solidFill>
                  <a:schemeClr val="tx1"/>
                </a:solidFill>
                <a:effectLst/>
                <a:latin typeface="+mj-lt"/>
              </a:rPr>
              <a:t>(5), 258.</a:t>
            </a:r>
            <a:r>
              <a:rPr lang="en-US" sz="2800" b="0" i="0" u="none" strike="noStrike" dirty="0">
                <a:solidFill>
                  <a:schemeClr val="tx1"/>
                </a:solidFill>
                <a:effectLst/>
                <a:latin typeface="+mj-lt"/>
              </a:rPr>
              <a:t> </a:t>
            </a:r>
            <a:endParaRPr lang="en-US" b="0" i="0" u="none" strike="noStrike" dirty="0">
              <a:solidFill>
                <a:schemeClr val="tx1"/>
              </a:solidFill>
              <a:effectLst/>
              <a:latin typeface="+mj-lt"/>
            </a:endParaRPr>
          </a:p>
          <a:p>
            <a:pPr algn="l">
              <a:buFont typeface="Arial" panose="020B0604020202020204" pitchFamily="34" charset="0"/>
              <a:buChar char="•"/>
            </a:pPr>
            <a:r>
              <a:rPr lang="en-US" sz="2800" b="0" i="0" u="none" strike="noStrike" dirty="0">
                <a:solidFill>
                  <a:schemeClr val="tx1"/>
                </a:solidFill>
                <a:effectLst/>
                <a:latin typeface="+mj-lt"/>
              </a:rPr>
              <a:t>Taylor, J. K. (2020). Structural racism and maternal health among Black women. </a:t>
            </a:r>
            <a:r>
              <a:rPr lang="en-US" sz="2800" b="0" i="1" u="none" strike="noStrike" dirty="0">
                <a:solidFill>
                  <a:schemeClr val="tx1"/>
                </a:solidFill>
                <a:effectLst/>
                <a:latin typeface="+mj-lt"/>
              </a:rPr>
              <a:t>Journal of Law, Medicine &amp; Ethics</a:t>
            </a:r>
            <a:r>
              <a:rPr lang="en-US" sz="2800" b="0" i="0" u="none" strike="noStrike" dirty="0">
                <a:solidFill>
                  <a:schemeClr val="tx1"/>
                </a:solidFill>
                <a:effectLst/>
                <a:latin typeface="+mj-lt"/>
              </a:rPr>
              <a:t>, </a:t>
            </a:r>
            <a:r>
              <a:rPr lang="en-US" sz="2800" b="0" i="1" u="none" strike="noStrike" dirty="0">
                <a:solidFill>
                  <a:schemeClr val="tx1"/>
                </a:solidFill>
                <a:effectLst/>
                <a:latin typeface="+mj-lt"/>
              </a:rPr>
              <a:t>48</a:t>
            </a:r>
            <a:r>
              <a:rPr lang="en-US" sz="2800" b="0" i="0" u="none" strike="noStrike" dirty="0">
                <a:solidFill>
                  <a:schemeClr val="tx1"/>
                </a:solidFill>
                <a:effectLst/>
                <a:latin typeface="+mj-lt"/>
              </a:rPr>
              <a:t>(3), 506-517. </a:t>
            </a:r>
          </a:p>
          <a:p>
            <a:pPr>
              <a:buFont typeface="Arial" panose="020B0604020202020204" pitchFamily="34" charset="0"/>
              <a:buChar char="•"/>
            </a:pPr>
            <a:r>
              <a:rPr lang="en-US" i="0" u="none" strike="noStrike" dirty="0">
                <a:solidFill>
                  <a:schemeClr val="tx1"/>
                </a:solidFill>
                <a:effectLst/>
                <a:latin typeface="+mj-lt"/>
              </a:rPr>
              <a:t>World Population Review. (2023)</a:t>
            </a:r>
            <a:r>
              <a:rPr lang="en-US" i="1" dirty="0">
                <a:solidFill>
                  <a:schemeClr val="tx1"/>
                </a:solidFill>
                <a:latin typeface="+mj-lt"/>
              </a:rPr>
              <a:t> Maternal Mortality Rate by State 2023</a:t>
            </a:r>
            <a:r>
              <a:rPr lang="en-US" i="0" u="none" strike="noStrike" dirty="0">
                <a:solidFill>
                  <a:schemeClr val="tx1"/>
                </a:solidFill>
                <a:effectLst/>
                <a:latin typeface="+mj-lt"/>
              </a:rPr>
              <a:t>. (2023). Retrieved from </a:t>
            </a:r>
            <a:r>
              <a:rPr lang="en-US" i="0" u="none" strike="noStrike" dirty="0">
                <a:solidFill>
                  <a:schemeClr val="tx1"/>
                </a:solidFill>
                <a:effectLst/>
                <a:latin typeface="+mj-lt"/>
                <a:hlinkClick r:id="rId3">
                  <a:extLst>
                    <a:ext uri="{A12FA001-AC4F-418D-AE19-62706E023703}">
                      <ahyp:hlinkClr xmlns:ahyp="http://schemas.microsoft.com/office/drawing/2018/hyperlinkcolor" val="tx"/>
                    </a:ext>
                  </a:extLst>
                </a:hlinkClick>
              </a:rPr>
              <a:t>https://worldpopulationreview.com/state-rankings/maternal-mortality-rate-by-state</a:t>
            </a:r>
            <a:r>
              <a:rPr lang="en-US" i="0" u="none" strike="noStrike" dirty="0">
                <a:solidFill>
                  <a:schemeClr val="tx1"/>
                </a:solidFill>
                <a:effectLst/>
                <a:latin typeface="+mj-lt"/>
              </a:rPr>
              <a:t> </a:t>
            </a:r>
          </a:p>
          <a:p>
            <a:endParaRPr lang="en-US" dirty="0"/>
          </a:p>
        </p:txBody>
      </p:sp>
    </p:spTree>
    <p:extLst>
      <p:ext uri="{BB962C8B-B14F-4D97-AF65-F5344CB8AC3E}">
        <p14:creationId xmlns:p14="http://schemas.microsoft.com/office/powerpoint/2010/main" val="1013624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Picture 4" descr="Person holding mouse">
            <a:extLst>
              <a:ext uri="{FF2B5EF4-FFF2-40B4-BE49-F238E27FC236}">
                <a16:creationId xmlns:a16="http://schemas.microsoft.com/office/drawing/2014/main" id="{703A1C07-3EEE-533C-3B19-621C6CFE7586}"/>
              </a:ext>
            </a:extLst>
          </p:cNvPr>
          <p:cNvPicPr>
            <a:picLocks noChangeAspect="1"/>
          </p:cNvPicPr>
          <p:nvPr/>
        </p:nvPicPr>
        <p:blipFill rotWithShape="1">
          <a:blip r:embed="rId2"/>
          <a:srcRect l="20807" r="17420" b="1"/>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1" name="Freeform: Shape 10">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 name="Content Placeholder 2">
            <a:extLst>
              <a:ext uri="{FF2B5EF4-FFF2-40B4-BE49-F238E27FC236}">
                <a16:creationId xmlns:a16="http://schemas.microsoft.com/office/drawing/2014/main" id="{A0CDAE6B-A0EF-0C4F-8E2F-8DDF4B832433}"/>
              </a:ext>
            </a:extLst>
          </p:cNvPr>
          <p:cNvSpPr>
            <a:spLocks noGrp="1"/>
          </p:cNvSpPr>
          <p:nvPr>
            <p:ph idx="1"/>
          </p:nvPr>
        </p:nvSpPr>
        <p:spPr>
          <a:xfrm>
            <a:off x="762000" y="2286000"/>
            <a:ext cx="5334000" cy="3810001"/>
          </a:xfrm>
        </p:spPr>
        <p:txBody>
          <a:bodyPr>
            <a:normAutofit/>
          </a:bodyPr>
          <a:lstStyle/>
          <a:p>
            <a:r>
              <a:rPr lang="en-US" sz="2400" dirty="0">
                <a:latin typeface="+mj-lt"/>
              </a:rPr>
              <a:t>Shawana S. Moore </a:t>
            </a:r>
          </a:p>
          <a:p>
            <a:r>
              <a:rPr lang="en-US" sz="2400" dirty="0">
                <a:latin typeface="+mj-lt"/>
              </a:rPr>
              <a:t>Email: </a:t>
            </a:r>
            <a:r>
              <a:rPr lang="en-US" sz="2400" dirty="0">
                <a:latin typeface="+mj-lt"/>
                <a:hlinkClick r:id="rId3"/>
              </a:rPr>
              <a:t>Shawana.moore@emory.edu</a:t>
            </a:r>
            <a:r>
              <a:rPr lang="en-US" sz="2400" dirty="0">
                <a:latin typeface="+mj-lt"/>
              </a:rPr>
              <a:t> </a:t>
            </a:r>
          </a:p>
        </p:txBody>
      </p:sp>
      <p:sp>
        <p:nvSpPr>
          <p:cNvPr id="2" name="Title 1">
            <a:extLst>
              <a:ext uri="{FF2B5EF4-FFF2-40B4-BE49-F238E27FC236}">
                <a16:creationId xmlns:a16="http://schemas.microsoft.com/office/drawing/2014/main" id="{F347814B-FD3E-FF4B-A5BD-C8845D2002B3}"/>
              </a:ext>
            </a:extLst>
          </p:cNvPr>
          <p:cNvSpPr>
            <a:spLocks noGrp="1"/>
          </p:cNvSpPr>
          <p:nvPr>
            <p:ph type="title"/>
          </p:nvPr>
        </p:nvSpPr>
        <p:spPr>
          <a:xfrm>
            <a:off x="762000" y="762000"/>
            <a:ext cx="5334000" cy="1524000"/>
          </a:xfrm>
        </p:spPr>
        <p:txBody>
          <a:bodyPr>
            <a:normAutofit/>
          </a:bodyPr>
          <a:lstStyle/>
          <a:p>
            <a:r>
              <a:rPr lang="en-US" sz="3200" dirty="0"/>
              <a:t>Contact Information</a:t>
            </a:r>
          </a:p>
        </p:txBody>
      </p:sp>
    </p:spTree>
    <p:extLst>
      <p:ext uri="{BB962C8B-B14F-4D97-AF65-F5344CB8AC3E}">
        <p14:creationId xmlns:p14="http://schemas.microsoft.com/office/powerpoint/2010/main" val="3607838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5" name="Picture 4" descr="3D black question marks with one yellow question mark">
            <a:extLst>
              <a:ext uri="{FF2B5EF4-FFF2-40B4-BE49-F238E27FC236}">
                <a16:creationId xmlns:a16="http://schemas.microsoft.com/office/drawing/2014/main" id="{EEA5B835-09BA-90D3-1721-A615BBB05798}"/>
              </a:ext>
            </a:extLst>
          </p:cNvPr>
          <p:cNvPicPr>
            <a:picLocks noChangeAspect="1"/>
          </p:cNvPicPr>
          <p:nvPr/>
        </p:nvPicPr>
        <p:blipFill rotWithShape="1">
          <a:blip r:embed="rId2"/>
          <a:srcRect l="28949" r="6082" b="1"/>
          <a:stretch/>
        </p:blipFill>
        <p:spPr>
          <a:xfrm>
            <a:off x="20" y="10"/>
            <a:ext cx="12207220" cy="6857990"/>
          </a:xfrm>
          <a:prstGeom prst="rect">
            <a:avLst/>
          </a:prstGeom>
        </p:spPr>
      </p:pic>
      <p:sp>
        <p:nvSpPr>
          <p:cNvPr id="17" name="Freeform: Shape 16">
            <a:extLst>
              <a:ext uri="{FF2B5EF4-FFF2-40B4-BE49-F238E27FC236}">
                <a16:creationId xmlns:a16="http://schemas.microsoft.com/office/drawing/2014/main" id="{26C2F60D-36DC-4E6D-8544-3562BBAB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2263" y="1782827"/>
            <a:ext cx="4332910" cy="5817436"/>
          </a:xfrm>
          <a:custGeom>
            <a:avLst/>
            <a:gdLst>
              <a:gd name="connsiteX0" fmla="*/ 3175347 w 4332910"/>
              <a:gd name="connsiteY0" fmla="*/ 710 h 5817436"/>
              <a:gd name="connsiteX1" fmla="*/ 3972229 w 4332910"/>
              <a:gd name="connsiteY1" fmla="*/ 94304 h 5817436"/>
              <a:gd name="connsiteX2" fmla="*/ 4332910 w 4332910"/>
              <a:gd name="connsiteY2" fmla="*/ 180296 h 5817436"/>
              <a:gd name="connsiteX3" fmla="*/ 4332910 w 4332910"/>
              <a:gd name="connsiteY3" fmla="*/ 5817436 h 5817436"/>
              <a:gd name="connsiteX4" fmla="*/ 1006557 w 4332910"/>
              <a:gd name="connsiteY4" fmla="*/ 5817436 h 5817436"/>
              <a:gd name="connsiteX5" fmla="*/ 866510 w 4332910"/>
              <a:gd name="connsiteY5" fmla="*/ 5609583 h 5817436"/>
              <a:gd name="connsiteX6" fmla="*/ 351747 w 4332910"/>
              <a:gd name="connsiteY6" fmla="*/ 2263621 h 5817436"/>
              <a:gd name="connsiteX7" fmla="*/ 1381666 w 4332910"/>
              <a:gd name="connsiteY7" fmla="*/ 845238 h 5817436"/>
              <a:gd name="connsiteX8" fmla="*/ 2751595 w 4332910"/>
              <a:gd name="connsiteY8" fmla="*/ 47742 h 5817436"/>
              <a:gd name="connsiteX9" fmla="*/ 3175347 w 4332910"/>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10" h="5817436">
                <a:moveTo>
                  <a:pt x="3175347" y="710"/>
                </a:moveTo>
                <a:cubicBezTo>
                  <a:pt x="3421493" y="-5064"/>
                  <a:pt x="3686120" y="24227"/>
                  <a:pt x="3972229" y="94304"/>
                </a:cubicBezTo>
                <a:lnTo>
                  <a:pt x="4332910" y="180296"/>
                </a:lnTo>
                <a:lnTo>
                  <a:pt x="433291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FCFFC7D5-8758-4C87-A839-9FF78F54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82642" flipH="1">
            <a:off x="318955" y="2073697"/>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29256974-2436-9A47-B240-325E599DB8E4}"/>
              </a:ext>
            </a:extLst>
          </p:cNvPr>
          <p:cNvSpPr>
            <a:spLocks noGrp="1"/>
          </p:cNvSpPr>
          <p:nvPr>
            <p:ph type="title"/>
          </p:nvPr>
        </p:nvSpPr>
        <p:spPr>
          <a:xfrm>
            <a:off x="758952" y="3830853"/>
            <a:ext cx="4297680" cy="1581912"/>
          </a:xfrm>
        </p:spPr>
        <p:txBody>
          <a:bodyPr vert="horz" lIns="91440" tIns="45720" rIns="91440" bIns="45720" rtlCol="0" anchor="b">
            <a:normAutofit/>
          </a:bodyPr>
          <a:lstStyle/>
          <a:p>
            <a:r>
              <a:rPr lang="en-US" sz="3600" kern="1200" dirty="0">
                <a:solidFill>
                  <a:schemeClr val="tx1"/>
                </a:solidFill>
                <a:latin typeface="+mj-lt"/>
                <a:ea typeface="+mj-ea"/>
                <a:cs typeface="+mj-cs"/>
              </a:rPr>
              <a:t>Questions</a:t>
            </a:r>
          </a:p>
        </p:txBody>
      </p:sp>
    </p:spTree>
    <p:extLst>
      <p:ext uri="{BB962C8B-B14F-4D97-AF65-F5344CB8AC3E}">
        <p14:creationId xmlns:p14="http://schemas.microsoft.com/office/powerpoint/2010/main" val="31006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342" y="62459"/>
            <a:ext cx="7620000" cy="792162"/>
          </a:xfrm>
        </p:spPr>
        <p:txBody>
          <a:bodyPr/>
          <a:lstStyle/>
          <a:p>
            <a:pPr fontAlgn="auto">
              <a:spcAft>
                <a:spcPts val="0"/>
              </a:spcAft>
              <a:defRPr/>
            </a:pPr>
            <a:r>
              <a:rPr lang="en-US" dirty="0"/>
              <a:t>						Agenda</a:t>
            </a:r>
          </a:p>
        </p:txBody>
      </p:sp>
      <p:sp>
        <p:nvSpPr>
          <p:cNvPr id="122882" name="Content Placeholder 2"/>
          <p:cNvSpPr>
            <a:spLocks noGrp="1"/>
          </p:cNvSpPr>
          <p:nvPr>
            <p:ph idx="1"/>
          </p:nvPr>
        </p:nvSpPr>
        <p:spPr>
          <a:xfrm>
            <a:off x="2934325" y="1260423"/>
            <a:ext cx="7428874" cy="5295275"/>
          </a:xfrm>
        </p:spPr>
        <p:txBody>
          <a:bodyPr/>
          <a:lstStyle/>
          <a:p>
            <a:pPr marL="114300" indent="0">
              <a:buNone/>
            </a:pPr>
            <a:r>
              <a:rPr lang="en-US"/>
              <a:t> </a:t>
            </a:r>
          </a:p>
        </p:txBody>
      </p:sp>
      <p:cxnSp>
        <p:nvCxnSpPr>
          <p:cNvPr id="4" name="Straight Connector 3"/>
          <p:cNvCxnSpPr/>
          <p:nvPr/>
        </p:nvCxnSpPr>
        <p:spPr>
          <a:xfrm>
            <a:off x="2209800" y="990600"/>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63827" y="808697"/>
            <a:ext cx="9399372" cy="6124754"/>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11:30 am – 11:35 am	</a:t>
            </a:r>
            <a:r>
              <a:rPr kumimoji="0" lang="en-US" sz="1400" b="1" i="0" u="none" strike="noStrike" kern="1200" cap="none" spc="0" normalizeH="0" baseline="0" noProof="0" dirty="0">
                <a:ln>
                  <a:noFill/>
                </a:ln>
                <a:solidFill>
                  <a:srgbClr val="2F5897"/>
                </a:solidFill>
                <a:effectLst/>
                <a:uLnTx/>
                <a:uFillTx/>
                <a:latin typeface="Cambria"/>
                <a:ea typeface="+mn-ea"/>
                <a:cs typeface="Arial"/>
              </a:rPr>
              <a:t>Welcome &amp; General Announcements </a:t>
            </a:r>
            <a:br>
              <a:rPr kumimoji="0" lang="en-US" sz="1400" b="0" i="0" u="none" strike="noStrike" kern="1200" cap="none" spc="0" normalizeH="0" baseline="0" noProof="0" dirty="0">
                <a:ln>
                  <a:noFill/>
                </a:ln>
                <a:solidFill>
                  <a:prstClr val="black"/>
                </a:solidFill>
                <a:effectLst/>
                <a:uLnTx/>
                <a:uFillTx/>
                <a:latin typeface="Cambria"/>
                <a:ea typeface="+mn-ea"/>
                <a:cs typeface="Arial" charset="0"/>
              </a:rPr>
            </a:br>
            <a:endParaRPr kumimoji="0" lang="en-US" sz="1400" b="0" i="0" u="none" strike="noStrike" kern="1200" cap="none" spc="0" normalizeH="0" baseline="0" noProof="0" dirty="0">
              <a:ln>
                <a:noFill/>
              </a:ln>
              <a:solidFill>
                <a:prstClr val="black"/>
              </a:solidFill>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11:35 am – 12:05 pm	</a:t>
            </a:r>
            <a:r>
              <a:rPr kumimoji="0" lang="en-US" sz="1400" b="1" i="0" u="none" strike="noStrike" kern="1200" cap="none" spc="0" normalizeH="0" baseline="0" noProof="0" dirty="0">
                <a:ln>
                  <a:noFill/>
                </a:ln>
                <a:solidFill>
                  <a:srgbClr val="2F5897"/>
                </a:solidFill>
                <a:effectLst/>
                <a:uLnTx/>
                <a:uFillTx/>
                <a:latin typeface="Cambria"/>
                <a:ea typeface="+mn-ea"/>
                <a:cs typeface="Arial"/>
              </a:rPr>
              <a:t>Maternal Mortality and Social Challenges</a:t>
            </a:r>
            <a:endParaRPr kumimoji="0" lang="en-US" sz="1400" b="0" i="1" u="none" strike="noStrike" kern="1200" cap="none" spc="0" normalizeH="0" baseline="0" noProof="0" dirty="0">
              <a:ln>
                <a:noFill/>
              </a:ln>
              <a:solidFill>
                <a:srgbClr val="2F5897"/>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Includes Q&amp;A       		</a:t>
            </a:r>
            <a:r>
              <a:rPr kumimoji="0" lang="en-US" sz="1400" b="0" i="0" u="none" strike="noStrike" kern="1200" cap="none" spc="0" normalizeH="0" baseline="0" noProof="0" dirty="0">
                <a:ln>
                  <a:noFill/>
                </a:ln>
                <a:solidFill>
                  <a:prstClr val="black"/>
                </a:solidFill>
                <a:effectLst/>
                <a:uLnTx/>
                <a:uFillTx/>
                <a:latin typeface="Cambria"/>
                <a:ea typeface="+mn-ea"/>
                <a:cs typeface="Arial"/>
              </a:rPr>
              <a:t>Shawana Moore, DNP, MSN, CRNP, WHNP-BC</a:t>
            </a:r>
            <a:endParaRPr kumimoji="0" lang="en-US" sz="1400" b="0" i="0" u="none" strike="noStrike" kern="1200" cap="none" spc="0" normalizeH="0" baseline="0" noProof="0" dirty="0">
              <a:ln>
                <a:noFill/>
              </a:ln>
              <a:solidFill>
                <a:prstClr val="black"/>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			</a:t>
            </a:r>
            <a:r>
              <a:rPr kumimoji="0" lang="en-US" sz="1400" b="0" i="0" u="none" strike="noStrike" kern="1200" cap="none" spc="0" normalizeH="0" baseline="0" noProof="0" dirty="0">
                <a:ln>
                  <a:noFill/>
                </a:ln>
                <a:solidFill>
                  <a:prstClr val="black"/>
                </a:solidFill>
                <a:effectLst/>
                <a:uLnTx/>
                <a:uFillTx/>
                <a:latin typeface="Cambria"/>
                <a:ea typeface="+mn-ea"/>
                <a:cs typeface="Arial"/>
              </a:rPr>
              <a:t>Associate</a:t>
            </a:r>
            <a:r>
              <a:rPr kumimoji="0" lang="en-US" sz="1400" b="1" i="0" u="none" strike="noStrike" kern="1200" cap="none" spc="0" normalizeH="0" baseline="0" noProof="0" dirty="0">
                <a:ln>
                  <a:noFill/>
                </a:ln>
                <a:solidFill>
                  <a:prstClr val="black"/>
                </a:solidFill>
                <a:effectLst/>
                <a:uLnTx/>
                <a:uFillTx/>
                <a:latin typeface="Cambria"/>
                <a:ea typeface="+mn-ea"/>
                <a:cs typeface="Arial"/>
              </a:rPr>
              <a:t> </a:t>
            </a:r>
            <a:r>
              <a:rPr kumimoji="0" lang="en-US" sz="1400" b="0" i="0" u="none" strike="noStrike" kern="1200" cap="none" spc="0" normalizeH="0" baseline="0" noProof="0" dirty="0">
                <a:ln>
                  <a:noFill/>
                </a:ln>
                <a:solidFill>
                  <a:prstClr val="black"/>
                </a:solidFill>
                <a:effectLst/>
                <a:uLnTx/>
                <a:uFillTx/>
                <a:latin typeface="Cambria"/>
                <a:ea typeface="+mn-ea"/>
                <a:cs typeface="Arial"/>
              </a:rPr>
              <a:t>Professor </a:t>
            </a:r>
            <a:endParaRPr kumimoji="0" lang="en-US" sz="1400" b="0" i="0" u="none" strike="noStrike" kern="1200" cap="none" spc="0" normalizeH="0" baseline="0" noProof="0" dirty="0">
              <a:ln>
                <a:noFill/>
              </a:ln>
              <a:solidFill>
                <a:prstClr val="black"/>
              </a:solidFill>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			</a:t>
            </a:r>
            <a:r>
              <a:rPr kumimoji="0" lang="en-US" sz="1400" b="0" i="0" u="none" strike="noStrike" kern="1200" cap="none" spc="0" normalizeH="0" baseline="0" noProof="0" dirty="0">
                <a:ln>
                  <a:noFill/>
                </a:ln>
                <a:solidFill>
                  <a:prstClr val="black"/>
                </a:solidFill>
                <a:effectLst/>
                <a:uLnTx/>
                <a:uFillTx/>
                <a:latin typeface="Cambria"/>
                <a:ea typeface="+mn-ea"/>
                <a:cs typeface="Arial"/>
              </a:rPr>
              <a:t>Emory University: Nell Hodgson Woodruff School of Nursing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12:05 pm – 12:35 pm	</a:t>
            </a:r>
            <a:r>
              <a:rPr kumimoji="0" lang="en-US" sz="1400" b="1" i="0" u="none" strike="noStrike" kern="1200" cap="none" spc="0" normalizeH="0" baseline="0" noProof="0" dirty="0">
                <a:ln>
                  <a:noFill/>
                </a:ln>
                <a:solidFill>
                  <a:srgbClr val="2F5897"/>
                </a:solidFill>
                <a:effectLst/>
                <a:uLnTx/>
                <a:uFillTx/>
                <a:latin typeface="Cambria"/>
                <a:ea typeface="+mn-ea"/>
                <a:cs typeface="Arial"/>
              </a:rPr>
              <a:t>Maternal	Health, Mortality, and Research Studies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2F5897"/>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Includes Q&amp;A       		</a:t>
            </a:r>
            <a:r>
              <a:rPr kumimoji="0" lang="en-US" sz="1400" b="0" i="0" u="none" strike="noStrike" kern="1200" cap="none" spc="0" normalizeH="0" baseline="0" noProof="0" dirty="0">
                <a:ln>
                  <a:noFill/>
                </a:ln>
                <a:solidFill>
                  <a:prstClr val="black"/>
                </a:solidFill>
                <a:effectLst/>
                <a:uLnTx/>
                <a:uFillTx/>
                <a:latin typeface="Cambria"/>
                <a:ea typeface="+mn-ea"/>
                <a:cs typeface="Arial"/>
              </a:rPr>
              <a:t>Suchitra Chandrasekaran, MD	</a:t>
            </a:r>
            <a:endParaRPr kumimoji="0" lang="en-US" sz="1400" b="0" i="0" u="none" strike="noStrike" kern="1200" cap="none" spc="0" normalizeH="0" baseline="0" noProof="0" dirty="0">
              <a:ln>
                <a:noFill/>
              </a:ln>
              <a:solidFill>
                <a:prstClr val="black"/>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			</a:t>
            </a:r>
            <a:r>
              <a:rPr kumimoji="0" lang="en-US" sz="1400" b="0" i="0" u="none" strike="noStrike" kern="1200" cap="none" spc="0" normalizeH="0" baseline="0" noProof="0" dirty="0">
                <a:ln>
                  <a:noFill/>
                </a:ln>
                <a:solidFill>
                  <a:prstClr val="black"/>
                </a:solidFill>
                <a:effectLst/>
                <a:uLnTx/>
                <a:uFillTx/>
                <a:latin typeface="Cambria"/>
                <a:ea typeface="+mn-ea"/>
                <a:cs typeface="Arial"/>
              </a:rPr>
              <a:t>Associate Professor</a:t>
            </a:r>
            <a:endParaRPr kumimoji="0" lang="en-US" sz="1400" b="0" i="0" u="none" strike="noStrike" kern="1200" cap="none" spc="0" normalizeH="0" baseline="0" noProof="0" dirty="0">
              <a:ln>
                <a:noFill/>
              </a:ln>
              <a:solidFill>
                <a:prstClr val="black"/>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mn-ea"/>
                <a:cs typeface="Arial"/>
              </a:rPr>
              <a:t>			Emory University School of Medicine: Gynecology &amp; 						Obstetrics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12:35 pm – 1:00 pm	</a:t>
            </a:r>
            <a:r>
              <a:rPr kumimoji="0" lang="en-US" sz="1400" b="1" i="0" u="none" strike="noStrike" kern="1200" cap="none" spc="0" normalizeH="0" baseline="0" noProof="0" dirty="0">
                <a:ln>
                  <a:noFill/>
                </a:ln>
                <a:solidFill>
                  <a:srgbClr val="2F5897"/>
                </a:solidFill>
                <a:effectLst/>
                <a:uLnTx/>
                <a:uFillTx/>
                <a:latin typeface="Cambria"/>
                <a:ea typeface="+mn-ea"/>
                <a:cs typeface="Arial"/>
              </a:rPr>
              <a:t>Emory Healthcare EPIC Subject Timeline</a:t>
            </a:r>
            <a:endParaRPr kumimoji="0" lang="en-US" sz="1400" b="1" i="0" u="none" strike="noStrike" kern="1200" cap="none" spc="0" normalizeH="0" baseline="0" noProof="0" dirty="0">
              <a:ln>
                <a:noFill/>
              </a:ln>
              <a:solidFill>
                <a:srgbClr val="2F5897"/>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Includes Q&amp;A        		</a:t>
            </a:r>
            <a:r>
              <a:rPr kumimoji="0" lang="en-US" sz="1400" b="0" i="0" u="none" strike="noStrike" kern="1200" cap="none" spc="0" normalizeH="0" baseline="0" noProof="0" dirty="0">
                <a:ln>
                  <a:noFill/>
                </a:ln>
                <a:solidFill>
                  <a:prstClr val="black"/>
                </a:solidFill>
                <a:effectLst/>
                <a:uLnTx/>
                <a:uFillTx/>
                <a:latin typeface="Cambria"/>
                <a:ea typeface="+mn-ea"/>
                <a:cs typeface="Arial"/>
              </a:rPr>
              <a:t>Bridget Strong-Benson, PhD(c), MBA, CRP</a:t>
            </a:r>
            <a:endParaRPr kumimoji="0" lang="en-US" sz="1400" b="0" i="0" u="none" strike="noStrike" kern="1200" cap="none" spc="0" normalizeH="0" baseline="0" noProof="0" dirty="0">
              <a:ln>
                <a:noFill/>
              </a:ln>
              <a:solidFill>
                <a:prstClr val="black"/>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mn-ea"/>
                <a:cs typeface="Arial"/>
              </a:rPr>
              <a:t>				</a:t>
            </a:r>
            <a:r>
              <a:rPr kumimoji="0" lang="en-US" sz="1400" b="0" i="0" u="none" strike="noStrike" kern="1200" cap="none" spc="0" normalizeH="0" baseline="0" noProof="0" dirty="0">
                <a:ln>
                  <a:noFill/>
                </a:ln>
                <a:solidFill>
                  <a:prstClr val="black"/>
                </a:solidFill>
                <a:effectLst/>
                <a:uLnTx/>
                <a:uFillTx/>
                <a:latin typeface="Cambria"/>
                <a:ea typeface="+mn-ea"/>
                <a:cs typeface="Arial"/>
              </a:rPr>
              <a:t>Director of Clinical Research Education &amp; QI</a:t>
            </a:r>
            <a:endParaRPr kumimoji="0" lang="en-US" sz="1400" b="0" i="0" u="none" strike="noStrike" kern="1200" cap="none" spc="0" normalizeH="0" baseline="0" noProof="0" dirty="0">
              <a:ln>
                <a:noFill/>
              </a:ln>
              <a:solidFill>
                <a:prstClr val="black"/>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mn-ea"/>
                <a:cs typeface="Arial"/>
              </a:rPr>
              <a:t>				Emory University: School of Medicine: Office for Clinical 						Research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mn-ea"/>
                <a:cs typeface="Arial"/>
              </a:rPr>
              <a:t>			Tiffany Hand Herring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Cambria"/>
                <a:cs typeface="Arial"/>
              </a:rPr>
              <a:t>				EPIC Analyst 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Cambria"/>
                <a:cs typeface="Arial"/>
              </a:rPr>
              <a:t>				Research at Emory Healthcare Inc., EHI Emory Digital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mn-ea"/>
                <a:cs typeface="Arial"/>
              </a:rPr>
              <a:t>		</a:t>
            </a:r>
            <a:endParaRPr kumimoji="0" lang="en-US" sz="1400" b="0" i="0" u="none" strike="noStrike" kern="1200" cap="none" spc="0" normalizeH="0" baseline="0" noProof="0" dirty="0">
              <a:ln>
                <a:noFill/>
              </a:ln>
              <a:solidFill>
                <a:prstClr val="black"/>
              </a:solidFill>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a:ea typeface="Cambria"/>
                <a:cs typeface="Arial"/>
              </a:rPr>
              <a:t>1:00 pm			</a:t>
            </a:r>
            <a:r>
              <a:rPr kumimoji="0" lang="en-US" sz="1400" b="1" i="0" u="none" strike="noStrike" kern="1200" cap="none" spc="0" normalizeH="0" baseline="0" noProof="0" dirty="0">
                <a:ln>
                  <a:noFill/>
                </a:ln>
                <a:solidFill>
                  <a:srgbClr val="2F5897"/>
                </a:solidFill>
                <a:effectLst/>
                <a:uLnTx/>
                <a:uFillTx/>
                <a:latin typeface="Cambria"/>
                <a:ea typeface="Cambria"/>
                <a:cs typeface="Arial"/>
              </a:rPr>
              <a:t>Closing Remarks</a:t>
            </a:r>
            <a:r>
              <a:rPr kumimoji="0" lang="en-US" sz="1400" b="0" i="0" u="none" strike="noStrike" kern="1200" cap="none" spc="0" normalizeH="0" baseline="0" noProof="0" dirty="0">
                <a:ln>
                  <a:noFill/>
                </a:ln>
                <a:solidFill>
                  <a:srgbClr val="2F5897"/>
                </a:solidFill>
                <a:effectLst/>
                <a:uLnTx/>
                <a:uFillTx/>
                <a:latin typeface="Calibri"/>
                <a:ea typeface="+mn-ea"/>
                <a:cs typeface="Arial"/>
              </a:rPr>
              <a:t>	</a:t>
            </a:r>
            <a:r>
              <a:rPr kumimoji="0" lang="en-US" sz="1800" b="0" i="0" u="none" strike="noStrike" kern="1200" cap="none" spc="0" normalizeH="0" baseline="0" noProof="0" dirty="0">
                <a:ln>
                  <a:noFill/>
                </a:ln>
                <a:solidFill>
                  <a:prstClr val="black"/>
                </a:solidFill>
                <a:effectLst/>
                <a:uLnTx/>
                <a:uFillTx/>
                <a:latin typeface="Calibri"/>
                <a:ea typeface="+mn-ea"/>
                <a:cs typeface="Arial"/>
              </a:rPr>
              <a:t>			 </a:t>
            </a:r>
            <a:endParaRPr kumimoji="0" lang="en-US" sz="1800" b="0" i="0" u="none" strike="noStrike" kern="1200" cap="none" spc="0" normalizeH="0" baseline="0" noProof="0" dirty="0">
              <a:ln>
                <a:noFill/>
              </a:ln>
              <a:solidFill>
                <a:prstClr val="black"/>
              </a:solidFill>
              <a:effectLst/>
              <a:uLnTx/>
              <a:uFillTx/>
              <a:latin typeface="Calibri"/>
              <a:ea typeface="Calibri"/>
              <a:cs typeface="Arial"/>
            </a:endParaRP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1200" b="1" i="0" u="none" strike="noStrike" kern="1200" cap="none" spc="0" normalizeH="0" baseline="0" noProof="0" dirty="0">
                <a:ln>
                  <a:noFill/>
                </a:ln>
                <a:solidFill>
                  <a:prstClr val="black"/>
                </a:solidFill>
                <a:effectLst/>
                <a:uLnTx/>
                <a:uFillTx/>
                <a:latin typeface="Calibri"/>
                <a:ea typeface="+mn-ea"/>
                <a:cs typeface="Arial" charset="0"/>
              </a:rPr>
            </a:b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			</a:t>
            </a: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			</a:t>
            </a:r>
            <a:r>
              <a:rPr kumimoji="0" lang="en-US" sz="1000" b="0" i="0" u="none" strike="noStrike" kern="1200" cap="none" spc="0" normalizeH="0" baseline="0" noProof="0" dirty="0">
                <a:ln>
                  <a:noFill/>
                </a:ln>
                <a:solidFill>
                  <a:prstClr val="black"/>
                </a:solidFill>
                <a:effectLst/>
                <a:uLnTx/>
                <a:uFillTx/>
                <a:latin typeface="Calibri"/>
                <a:ea typeface="+mn-ea"/>
                <a:cs typeface="Arial" charset="0"/>
              </a:rPr>
              <a:t>	</a:t>
            </a:r>
          </a:p>
        </p:txBody>
      </p:sp>
    </p:spTree>
    <p:extLst>
      <p:ext uri="{BB962C8B-B14F-4D97-AF65-F5344CB8AC3E}">
        <p14:creationId xmlns:p14="http://schemas.microsoft.com/office/powerpoint/2010/main" val="39899160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7C933-E33E-5D44-B8EC-389F709E4489}"/>
              </a:ext>
            </a:extLst>
          </p:cNvPr>
          <p:cNvSpPr/>
          <p:nvPr/>
        </p:nvSpPr>
        <p:spPr>
          <a:xfrm>
            <a:off x="1441808" y="4890500"/>
            <a:ext cx="9226193" cy="1967501"/>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Subtitle 2"/>
          <p:cNvSpPr>
            <a:spLocks noGrp="1"/>
          </p:cNvSpPr>
          <p:nvPr>
            <p:ph type="subTitle" idx="1"/>
          </p:nvPr>
        </p:nvSpPr>
        <p:spPr>
          <a:xfrm>
            <a:off x="6301201" y="5437693"/>
            <a:ext cx="4142513" cy="777443"/>
          </a:xfrm>
        </p:spPr>
        <p:txBody>
          <a:bodyPr anchor="ctr">
            <a:normAutofit/>
          </a:bodyPr>
          <a:lstStyle/>
          <a:p>
            <a:r>
              <a:rPr lang="en-US" sz="2400" dirty="0">
                <a:solidFill>
                  <a:schemeClr val="bg1"/>
                </a:solidFill>
                <a:latin typeface="Arial Black" panose="020B0A04020102020204" pitchFamily="34" charset="0"/>
                <a:cs typeface="Arial"/>
              </a:rPr>
              <a:t>2/22/2024</a:t>
            </a:r>
          </a:p>
        </p:txBody>
      </p:sp>
      <p:pic>
        <p:nvPicPr>
          <p:cNvPr id="2" name="Picture 1"/>
          <p:cNvPicPr>
            <a:picLocks noChangeAspect="1"/>
          </p:cNvPicPr>
          <p:nvPr/>
        </p:nvPicPr>
        <p:blipFill>
          <a:blip r:embed="rId2"/>
          <a:stretch>
            <a:fillRect/>
          </a:stretch>
        </p:blipFill>
        <p:spPr>
          <a:xfrm>
            <a:off x="1893890" y="287202"/>
            <a:ext cx="4332605" cy="881926"/>
          </a:xfrm>
          <a:prstGeom prst="rect">
            <a:avLst/>
          </a:prstGeom>
        </p:spPr>
      </p:pic>
      <p:sp>
        <p:nvSpPr>
          <p:cNvPr id="5" name="TextBox 4">
            <a:extLst>
              <a:ext uri="{FF2B5EF4-FFF2-40B4-BE49-F238E27FC236}">
                <a16:creationId xmlns:a16="http://schemas.microsoft.com/office/drawing/2014/main" id="{5B51ED87-27DA-4B37-AE0F-E3B4B9219595}"/>
              </a:ext>
            </a:extLst>
          </p:cNvPr>
          <p:cNvSpPr txBox="1"/>
          <p:nvPr/>
        </p:nvSpPr>
        <p:spPr>
          <a:xfrm>
            <a:off x="1918839" y="1555652"/>
            <a:ext cx="8524875" cy="2785378"/>
          </a:xfrm>
          <a:prstGeom prst="rect">
            <a:avLst/>
          </a:prstGeom>
          <a:noFill/>
        </p:spPr>
        <p:txBody>
          <a:bodyPr wrap="square" rtlCol="0">
            <a:spAutoFit/>
          </a:bodyPr>
          <a:lstStyle/>
          <a:p>
            <a:pPr defTabSz="457200"/>
            <a:r>
              <a:rPr lang="en-US" sz="2800" b="1" dirty="0">
                <a:solidFill>
                  <a:prstClr val="black"/>
                </a:solidFill>
                <a:latin typeface="Arial" panose="020B0604020202020204" pitchFamily="34" charset="0"/>
                <a:cs typeface="Arial" panose="020B0604020202020204" pitchFamily="34" charset="0"/>
              </a:rPr>
              <a:t>Maternal Health, Mortality and Research Studies </a:t>
            </a:r>
            <a:endParaRPr lang="en-US" sz="2800" b="1" i="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a:endParaRPr lang="en-US" sz="2800" b="1" i="1" dirty="0">
              <a:solidFill>
                <a:prstClr val="black"/>
              </a:solidFill>
              <a:latin typeface="Arial" panose="020B0604020202020204" pitchFamily="34" charset="0"/>
              <a:cs typeface="Arial" panose="020B0604020202020204" pitchFamily="34" charset="0"/>
            </a:endParaRPr>
          </a:p>
          <a:p>
            <a:pPr defTabSz="457200"/>
            <a:endParaRPr lang="en-US" sz="1100" dirty="0">
              <a:solidFill>
                <a:prstClr val="black"/>
              </a:solidFill>
              <a:latin typeface="Arial" panose="020B0604020202020204" pitchFamily="34" charset="0"/>
              <a:cs typeface="Arial" panose="020B0604020202020204" pitchFamily="34" charset="0"/>
            </a:endParaRPr>
          </a:p>
          <a:p>
            <a:pPr defTabSz="457200"/>
            <a:endParaRPr lang="en-US" sz="1200" dirty="0">
              <a:solidFill>
                <a:prstClr val="black"/>
              </a:solidFill>
              <a:latin typeface="Arial" panose="020B0604020202020204" pitchFamily="34" charset="0"/>
              <a:cs typeface="Arial" panose="020B0604020202020204" pitchFamily="34" charset="0"/>
            </a:endParaRPr>
          </a:p>
          <a:p>
            <a:pPr defTabSz="457200"/>
            <a:endParaRPr lang="en-US" sz="1200" dirty="0">
              <a:solidFill>
                <a:prstClr val="black"/>
              </a:solidFill>
              <a:latin typeface="Arial" panose="020B0604020202020204" pitchFamily="34" charset="0"/>
              <a:cs typeface="Arial" panose="020B0604020202020204" pitchFamily="34" charset="0"/>
            </a:endParaRPr>
          </a:p>
          <a:p>
            <a:pPr defTabSz="457200"/>
            <a:endParaRPr lang="en-US" sz="1200" dirty="0">
              <a:solidFill>
                <a:prstClr val="black"/>
              </a:solidFill>
              <a:latin typeface="Arial" panose="020B0604020202020204" pitchFamily="34" charset="0"/>
              <a:cs typeface="Arial" panose="020B0604020202020204" pitchFamily="34" charset="0"/>
            </a:endParaRPr>
          </a:p>
          <a:p>
            <a:pPr defTabSz="457200"/>
            <a:r>
              <a:rPr lang="en-US" sz="1200" dirty="0">
                <a:solidFill>
                  <a:prstClr val="black"/>
                </a:solidFill>
                <a:latin typeface="Arial" panose="020B0604020202020204" pitchFamily="34" charset="0"/>
                <a:cs typeface="Arial" panose="020B0604020202020204" pitchFamily="34" charset="0"/>
              </a:rPr>
              <a:t>Suchitra Chandrasekaran, MD MSCE</a:t>
            </a:r>
          </a:p>
          <a:p>
            <a:pPr defTabSz="457200"/>
            <a:r>
              <a:rPr lang="en-US" sz="1200" dirty="0">
                <a:solidFill>
                  <a:prstClr val="black"/>
                </a:solidFill>
                <a:latin typeface="Arial" panose="020B0604020202020204" pitchFamily="34" charset="0"/>
                <a:cs typeface="Arial" panose="020B0604020202020204" pitchFamily="34" charset="0"/>
              </a:rPr>
              <a:t>Associate Professor</a:t>
            </a:r>
          </a:p>
          <a:p>
            <a:pPr defTabSz="457200"/>
            <a:r>
              <a:rPr lang="en-US" sz="1200" dirty="0">
                <a:solidFill>
                  <a:prstClr val="black"/>
                </a:solidFill>
                <a:latin typeface="Arial" panose="020B0604020202020204" pitchFamily="34" charset="0"/>
                <a:cs typeface="Arial" panose="020B0604020202020204" pitchFamily="34" charset="0"/>
              </a:rPr>
              <a:t>Director, MFM Research </a:t>
            </a:r>
          </a:p>
          <a:p>
            <a:pPr defTabSz="457200"/>
            <a:r>
              <a:rPr lang="en-US" sz="1200" dirty="0">
                <a:solidFill>
                  <a:prstClr val="black"/>
                </a:solidFill>
                <a:latin typeface="Arial" panose="020B0604020202020204" pitchFamily="34" charset="0"/>
                <a:cs typeface="Arial" panose="020B0604020202020204" pitchFamily="34" charset="0"/>
              </a:rPr>
              <a:t>Division of Maternal Fetal Medicine </a:t>
            </a:r>
          </a:p>
          <a:p>
            <a:pPr defTabSz="457200"/>
            <a:r>
              <a:rPr lang="en-US" sz="1200" dirty="0">
                <a:solidFill>
                  <a:prstClr val="black"/>
                </a:solidFill>
                <a:latin typeface="Arial" panose="020B0604020202020204" pitchFamily="34" charset="0"/>
                <a:cs typeface="Arial" panose="020B0604020202020204" pitchFamily="34" charset="0"/>
              </a:rPr>
              <a:t>Department of Gynecology and Obstetrics </a:t>
            </a:r>
          </a:p>
          <a:p>
            <a:pPr defTabSz="457200"/>
            <a:r>
              <a:rPr lang="en-US" sz="1200" dirty="0">
                <a:solidFill>
                  <a:srgbClr val="242424"/>
                </a:solidFill>
                <a:latin typeface="Arial" panose="020B0604020202020204" pitchFamily="34" charset="0"/>
                <a:cs typeface="Arial" panose="020B0604020202020204" pitchFamily="34" charset="0"/>
              </a:rPr>
              <a:t>Secondary Appt: Hubert Dept. Global Health, RSPH </a:t>
            </a: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50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40BEA9-A096-F186-2CE5-59AC8687CA7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A17CA3-09EB-EF3E-E8E0-A850D6C16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2AD6100C-FAFD-77ED-1A57-B9FA31EDF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F07E7470-F7D1-5260-3DA4-DFBA3CADF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387F6B07-8F34-3657-3969-FA4EF38D4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89FD559E-6E47-E3A8-472B-CA25ECFF8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89AE12EC-2A0E-D076-EA61-E654488C0A9C}"/>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82612D8F-62F2-4665-A64B-E4C08B028433}"/>
              </a:ext>
            </a:extLst>
          </p:cNvPr>
          <p:cNvSpPr>
            <a:spLocks noGrp="1"/>
          </p:cNvSpPr>
          <p:nvPr>
            <p:ph idx="1"/>
          </p:nvPr>
        </p:nvSpPr>
        <p:spPr>
          <a:xfrm>
            <a:off x="2552700" y="2000000"/>
            <a:ext cx="7293023" cy="4455432"/>
          </a:xfrm>
        </p:spPr>
        <p:txBody>
          <a:bodyPr anchor="ctr">
            <a:noAutofit/>
          </a:bodyPr>
          <a:lstStyle/>
          <a:p>
            <a:r>
              <a:rPr lang="en-US" sz="4400" b="1" dirty="0"/>
              <a:t>No Financial Disclosures </a:t>
            </a:r>
          </a:p>
          <a:p>
            <a:pPr marL="0" indent="0">
              <a:buNone/>
            </a:pPr>
            <a:endParaRPr lang="en-US" sz="4400" b="1" dirty="0"/>
          </a:p>
          <a:p>
            <a:endParaRPr lang="en-US" sz="2800" b="1" dirty="0"/>
          </a:p>
        </p:txBody>
      </p:sp>
      <p:pic>
        <p:nvPicPr>
          <p:cNvPr id="3" name="Picture 2">
            <a:extLst>
              <a:ext uri="{FF2B5EF4-FFF2-40B4-BE49-F238E27FC236}">
                <a16:creationId xmlns:a16="http://schemas.microsoft.com/office/drawing/2014/main" id="{40A950ED-8CAF-F0E8-4F97-5F4DD4B8F754}"/>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7588D55B-895D-85FD-7239-1BAB1424AB6E}"/>
              </a:ext>
            </a:extLst>
          </p:cNvPr>
          <p:cNvSpPr txBox="1"/>
          <p:nvPr/>
        </p:nvSpPr>
        <p:spPr>
          <a:xfrm>
            <a:off x="1710814" y="629920"/>
            <a:ext cx="6859147"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FINANCIAL DISCLOSURE  </a:t>
            </a:r>
            <a:r>
              <a:rPr lang="en-US" sz="2000" dirty="0">
                <a:solidFill>
                  <a:prstClr val="white"/>
                </a:solidFill>
                <a:latin typeface="Calibri"/>
              </a:rPr>
              <a:t> </a:t>
            </a:r>
          </a:p>
        </p:txBody>
      </p:sp>
    </p:spTree>
    <p:extLst>
      <p:ext uri="{BB962C8B-B14F-4D97-AF65-F5344CB8AC3E}">
        <p14:creationId xmlns:p14="http://schemas.microsoft.com/office/powerpoint/2010/main" val="38102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572BF0-0961-AA01-F27A-E18A4B7764A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14339D-14FD-9F4F-5F8F-11C67C2C5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58FE32BE-0431-2A87-9E83-DA38F60D5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FCE1985F-6C95-B28D-3B7D-89B9A47FF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95415E78-3C81-9903-680B-B456F36EA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8F5EC9E5-F872-BD5C-C97A-3576EA15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936E4350-DF9D-B78E-D8B9-F07D3F038A31}"/>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54E118A2-7BB9-5E38-4752-E3988C5A4D55}"/>
              </a:ext>
            </a:extLst>
          </p:cNvPr>
          <p:cNvSpPr>
            <a:spLocks noGrp="1"/>
          </p:cNvSpPr>
          <p:nvPr>
            <p:ph idx="1"/>
          </p:nvPr>
        </p:nvSpPr>
        <p:spPr>
          <a:xfrm>
            <a:off x="2552700" y="2000000"/>
            <a:ext cx="7293023" cy="4455432"/>
          </a:xfrm>
        </p:spPr>
        <p:txBody>
          <a:bodyPr anchor="ctr">
            <a:noAutofit/>
          </a:bodyPr>
          <a:lstStyle/>
          <a:p>
            <a:r>
              <a:rPr lang="en-US" sz="2400" b="1" dirty="0"/>
              <a:t>Obstetric Care Access In Georgia  </a:t>
            </a:r>
          </a:p>
          <a:p>
            <a:endParaRPr lang="en-US" sz="2400" b="1" dirty="0"/>
          </a:p>
          <a:p>
            <a:r>
              <a:rPr lang="en-US" sz="2400" b="1" dirty="0"/>
              <a:t>Determinants Affecting Maternal Health </a:t>
            </a:r>
          </a:p>
          <a:p>
            <a:endParaRPr lang="en-US" sz="2400" b="1" dirty="0"/>
          </a:p>
          <a:p>
            <a:r>
              <a:rPr lang="en-US" sz="2400" b="1" dirty="0"/>
              <a:t>Research Initiatives Impacting Maternal Mortality  </a:t>
            </a:r>
          </a:p>
          <a:p>
            <a:pPr marL="0" indent="0">
              <a:buNone/>
            </a:pPr>
            <a:endParaRPr lang="en-US" sz="2400" b="1" dirty="0"/>
          </a:p>
          <a:p>
            <a:endParaRPr lang="en-US" sz="2800" b="1" dirty="0"/>
          </a:p>
        </p:txBody>
      </p:sp>
      <p:pic>
        <p:nvPicPr>
          <p:cNvPr id="3" name="Picture 2">
            <a:extLst>
              <a:ext uri="{FF2B5EF4-FFF2-40B4-BE49-F238E27FC236}">
                <a16:creationId xmlns:a16="http://schemas.microsoft.com/office/drawing/2014/main" id="{474662C8-8CAA-3876-2E62-239370992C78}"/>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DBA83085-856B-CB2E-3F25-6F4AF80BC885}"/>
              </a:ext>
            </a:extLst>
          </p:cNvPr>
          <p:cNvSpPr txBox="1"/>
          <p:nvPr/>
        </p:nvSpPr>
        <p:spPr>
          <a:xfrm>
            <a:off x="2595880" y="629920"/>
            <a:ext cx="5974080"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OBJECTIVES </a:t>
            </a:r>
            <a:r>
              <a:rPr lang="en-US" sz="2000" dirty="0">
                <a:solidFill>
                  <a:prstClr val="white"/>
                </a:solidFill>
                <a:latin typeface="Calibri"/>
              </a:rPr>
              <a:t> </a:t>
            </a:r>
          </a:p>
        </p:txBody>
      </p:sp>
      <p:sp>
        <p:nvSpPr>
          <p:cNvPr id="6" name="Rectangle 5">
            <a:extLst>
              <a:ext uri="{FF2B5EF4-FFF2-40B4-BE49-F238E27FC236}">
                <a16:creationId xmlns:a16="http://schemas.microsoft.com/office/drawing/2014/main" id="{C6DDBFD5-D98F-CDAC-DF88-69B777B3F970}"/>
              </a:ext>
            </a:extLst>
          </p:cNvPr>
          <p:cNvSpPr/>
          <p:nvPr/>
        </p:nvSpPr>
        <p:spPr>
          <a:xfrm>
            <a:off x="2815139" y="2483701"/>
            <a:ext cx="6824162" cy="70792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5536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E286CF-F6D0-E3A4-721D-26C4C397D14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DCB3AA-873E-E845-0BD6-CC0C50782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68C8FE2D-8C3F-AEA7-B24E-1C2E8F636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D864984F-ADCB-D607-ED36-B1EB9E63F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5B72229A-1B12-E751-578E-ED78FA6DF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527289B5-E202-87C1-778A-07946AAD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027156BB-4C10-F37C-E9D1-17976A0B4449}"/>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B3AFCE6E-DE05-7095-22A1-A217E682EDCB}"/>
              </a:ext>
            </a:extLst>
          </p:cNvPr>
          <p:cNvSpPr>
            <a:spLocks noGrp="1"/>
          </p:cNvSpPr>
          <p:nvPr>
            <p:ph idx="1"/>
          </p:nvPr>
        </p:nvSpPr>
        <p:spPr>
          <a:xfrm>
            <a:off x="2552700" y="2546797"/>
            <a:ext cx="7293023" cy="3683358"/>
          </a:xfrm>
        </p:spPr>
        <p:txBody>
          <a:bodyPr anchor="ctr">
            <a:noAutofit/>
          </a:bodyPr>
          <a:lstStyle/>
          <a:p>
            <a:pPr lvl="0"/>
            <a:endParaRPr lang="en-US" sz="1800" b="1"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State of GA: 66.3 deaths/100,000 live births </a:t>
            </a:r>
          </a:p>
          <a:p>
            <a:pPr lvl="0"/>
            <a:endParaRPr lang="en-US" sz="2400" b="1"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National Rate: 29.6 deaths/100,000</a:t>
            </a:r>
          </a:p>
          <a:p>
            <a:pPr lvl="0"/>
            <a:endParaRPr lang="en-US" sz="2400" b="1"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Highest rates among those who are Black, publicly insured or uninsured. </a:t>
            </a:r>
          </a:p>
          <a:p>
            <a:pPr lvl="0"/>
            <a:endParaRPr lang="en-US" sz="2400" b="1" dirty="0">
              <a:latin typeface="Arial" panose="020B0604020202020204" pitchFamily="34" charset="0"/>
              <a:cs typeface="Arial" panose="020B0604020202020204" pitchFamily="34" charset="0"/>
            </a:endParaRPr>
          </a:p>
          <a:p>
            <a:r>
              <a:rPr lang="en-US" sz="2400" b="1" kern="100" dirty="0">
                <a:latin typeface="Arial" panose="020B0604020202020204" pitchFamily="34" charset="0"/>
                <a:ea typeface="Calibri" panose="020F0502020204030204" pitchFamily="34" charset="0"/>
                <a:cs typeface="Arial" panose="020B0604020202020204" pitchFamily="34" charset="0"/>
              </a:rPr>
              <a:t>53% are within 64 days postpartum </a:t>
            </a:r>
          </a:p>
          <a:p>
            <a:pPr lvl="0"/>
            <a:endParaRPr lang="en-US" sz="2400" b="1" dirty="0">
              <a:latin typeface="Arial" panose="020B0604020202020204" pitchFamily="34" charset="0"/>
              <a:cs typeface="Arial" panose="020B0604020202020204" pitchFamily="34" charset="0"/>
            </a:endParaRPr>
          </a:p>
          <a:p>
            <a:pPr lvl="0"/>
            <a:endParaRPr lang="en-US" sz="2400" b="1" dirty="0">
              <a:latin typeface="Arial" panose="020B0604020202020204" pitchFamily="34" charset="0"/>
              <a:cs typeface="Arial" panose="020B0604020202020204" pitchFamily="34" charset="0"/>
            </a:endParaRPr>
          </a:p>
          <a:p>
            <a:endParaRPr lang="en-US" sz="2800" b="1" dirty="0"/>
          </a:p>
        </p:txBody>
      </p:sp>
      <p:pic>
        <p:nvPicPr>
          <p:cNvPr id="3" name="Picture 2">
            <a:extLst>
              <a:ext uri="{FF2B5EF4-FFF2-40B4-BE49-F238E27FC236}">
                <a16:creationId xmlns:a16="http://schemas.microsoft.com/office/drawing/2014/main" id="{B9F37D6C-1698-F8F0-CC18-5D9CE479DF3D}"/>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E9A37FC2-5CE5-B6A6-AECB-33688C3E9811}"/>
              </a:ext>
            </a:extLst>
          </p:cNvPr>
          <p:cNvSpPr txBox="1"/>
          <p:nvPr/>
        </p:nvSpPr>
        <p:spPr>
          <a:xfrm>
            <a:off x="2595880" y="629920"/>
            <a:ext cx="5974080"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BACKGROUND</a:t>
            </a:r>
            <a:r>
              <a:rPr lang="en-US" sz="2000" dirty="0">
                <a:solidFill>
                  <a:prstClr val="white"/>
                </a:solidFill>
                <a:latin typeface="Calibri"/>
              </a:rPr>
              <a:t> </a:t>
            </a:r>
          </a:p>
        </p:txBody>
      </p:sp>
    </p:spTree>
    <p:extLst>
      <p:ext uri="{BB962C8B-B14F-4D97-AF65-F5344CB8AC3E}">
        <p14:creationId xmlns:p14="http://schemas.microsoft.com/office/powerpoint/2010/main" val="283643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6DF9E24B-A731-E23F-268F-30198B1B8D7E}"/>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ECF0274C-1B8D-1B5F-E2E6-003924F04131}"/>
              </a:ext>
            </a:extLst>
          </p:cNvPr>
          <p:cNvSpPr>
            <a:spLocks noGrp="1"/>
          </p:cNvSpPr>
          <p:nvPr>
            <p:ph idx="1"/>
          </p:nvPr>
        </p:nvSpPr>
        <p:spPr>
          <a:xfrm>
            <a:off x="2552700" y="2318197"/>
            <a:ext cx="7293023" cy="3683358"/>
          </a:xfrm>
        </p:spPr>
        <p:txBody>
          <a:bodyPr anchor="ctr">
            <a:noAutofit/>
          </a:bodyPr>
          <a:lstStyle/>
          <a:p>
            <a:pPr>
              <a:spcBef>
                <a:spcPts val="0"/>
              </a:spcBef>
            </a:pPr>
            <a:endParaRPr lang="en-US" sz="1800" b="1" kern="100" dirty="0">
              <a:latin typeface="Arial" panose="020B0604020202020204" pitchFamily="34" charset="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Contributors to Severe Morbidity and Mortality in the state: </a:t>
            </a:r>
          </a:p>
          <a:p>
            <a:pPr lvl="1">
              <a:spcBef>
                <a:spcPts val="0"/>
              </a:spcBef>
              <a:buFont typeface="Courier New" panose="02070309020205020404" pitchFamily="49" charset="0"/>
              <a:buChar char="o"/>
            </a:pPr>
            <a:r>
              <a:rPr lang="en-US" sz="1800" b="1" kern="100" dirty="0">
                <a:latin typeface="Arial" panose="020B0604020202020204" pitchFamily="34" charset="0"/>
                <a:ea typeface="Calibri" panose="020F0502020204030204" pitchFamily="34" charset="0"/>
                <a:cs typeface="Arial" panose="020B0604020202020204" pitchFamily="34" charset="0"/>
              </a:rPr>
              <a:t>Obesity: 42% </a:t>
            </a:r>
          </a:p>
          <a:p>
            <a:pPr lvl="1">
              <a:spcBef>
                <a:spcPts val="0"/>
              </a:spcBef>
              <a:buFont typeface="Courier New" panose="02070309020205020404" pitchFamily="49" charset="0"/>
              <a:buChar char="o"/>
            </a:pPr>
            <a:r>
              <a:rPr lang="en-US" sz="1800" b="1" kern="100" dirty="0">
                <a:latin typeface="Arial" panose="020B0604020202020204" pitchFamily="34" charset="0"/>
                <a:ea typeface="Calibri" panose="020F0502020204030204" pitchFamily="34" charset="0"/>
                <a:cs typeface="Arial" panose="020B0604020202020204" pitchFamily="34" charset="0"/>
              </a:rPr>
              <a:t>Bias/Discrimination: 15%</a:t>
            </a:r>
          </a:p>
          <a:p>
            <a:pPr lvl="1">
              <a:spcBef>
                <a:spcPts val="0"/>
              </a:spcBef>
              <a:buFont typeface="Courier New" panose="02070309020205020404" pitchFamily="49" charset="0"/>
              <a:buChar char="o"/>
            </a:pPr>
            <a:r>
              <a:rPr lang="en-US" sz="1800" b="1" kern="100" dirty="0">
                <a:latin typeface="Arial" panose="020B0604020202020204" pitchFamily="34" charset="0"/>
                <a:ea typeface="Calibri" panose="020F0502020204030204" pitchFamily="34" charset="0"/>
                <a:cs typeface="Arial" panose="020B0604020202020204" pitchFamily="34" charset="0"/>
              </a:rPr>
              <a:t>Mental Health Conditions 18%</a:t>
            </a:r>
          </a:p>
          <a:p>
            <a:pPr lvl="1">
              <a:spcBef>
                <a:spcPts val="0"/>
              </a:spcBef>
              <a:buFont typeface="Courier New" panose="02070309020205020404" pitchFamily="49" charset="0"/>
              <a:buChar char="o"/>
            </a:pPr>
            <a:r>
              <a:rPr lang="en-US" sz="1800" b="1" kern="100" dirty="0">
                <a:latin typeface="Arial" panose="020B0604020202020204" pitchFamily="34" charset="0"/>
                <a:ea typeface="Calibri" panose="020F0502020204030204" pitchFamily="34" charset="0"/>
                <a:cs typeface="Arial" panose="020B0604020202020204" pitchFamily="34" charset="0"/>
              </a:rPr>
              <a:t>Substance Use 13%</a:t>
            </a:r>
          </a:p>
          <a:p>
            <a:endParaRPr lang="en-US" sz="1800" b="1" dirty="0">
              <a:latin typeface="Arial" panose="020B0604020202020204" pitchFamily="34" charset="0"/>
              <a:ea typeface="Calibri" panose="020F0502020204030204" pitchFamily="34" charset="0"/>
              <a:cs typeface="Arial" panose="020B0604020202020204" pitchFamily="34" charset="0"/>
            </a:endParaRPr>
          </a:p>
          <a:p>
            <a:pPr>
              <a:buFont typeface="Arial" panose="020B0604020202020204" pitchFamily="34" charset="0"/>
              <a:buChar char="•"/>
            </a:pPr>
            <a:r>
              <a:rPr lang="en-US" sz="1800" b="1" dirty="0">
                <a:latin typeface="Arial" panose="020B0604020202020204" pitchFamily="34" charset="0"/>
                <a:ea typeface="Calibri" panose="020F0502020204030204" pitchFamily="34" charset="0"/>
                <a:cs typeface="Arial" panose="020B0604020202020204" pitchFamily="34" charset="0"/>
              </a:rPr>
              <a:t>Majority of deaths are occurring intrapartum/peripartum period </a:t>
            </a:r>
          </a:p>
          <a:p>
            <a:pPr lvl="1">
              <a:buFont typeface="Arial" panose="020B0604020202020204" pitchFamily="34" charset="0"/>
              <a:buChar char="•"/>
            </a:pPr>
            <a:r>
              <a:rPr lang="en-US" sz="1800" b="1" dirty="0">
                <a:latin typeface="Arial" panose="020B0604020202020204" pitchFamily="34" charset="0"/>
                <a:ea typeface="Calibri" panose="020F0502020204030204" pitchFamily="34" charset="0"/>
                <a:cs typeface="Arial" panose="020B0604020202020204" pitchFamily="34" charset="0"/>
              </a:rPr>
              <a:t>Obesity</a:t>
            </a:r>
          </a:p>
          <a:p>
            <a:pPr lvl="1">
              <a:buFont typeface="Arial" panose="020B0604020202020204" pitchFamily="34" charset="0"/>
              <a:buChar char="•"/>
            </a:pPr>
            <a:r>
              <a:rPr lang="en-US" sz="1800" b="1" dirty="0">
                <a:latin typeface="Arial" panose="020B0604020202020204" pitchFamily="34" charset="0"/>
                <a:ea typeface="Calibri" panose="020F0502020204030204" pitchFamily="34" charset="0"/>
                <a:cs typeface="Arial" panose="020B0604020202020204" pitchFamily="34" charset="0"/>
              </a:rPr>
              <a:t>Cardiovascular </a:t>
            </a:r>
          </a:p>
          <a:p>
            <a:pPr lvl="1">
              <a:buFont typeface="Arial" panose="020B0604020202020204" pitchFamily="34" charset="0"/>
              <a:buChar char="•"/>
            </a:pPr>
            <a:r>
              <a:rPr lang="en-US" sz="1800" b="1" dirty="0">
                <a:latin typeface="Arial" panose="020B0604020202020204" pitchFamily="34" charset="0"/>
                <a:ea typeface="Calibri" panose="020F0502020204030204" pitchFamily="34" charset="0"/>
                <a:cs typeface="Arial" panose="020B0604020202020204" pitchFamily="34" charset="0"/>
              </a:rPr>
              <a:t>Metabolic disease</a:t>
            </a:r>
          </a:p>
          <a:p>
            <a:pPr>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1" kern="100" dirty="0">
                <a:latin typeface="Arial" panose="020B0604020202020204" pitchFamily="34" charset="0"/>
                <a:ea typeface="Calibri" panose="020F0502020204030204" pitchFamily="34" charset="0"/>
                <a:cs typeface="Arial" panose="020B0604020202020204" pitchFamily="34" charset="0"/>
              </a:rPr>
              <a:t>60% are cardiac related (cardiomyopathy, cardiovascular disease, embolism, preeclampsia)</a:t>
            </a:r>
          </a:p>
          <a:p>
            <a:pPr marL="0" indent="0">
              <a:spcBef>
                <a:spcPts val="0"/>
              </a:spcBef>
              <a:buNone/>
            </a:pPr>
            <a:endParaRPr lang="en-US" sz="1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DC49A69-E725-4279-BF42-4083B70AA3B0}"/>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7A748215-B2E7-9236-022A-884CDB8089F9}"/>
              </a:ext>
            </a:extLst>
          </p:cNvPr>
          <p:cNvSpPr txBox="1"/>
          <p:nvPr/>
        </p:nvSpPr>
        <p:spPr>
          <a:xfrm>
            <a:off x="2595880" y="629920"/>
            <a:ext cx="5974080"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BACKGROUND </a:t>
            </a:r>
            <a:r>
              <a:rPr lang="en-US" sz="2000" dirty="0">
                <a:solidFill>
                  <a:prstClr val="white"/>
                </a:solidFill>
                <a:latin typeface="Calibri"/>
              </a:rPr>
              <a:t> </a:t>
            </a:r>
          </a:p>
        </p:txBody>
      </p:sp>
    </p:spTree>
    <p:extLst>
      <p:ext uri="{BB962C8B-B14F-4D97-AF65-F5344CB8AC3E}">
        <p14:creationId xmlns:p14="http://schemas.microsoft.com/office/powerpoint/2010/main" val="6337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9FD4DC-3593-8B3F-3177-1EB6D68A5B8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07C2B3-E730-9455-C5E8-D38B262A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78615C42-790A-D7C2-7BDD-E25B4D0AF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00ACD698-411B-1B97-2143-DE387E58F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37ABB40E-0FEE-7589-CD38-B98E7EB2C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66CE6E1A-692E-BCDF-6B1E-929B4A76D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27F550B0-B8DE-B0B7-753C-B096E270E635}"/>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CB596027-FAAE-9DB9-6FD1-5F155CD6CA5C}"/>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25077EB5-D121-D85C-7858-11B81E850516}"/>
              </a:ext>
            </a:extLst>
          </p:cNvPr>
          <p:cNvSpPr txBox="1"/>
          <p:nvPr/>
        </p:nvSpPr>
        <p:spPr>
          <a:xfrm>
            <a:off x="2595880" y="629920"/>
            <a:ext cx="5974080"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BACKGROUND</a:t>
            </a:r>
            <a:r>
              <a:rPr lang="en-US" sz="2000" dirty="0">
                <a:solidFill>
                  <a:prstClr val="white"/>
                </a:solidFill>
                <a:latin typeface="Calibri"/>
              </a:rPr>
              <a:t> </a:t>
            </a:r>
          </a:p>
        </p:txBody>
      </p:sp>
      <p:pic>
        <p:nvPicPr>
          <p:cNvPr id="8" name="Picture 7">
            <a:extLst>
              <a:ext uri="{FF2B5EF4-FFF2-40B4-BE49-F238E27FC236}">
                <a16:creationId xmlns:a16="http://schemas.microsoft.com/office/drawing/2014/main" id="{794A7118-5F8D-E5ED-6187-431513769848}"/>
              </a:ext>
            </a:extLst>
          </p:cNvPr>
          <p:cNvPicPr>
            <a:picLocks noChangeAspect="1"/>
          </p:cNvPicPr>
          <p:nvPr/>
        </p:nvPicPr>
        <p:blipFill>
          <a:blip r:embed="rId3"/>
          <a:stretch>
            <a:fillRect/>
          </a:stretch>
        </p:blipFill>
        <p:spPr>
          <a:xfrm>
            <a:off x="2512142" y="1995428"/>
            <a:ext cx="6858702" cy="3777195"/>
          </a:xfrm>
          <a:prstGeom prst="rect">
            <a:avLst/>
          </a:prstGeom>
        </p:spPr>
      </p:pic>
      <p:sp>
        <p:nvSpPr>
          <p:cNvPr id="9" name="Rectangle 8">
            <a:extLst>
              <a:ext uri="{FF2B5EF4-FFF2-40B4-BE49-F238E27FC236}">
                <a16:creationId xmlns:a16="http://schemas.microsoft.com/office/drawing/2014/main" id="{3557CE42-F3BF-812E-56D4-8D343E41D14A}"/>
              </a:ext>
            </a:extLst>
          </p:cNvPr>
          <p:cNvSpPr/>
          <p:nvPr/>
        </p:nvSpPr>
        <p:spPr>
          <a:xfrm>
            <a:off x="5098316" y="3033350"/>
            <a:ext cx="3917552" cy="2785035"/>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TextBox 10">
            <a:extLst>
              <a:ext uri="{FF2B5EF4-FFF2-40B4-BE49-F238E27FC236}">
                <a16:creationId xmlns:a16="http://schemas.microsoft.com/office/drawing/2014/main" id="{00563B99-B035-B2E7-0A21-39FAE32F001D}"/>
              </a:ext>
            </a:extLst>
          </p:cNvPr>
          <p:cNvSpPr txBox="1"/>
          <p:nvPr/>
        </p:nvSpPr>
        <p:spPr>
          <a:xfrm>
            <a:off x="7384027" y="5974740"/>
            <a:ext cx="2838785" cy="307777"/>
          </a:xfrm>
          <a:prstGeom prst="rect">
            <a:avLst/>
          </a:prstGeom>
          <a:noFill/>
        </p:spPr>
        <p:txBody>
          <a:bodyPr wrap="square" rtlCol="0">
            <a:spAutoFit/>
          </a:bodyPr>
          <a:lstStyle/>
          <a:p>
            <a:pPr defTabSz="457200"/>
            <a:r>
              <a:rPr lang="en-US" sz="1400" i="1" dirty="0">
                <a:solidFill>
                  <a:prstClr val="black"/>
                </a:solidFill>
                <a:latin typeface="Arial" panose="020B0604020202020204" pitchFamily="34" charset="0"/>
                <a:cs typeface="Arial" panose="020B0604020202020204" pitchFamily="34" charset="0"/>
              </a:rPr>
              <a:t>2018-2020 MMRC Report </a:t>
            </a:r>
          </a:p>
        </p:txBody>
      </p:sp>
    </p:spTree>
    <p:extLst>
      <p:ext uri="{BB962C8B-B14F-4D97-AF65-F5344CB8AC3E}">
        <p14:creationId xmlns:p14="http://schemas.microsoft.com/office/powerpoint/2010/main" val="36047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6DF9E24B-A731-E23F-268F-30198B1B8D7E}"/>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ECF0274C-1B8D-1B5F-E2E6-003924F04131}"/>
              </a:ext>
            </a:extLst>
          </p:cNvPr>
          <p:cNvSpPr>
            <a:spLocks noGrp="1"/>
          </p:cNvSpPr>
          <p:nvPr>
            <p:ph idx="1"/>
          </p:nvPr>
        </p:nvSpPr>
        <p:spPr>
          <a:xfrm>
            <a:off x="2552700" y="2546797"/>
            <a:ext cx="7293023" cy="3683358"/>
          </a:xfrm>
        </p:spPr>
        <p:txBody>
          <a:bodyPr anchor="ctr">
            <a:noAutofit/>
          </a:bodyPr>
          <a:lstStyle/>
          <a:p>
            <a:pPr lvl="0"/>
            <a:r>
              <a:rPr lang="en-US" sz="2000" b="1" dirty="0">
                <a:latin typeface="Arial" panose="020B0604020202020204" pitchFamily="34" charset="0"/>
                <a:cs typeface="Arial" panose="020B0604020202020204" pitchFamily="34" charset="0"/>
              </a:rPr>
              <a:t>2018 - 2022, multiple changes to improve SMM have been implemented including </a:t>
            </a:r>
          </a:p>
          <a:p>
            <a:pPr lvl="0"/>
            <a:endParaRPr lang="en-US" sz="20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Postpartum Medicaid Extension</a:t>
            </a:r>
          </a:p>
          <a:p>
            <a:pPr lvl="2"/>
            <a:r>
              <a:rPr lang="en-US" sz="1600" b="1" dirty="0">
                <a:latin typeface="Arial" panose="020B0604020202020204" pitchFamily="34" charset="0"/>
                <a:cs typeface="Arial" panose="020B0604020202020204" pitchFamily="34" charset="0"/>
              </a:rPr>
              <a:t>Covers Care for 1 year postpartum </a:t>
            </a:r>
          </a:p>
          <a:p>
            <a:pPr lvl="1"/>
            <a:endParaRPr lang="en-US" sz="20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Perinatal Levels of Care Designation </a:t>
            </a:r>
          </a:p>
          <a:p>
            <a:pPr lvl="1"/>
            <a:endParaRPr lang="en-US" sz="20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Georgia Perinatal Quality Collaborative (</a:t>
            </a:r>
            <a:r>
              <a:rPr lang="en-US" sz="2000" b="1" dirty="0" err="1">
                <a:latin typeface="Arial" panose="020B0604020202020204" pitchFamily="34" charset="0"/>
                <a:cs typeface="Arial" panose="020B0604020202020204" pitchFamily="34" charset="0"/>
              </a:rPr>
              <a:t>GaPQC</a:t>
            </a:r>
            <a:r>
              <a:rPr lang="en-US" sz="2000" b="1" dirty="0">
                <a:latin typeface="Arial" panose="020B0604020202020204" pitchFamily="34" charset="0"/>
                <a:cs typeface="Arial" panose="020B0604020202020204" pitchFamily="34" charset="0"/>
              </a:rPr>
              <a:t>) Implementation of AIM and Hypertension Bundles </a:t>
            </a:r>
          </a:p>
          <a:p>
            <a:pPr lvl="1"/>
            <a:endParaRPr lang="en-US" sz="20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Multidisciplinary MMRC (meeting quarterly to review deaths</a:t>
            </a:r>
            <a:r>
              <a:rPr lang="en-US" sz="1800" b="1" dirty="0">
                <a:latin typeface="Arial" panose="020B0604020202020204" pitchFamily="34" charset="0"/>
                <a:cs typeface="Arial" panose="020B0604020202020204" pitchFamily="34" charset="0"/>
              </a:rPr>
              <a:t>)</a:t>
            </a:r>
          </a:p>
          <a:p>
            <a:endParaRPr lang="en-US" sz="2800" b="1" dirty="0"/>
          </a:p>
        </p:txBody>
      </p:sp>
      <p:pic>
        <p:nvPicPr>
          <p:cNvPr id="3" name="Picture 2">
            <a:extLst>
              <a:ext uri="{FF2B5EF4-FFF2-40B4-BE49-F238E27FC236}">
                <a16:creationId xmlns:a16="http://schemas.microsoft.com/office/drawing/2014/main" id="{3DC49A69-E725-4279-BF42-4083B70AA3B0}"/>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267391D9-E254-064B-C9F7-72CA7C563D51}"/>
              </a:ext>
            </a:extLst>
          </p:cNvPr>
          <p:cNvSpPr txBox="1"/>
          <p:nvPr/>
        </p:nvSpPr>
        <p:spPr>
          <a:xfrm>
            <a:off x="2595880" y="629920"/>
            <a:ext cx="5974080"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BACKGROUND</a:t>
            </a:r>
            <a:r>
              <a:rPr lang="en-US" sz="2000" dirty="0">
                <a:solidFill>
                  <a:prstClr val="white"/>
                </a:solidFill>
                <a:latin typeface="Calibri"/>
              </a:rPr>
              <a:t> </a:t>
            </a:r>
          </a:p>
        </p:txBody>
      </p:sp>
    </p:spTree>
    <p:extLst>
      <p:ext uri="{BB962C8B-B14F-4D97-AF65-F5344CB8AC3E}">
        <p14:creationId xmlns:p14="http://schemas.microsoft.com/office/powerpoint/2010/main" val="38323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DE0A71-0D1D-ED7D-3A82-A52B02840FA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00EA52-6E3E-1401-3C5F-7039D013C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49D0F460-D3B6-C106-1394-CB85C3D55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E002E17C-3127-1998-E76C-1DA6ABB68A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4BBF5FFE-61B4-0B7D-5D50-45CFF5B34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3EFB33A9-EAEF-80AD-D656-A764072C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704DEDF9-CE75-95F5-E105-E327977B4CD2}"/>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255FEA99-59C7-21F2-7046-C2C3E20DB57B}"/>
              </a:ext>
            </a:extLst>
          </p:cNvPr>
          <p:cNvPicPr>
            <a:picLocks noChangeAspect="1"/>
          </p:cNvPicPr>
          <p:nvPr/>
        </p:nvPicPr>
        <p:blipFill>
          <a:blip r:embed="rId2"/>
          <a:stretch>
            <a:fillRect/>
          </a:stretch>
        </p:blipFill>
        <p:spPr>
          <a:xfrm>
            <a:off x="9709185" y="108522"/>
            <a:ext cx="830825" cy="651999"/>
          </a:xfrm>
          <a:prstGeom prst="rect">
            <a:avLst/>
          </a:prstGeom>
        </p:spPr>
      </p:pic>
      <p:sp>
        <p:nvSpPr>
          <p:cNvPr id="2" name="TextBox 1">
            <a:extLst>
              <a:ext uri="{FF2B5EF4-FFF2-40B4-BE49-F238E27FC236}">
                <a16:creationId xmlns:a16="http://schemas.microsoft.com/office/drawing/2014/main" id="{54A14444-ED98-DC11-081D-16CCA5D0538F}"/>
              </a:ext>
            </a:extLst>
          </p:cNvPr>
          <p:cNvSpPr txBox="1"/>
          <p:nvPr/>
        </p:nvSpPr>
        <p:spPr>
          <a:xfrm>
            <a:off x="1582993" y="648435"/>
            <a:ext cx="8268929" cy="523220"/>
          </a:xfrm>
          <a:prstGeom prst="rect">
            <a:avLst/>
          </a:prstGeom>
          <a:noFill/>
        </p:spPr>
        <p:txBody>
          <a:bodyPr wrap="square" rtlCol="0">
            <a:spAutoFit/>
          </a:bodyPr>
          <a:lstStyle/>
          <a:p>
            <a:pPr algn="ctr" defTabSz="457200"/>
            <a:r>
              <a:rPr lang="en-US" sz="2800" b="1" dirty="0">
                <a:solidFill>
                  <a:prstClr val="white"/>
                </a:solidFill>
                <a:latin typeface="Arial" panose="020B0604020202020204" pitchFamily="34" charset="0"/>
                <a:cs typeface="Arial" panose="020B0604020202020204" pitchFamily="34" charset="0"/>
              </a:rPr>
              <a:t>ACCESS: MATERNITY CARE DESERTS    </a:t>
            </a:r>
          </a:p>
        </p:txBody>
      </p:sp>
      <p:sp>
        <p:nvSpPr>
          <p:cNvPr id="6" name="TextBox 5">
            <a:extLst>
              <a:ext uri="{FF2B5EF4-FFF2-40B4-BE49-F238E27FC236}">
                <a16:creationId xmlns:a16="http://schemas.microsoft.com/office/drawing/2014/main" id="{89ED5A98-AB88-D0E3-5C25-346219B97797}"/>
              </a:ext>
            </a:extLst>
          </p:cNvPr>
          <p:cNvSpPr txBox="1"/>
          <p:nvPr/>
        </p:nvSpPr>
        <p:spPr>
          <a:xfrm>
            <a:off x="2241755" y="1875968"/>
            <a:ext cx="7944464" cy="4524315"/>
          </a:xfrm>
          <a:prstGeom prst="rect">
            <a:avLst/>
          </a:prstGeom>
          <a:noFill/>
        </p:spPr>
        <p:txBody>
          <a:bodyPr wrap="square" rtlCol="0">
            <a:spAutoFit/>
          </a:bodyPr>
          <a:lstStyle/>
          <a:p>
            <a:pPr marL="285750"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Counties in the US in which access to maternity care services is limited or absent </a:t>
            </a:r>
          </a:p>
          <a:p>
            <a:pPr marL="285750"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Without a birthing hospital or birth center offering obstetric care or obstetric provider </a:t>
            </a:r>
          </a:p>
          <a:p>
            <a:pPr marL="285750"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Obstetric Provider </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Obstetrician</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Family Physician</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Certified Nurse Midwives</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Nurse Midwives</a:t>
            </a:r>
          </a:p>
          <a:p>
            <a:pPr marL="742950" lvl="1"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United States: </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2 million reproductive age persons live in maternity care deserts </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130,000 babies born in maternity care deserts</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1,052 counties  </a:t>
            </a:r>
          </a:p>
        </p:txBody>
      </p:sp>
    </p:spTree>
    <p:extLst>
      <p:ext uri="{BB962C8B-B14F-4D97-AF65-F5344CB8AC3E}">
        <p14:creationId xmlns:p14="http://schemas.microsoft.com/office/powerpoint/2010/main" val="293809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D51022-4915-CD69-C9B2-C6EDB9617D0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E89073-4C56-5E77-8769-2740DEA86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166699A8-737C-BE01-15B4-025A539E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96F68DC5-882C-3F0E-A34F-E258AB657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6B2D556E-7A9B-4811-0D7A-38F58F783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2B541AFC-3CA7-0508-C239-C8739E2CA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C2175F7C-8B7D-6693-33CA-A486EEC16457}"/>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30079A71-E5B2-8113-DB10-65B1AB72F19E}"/>
              </a:ext>
            </a:extLst>
          </p:cNvPr>
          <p:cNvPicPr>
            <a:picLocks noChangeAspect="1"/>
          </p:cNvPicPr>
          <p:nvPr/>
        </p:nvPicPr>
        <p:blipFill>
          <a:blip r:embed="rId2"/>
          <a:stretch>
            <a:fillRect/>
          </a:stretch>
        </p:blipFill>
        <p:spPr>
          <a:xfrm>
            <a:off x="9709185" y="108522"/>
            <a:ext cx="830825" cy="651999"/>
          </a:xfrm>
          <a:prstGeom prst="rect">
            <a:avLst/>
          </a:prstGeom>
        </p:spPr>
      </p:pic>
      <p:sp>
        <p:nvSpPr>
          <p:cNvPr id="2" name="TextBox 1">
            <a:extLst>
              <a:ext uri="{FF2B5EF4-FFF2-40B4-BE49-F238E27FC236}">
                <a16:creationId xmlns:a16="http://schemas.microsoft.com/office/drawing/2014/main" id="{7C62B977-4E31-8C18-B86B-1ED6C449AC3C}"/>
              </a:ext>
            </a:extLst>
          </p:cNvPr>
          <p:cNvSpPr txBox="1"/>
          <p:nvPr/>
        </p:nvSpPr>
        <p:spPr>
          <a:xfrm>
            <a:off x="1676571" y="459040"/>
            <a:ext cx="8268929" cy="523220"/>
          </a:xfrm>
          <a:prstGeom prst="rect">
            <a:avLst/>
          </a:prstGeom>
          <a:noFill/>
        </p:spPr>
        <p:txBody>
          <a:bodyPr wrap="square" rtlCol="0">
            <a:spAutoFit/>
          </a:bodyPr>
          <a:lstStyle/>
          <a:p>
            <a:pPr algn="ctr" defTabSz="457200"/>
            <a:r>
              <a:rPr lang="en-US" sz="2800" b="1" dirty="0">
                <a:solidFill>
                  <a:prstClr val="white"/>
                </a:solidFill>
                <a:latin typeface="Arial" panose="020B0604020202020204" pitchFamily="34" charset="0"/>
                <a:cs typeface="Arial" panose="020B0604020202020204" pitchFamily="34" charset="0"/>
              </a:rPr>
              <a:t>MATERNITY CARE DESERT GEORGIA   </a:t>
            </a:r>
          </a:p>
        </p:txBody>
      </p:sp>
      <p:pic>
        <p:nvPicPr>
          <p:cNvPr id="11" name="Picture 10">
            <a:extLst>
              <a:ext uri="{FF2B5EF4-FFF2-40B4-BE49-F238E27FC236}">
                <a16:creationId xmlns:a16="http://schemas.microsoft.com/office/drawing/2014/main" id="{4E7CC4C8-7B21-6BA0-C4BC-79D63E5A5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567" y="1820090"/>
            <a:ext cx="4955459" cy="3021324"/>
          </a:xfrm>
          <a:prstGeom prst="rect">
            <a:avLst/>
          </a:prstGeom>
        </p:spPr>
      </p:pic>
      <p:sp>
        <p:nvSpPr>
          <p:cNvPr id="13" name="TextBox 12">
            <a:extLst>
              <a:ext uri="{FF2B5EF4-FFF2-40B4-BE49-F238E27FC236}">
                <a16:creationId xmlns:a16="http://schemas.microsoft.com/office/drawing/2014/main" id="{D9FEF943-50B4-F9AC-876B-D446AEE724E7}"/>
              </a:ext>
            </a:extLst>
          </p:cNvPr>
          <p:cNvSpPr txBox="1"/>
          <p:nvPr/>
        </p:nvSpPr>
        <p:spPr>
          <a:xfrm>
            <a:off x="1610033" y="1943064"/>
            <a:ext cx="3780503" cy="3693319"/>
          </a:xfrm>
          <a:prstGeom prst="rect">
            <a:avLst/>
          </a:prstGeom>
          <a:noFill/>
        </p:spPr>
        <p:txBody>
          <a:bodyPr wrap="square" rtlCol="0">
            <a:spAutoFit/>
          </a:bodyPr>
          <a:lstStyle/>
          <a:p>
            <a:pPr marL="285750"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Moderate Access: </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Access to 1 hospital or birth center </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Few obstetric providers (&lt;60 per 100,000 births)</a:t>
            </a:r>
          </a:p>
          <a:p>
            <a:pPr marL="742950" lvl="1"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Access: </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Availability of 2 or more hospitals or birth centers providing obstetric care </a:t>
            </a:r>
          </a:p>
          <a:p>
            <a:pPr marL="742950" lvl="1" indent="-285750" defTabSz="4572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At least 60 providers per 100,000 births </a:t>
            </a:r>
          </a:p>
        </p:txBody>
      </p:sp>
    </p:spTree>
    <p:extLst>
      <p:ext uri="{BB962C8B-B14F-4D97-AF65-F5344CB8AC3E}">
        <p14:creationId xmlns:p14="http://schemas.microsoft.com/office/powerpoint/2010/main" val="390099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358A21-D4F0-FCDB-CAAC-CE813B8567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F50463-5AC1-2F22-EE28-A10C8FA88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25AF7B3A-53A4-A25C-E001-171078D0C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DD68C362-09DB-D435-219A-01A5FE034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1D1F7C3B-015E-AC11-93D6-83CB6E17C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72F058AD-7E27-5D6F-59B1-37B643710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D837B70F-AD21-A134-56E5-61816EEAD279}"/>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53C17F70-3376-959B-7843-D003F612E50D}"/>
              </a:ext>
            </a:extLst>
          </p:cNvPr>
          <p:cNvPicPr>
            <a:picLocks noChangeAspect="1"/>
          </p:cNvPicPr>
          <p:nvPr/>
        </p:nvPicPr>
        <p:blipFill>
          <a:blip r:embed="rId2"/>
          <a:stretch>
            <a:fillRect/>
          </a:stretch>
        </p:blipFill>
        <p:spPr>
          <a:xfrm>
            <a:off x="9709185" y="108522"/>
            <a:ext cx="830825" cy="651999"/>
          </a:xfrm>
          <a:prstGeom prst="rect">
            <a:avLst/>
          </a:prstGeom>
        </p:spPr>
      </p:pic>
      <p:sp>
        <p:nvSpPr>
          <p:cNvPr id="2" name="TextBox 1">
            <a:extLst>
              <a:ext uri="{FF2B5EF4-FFF2-40B4-BE49-F238E27FC236}">
                <a16:creationId xmlns:a16="http://schemas.microsoft.com/office/drawing/2014/main" id="{BC927A53-C3EB-6264-EB0E-FD55B0B079D6}"/>
              </a:ext>
            </a:extLst>
          </p:cNvPr>
          <p:cNvSpPr txBox="1"/>
          <p:nvPr/>
        </p:nvSpPr>
        <p:spPr>
          <a:xfrm>
            <a:off x="1582993" y="648435"/>
            <a:ext cx="8268929" cy="523220"/>
          </a:xfrm>
          <a:prstGeom prst="rect">
            <a:avLst/>
          </a:prstGeom>
          <a:noFill/>
        </p:spPr>
        <p:txBody>
          <a:bodyPr wrap="square" rtlCol="0">
            <a:spAutoFit/>
          </a:bodyPr>
          <a:lstStyle/>
          <a:p>
            <a:pPr algn="ctr" defTabSz="457200"/>
            <a:r>
              <a:rPr lang="en-US" sz="2800" b="1" dirty="0">
                <a:solidFill>
                  <a:prstClr val="white"/>
                </a:solidFill>
                <a:latin typeface="Arial" panose="020B0604020202020204" pitchFamily="34" charset="0"/>
                <a:cs typeface="Arial" panose="020B0604020202020204" pitchFamily="34" charset="0"/>
              </a:rPr>
              <a:t>MATERNITY CARE DESERT GEORIGA   </a:t>
            </a:r>
          </a:p>
        </p:txBody>
      </p:sp>
      <p:sp>
        <p:nvSpPr>
          <p:cNvPr id="9" name="TextBox 8">
            <a:extLst>
              <a:ext uri="{FF2B5EF4-FFF2-40B4-BE49-F238E27FC236}">
                <a16:creationId xmlns:a16="http://schemas.microsoft.com/office/drawing/2014/main" id="{4F2104FF-DDDF-7C3C-37CD-8A9CDD8279AF}"/>
              </a:ext>
            </a:extLst>
          </p:cNvPr>
          <p:cNvSpPr txBox="1"/>
          <p:nvPr/>
        </p:nvSpPr>
        <p:spPr>
          <a:xfrm>
            <a:off x="1703976" y="1685570"/>
            <a:ext cx="8619895" cy="4401205"/>
          </a:xfrm>
          <a:prstGeom prst="rect">
            <a:avLst/>
          </a:prstGeom>
          <a:noFill/>
        </p:spPr>
        <p:txBody>
          <a:bodyPr wrap="square">
            <a:spAutoFit/>
          </a:bodyPr>
          <a:lstStyle/>
          <a:p>
            <a:pPr marL="342900" indent="-342900" defTabSz="457200">
              <a:buFont typeface="Symbol" panose="05050102010706020507" pitchFamily="18" charset="2"/>
              <a:buChar char=""/>
            </a:pPr>
            <a:endParaRPr lang="en-US" sz="20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42900" indent="-342900" defTabSz="457200">
              <a:buFont typeface="Symbol" panose="05050102010706020507" pitchFamily="18" charset="2"/>
              <a:buChar char=""/>
            </a:pPr>
            <a:endParaRPr lang="en-US" sz="20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42900" indent="-342900" defTabSz="457200">
              <a:buFont typeface="Symbol" panose="05050102010706020507" pitchFamily="18" charset="2"/>
              <a:buChar char=""/>
            </a:pPr>
            <a:r>
              <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The Georgia Board of Health Care Workforce 2019 Annual Report </a:t>
            </a:r>
          </a:p>
          <a:p>
            <a:pPr marL="800100" lvl="1" indent="-342900" defTabSz="457200">
              <a:buFont typeface="Symbol" panose="05050102010706020507" pitchFamily="18" charset="2"/>
              <a:buChar char=""/>
            </a:pPr>
            <a:endPar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800100" lvl="1" indent="-342900" defTabSz="457200">
              <a:buFont typeface="Symbol" panose="05050102010706020507" pitchFamily="18" charset="2"/>
              <a:buChar char=""/>
            </a:pPr>
            <a:r>
              <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 Georgia counties without a physician</a:t>
            </a:r>
          </a:p>
          <a:p>
            <a:pPr marL="800100" lvl="1" indent="-342900" defTabSz="457200">
              <a:buFont typeface="Symbol" panose="05050102010706020507" pitchFamily="18" charset="2"/>
              <a:buChar char=""/>
            </a:pPr>
            <a:endPar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800100" lvl="1" indent="-342900" defTabSz="457200">
              <a:buFont typeface="Symbol" panose="05050102010706020507" pitchFamily="18" charset="2"/>
              <a:buChar char=""/>
            </a:pPr>
            <a:r>
              <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18 without a family physician</a:t>
            </a:r>
          </a:p>
          <a:p>
            <a:pPr marL="800100" lvl="1" indent="-342900" defTabSz="457200">
              <a:buFont typeface="Symbol" panose="05050102010706020507" pitchFamily="18" charset="2"/>
              <a:buChar char=""/>
            </a:pPr>
            <a:endPar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800100" lvl="1" indent="-342900" defTabSz="457200">
              <a:buFont typeface="Symbol" panose="05050102010706020507" pitchFamily="18" charset="2"/>
              <a:buChar char=""/>
            </a:pPr>
            <a:r>
              <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32 without an internist</a:t>
            </a:r>
          </a:p>
          <a:p>
            <a:pPr marL="800100" lvl="1" indent="-342900" defTabSz="457200">
              <a:buFont typeface="Symbol" panose="05050102010706020507" pitchFamily="18" charset="2"/>
              <a:buChar char=""/>
            </a:pPr>
            <a:endPar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800100" lvl="1" indent="-342900" defTabSz="457200">
              <a:buFont typeface="Symbol" panose="05050102010706020507" pitchFamily="18" charset="2"/>
              <a:buChar char=""/>
            </a:pPr>
            <a:r>
              <a:rPr lang="en-US" sz="2400" b="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77 without a psychiatrist</a:t>
            </a:r>
            <a:endParaRPr lang="en-US" sz="2400"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09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043" y="24802"/>
            <a:ext cx="10160000" cy="1143000"/>
          </a:xfrm>
        </p:spPr>
        <p:txBody>
          <a:bodyPr/>
          <a:lstStyle/>
          <a:p>
            <a:pPr fontAlgn="auto">
              <a:spcAft>
                <a:spcPts val="0"/>
              </a:spcAft>
              <a:defRPr/>
            </a:pPr>
            <a:r>
              <a:rPr lang="en-US"/>
              <a:t>					  Seminar Objectives</a:t>
            </a:r>
          </a:p>
        </p:txBody>
      </p:sp>
      <p:sp>
        <p:nvSpPr>
          <p:cNvPr id="3" name="Content Placeholder 2"/>
          <p:cNvSpPr>
            <a:spLocks noGrp="1"/>
          </p:cNvSpPr>
          <p:nvPr>
            <p:ph idx="1"/>
          </p:nvPr>
        </p:nvSpPr>
        <p:spPr>
          <a:xfrm>
            <a:off x="264827" y="1405147"/>
            <a:ext cx="10586802" cy="5170540"/>
          </a:xfrm>
        </p:spPr>
        <p:txBody>
          <a:bodyPr rtlCol="0">
            <a:normAutofit/>
          </a:bodyPr>
          <a:lstStyle/>
          <a:p>
            <a:r>
              <a:rPr lang="en-US" sz="2800" dirty="0">
                <a:latin typeface="+mj-lt"/>
              </a:rPr>
              <a:t>To provide information on maternal health and mortality</a:t>
            </a:r>
            <a:endParaRPr lang="en-US" sz="2800" dirty="0">
              <a:latin typeface="+mj-lt"/>
              <a:ea typeface="Cambria"/>
            </a:endParaRPr>
          </a:p>
          <a:p>
            <a:endParaRPr lang="en-US" sz="2800" dirty="0">
              <a:ea typeface="Calibri"/>
              <a:cs typeface="Calibri"/>
            </a:endParaRPr>
          </a:p>
          <a:p>
            <a:r>
              <a:rPr lang="en-US" sz="2800" dirty="0">
                <a:latin typeface="+mj-lt"/>
              </a:rPr>
              <a:t>To present obstetrics research studies</a:t>
            </a:r>
          </a:p>
          <a:p>
            <a:pPr marL="114300" indent="0">
              <a:buNone/>
            </a:pPr>
            <a:endParaRPr lang="en-US" sz="2800" dirty="0">
              <a:latin typeface="+mj-lt"/>
              <a:ea typeface="Cambria"/>
            </a:endParaRPr>
          </a:p>
          <a:p>
            <a:r>
              <a:rPr lang="en-US" sz="2800" dirty="0">
                <a:latin typeface="+mj-lt"/>
                <a:ea typeface="Cambria"/>
              </a:rPr>
              <a:t>To provide information on social challenges of pregnancy in minority groups</a:t>
            </a:r>
          </a:p>
          <a:p>
            <a:pPr marL="114300" indent="0">
              <a:buNone/>
            </a:pPr>
            <a:endParaRPr lang="en-US" sz="2800" dirty="0">
              <a:latin typeface="+mj-lt"/>
              <a:ea typeface="Cambria"/>
            </a:endParaRPr>
          </a:p>
          <a:p>
            <a:r>
              <a:rPr lang="en-US" sz="2800" dirty="0">
                <a:latin typeface="+mj-lt"/>
              </a:rPr>
              <a:t>To provide an update on the EPIC Timeline</a:t>
            </a:r>
            <a:endParaRPr lang="en-US" sz="2800" dirty="0">
              <a:latin typeface="+mj-lt"/>
              <a:ea typeface="Cambria"/>
            </a:endParaRPr>
          </a:p>
          <a:p>
            <a:pPr marL="114300" indent="0">
              <a:buNone/>
            </a:pPr>
            <a:endParaRPr lang="en-US" sz="3200" dirty="0">
              <a:latin typeface="+mj-lt"/>
            </a:endParaRPr>
          </a:p>
          <a:p>
            <a:endParaRPr lang="en-US" sz="3200" dirty="0">
              <a:latin typeface="+mj-lt"/>
            </a:endParaRPr>
          </a:p>
          <a:p>
            <a:endParaRPr lang="en-US" dirty="0">
              <a:latin typeface="+mj-lt"/>
            </a:endParaRPr>
          </a:p>
        </p:txBody>
      </p:sp>
      <p:cxnSp>
        <p:nvCxnSpPr>
          <p:cNvPr id="5" name="Straight Connector 4"/>
          <p:cNvCxnSpPr/>
          <p:nvPr/>
        </p:nvCxnSpPr>
        <p:spPr>
          <a:xfrm>
            <a:off x="2286000" y="1219200"/>
            <a:ext cx="7162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F74F71-6FE5-8ABD-B0CE-68E9B668062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5E6C70-32A2-E5ED-2E8B-5D9CA1CB7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C7C5A1EC-DC3A-18A0-1962-C1E7F4369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7AC9C84F-D4C1-7B84-1628-77D83F3DDF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96670286-FD92-D10F-286E-E3A5620C7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98264240-7E1E-3A10-800A-0837A3580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410020CC-5D46-9FD0-76A4-731906FA3882}"/>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E65CE0B0-549A-5E7F-36D4-EBD365BF1543}"/>
              </a:ext>
            </a:extLst>
          </p:cNvPr>
          <p:cNvSpPr>
            <a:spLocks noGrp="1"/>
          </p:cNvSpPr>
          <p:nvPr>
            <p:ph idx="1"/>
          </p:nvPr>
        </p:nvSpPr>
        <p:spPr>
          <a:xfrm>
            <a:off x="2552700" y="2000000"/>
            <a:ext cx="7293023" cy="4455432"/>
          </a:xfrm>
        </p:spPr>
        <p:txBody>
          <a:bodyPr anchor="ctr">
            <a:noAutofit/>
          </a:bodyPr>
          <a:lstStyle/>
          <a:p>
            <a:r>
              <a:rPr lang="en-US" sz="2400" b="1" dirty="0"/>
              <a:t>Obstetric Care Access In Georgia  </a:t>
            </a:r>
          </a:p>
          <a:p>
            <a:endParaRPr lang="en-US" sz="2400" b="1" dirty="0"/>
          </a:p>
          <a:p>
            <a:r>
              <a:rPr lang="en-US" sz="2400" b="1" dirty="0"/>
              <a:t>Determinants Affecting Maternal Health </a:t>
            </a:r>
          </a:p>
          <a:p>
            <a:endParaRPr lang="en-US" sz="2400" b="1" dirty="0"/>
          </a:p>
          <a:p>
            <a:r>
              <a:rPr lang="en-US" sz="2400" b="1" dirty="0"/>
              <a:t>Research Initiatives Impacting Maternal Mortality  </a:t>
            </a:r>
          </a:p>
          <a:p>
            <a:pPr marL="0" indent="0">
              <a:buNone/>
            </a:pPr>
            <a:endParaRPr lang="en-US" sz="2400" b="1" dirty="0"/>
          </a:p>
          <a:p>
            <a:endParaRPr lang="en-US" sz="2800" b="1" dirty="0"/>
          </a:p>
        </p:txBody>
      </p:sp>
      <p:pic>
        <p:nvPicPr>
          <p:cNvPr id="3" name="Picture 2">
            <a:extLst>
              <a:ext uri="{FF2B5EF4-FFF2-40B4-BE49-F238E27FC236}">
                <a16:creationId xmlns:a16="http://schemas.microsoft.com/office/drawing/2014/main" id="{402BE4E3-18C3-D98C-D520-03E027133F42}"/>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6F9F7EFA-5050-7371-FF4F-FB4C2E77754D}"/>
              </a:ext>
            </a:extLst>
          </p:cNvPr>
          <p:cNvSpPr txBox="1"/>
          <p:nvPr/>
        </p:nvSpPr>
        <p:spPr>
          <a:xfrm>
            <a:off x="2595880" y="629920"/>
            <a:ext cx="5974080"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OBJECTIVES </a:t>
            </a:r>
            <a:r>
              <a:rPr lang="en-US" sz="2000" dirty="0">
                <a:solidFill>
                  <a:prstClr val="white"/>
                </a:solidFill>
                <a:latin typeface="Calibri"/>
              </a:rPr>
              <a:t> </a:t>
            </a:r>
          </a:p>
        </p:txBody>
      </p:sp>
      <p:sp>
        <p:nvSpPr>
          <p:cNvPr id="6" name="Rectangle 5">
            <a:extLst>
              <a:ext uri="{FF2B5EF4-FFF2-40B4-BE49-F238E27FC236}">
                <a16:creationId xmlns:a16="http://schemas.microsoft.com/office/drawing/2014/main" id="{DDFEE106-821E-05C0-CF58-7A5C251E7D53}"/>
              </a:ext>
            </a:extLst>
          </p:cNvPr>
          <p:cNvSpPr/>
          <p:nvPr/>
        </p:nvSpPr>
        <p:spPr>
          <a:xfrm>
            <a:off x="2552699" y="3314527"/>
            <a:ext cx="6824162" cy="70792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6931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818E7-28DC-93F7-04C3-3A97E69BAB2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4C71B3-710E-B45E-03D7-AE52C7DB9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9984342D-95A0-3E6B-B91F-F6DE94E50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276F3A21-E546-8BDE-67B2-6004E736C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66C441F1-5E10-A60A-A38D-98CDF7A33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2F62F9CF-FB89-5BB8-880D-046BD48BE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A7D8A54E-0D1A-8D7E-7694-63C5E4616162}"/>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09A396BF-599C-DB75-A9E8-5FCCF67FA20D}"/>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5C50F572-B4ED-A0B9-2F20-FE7F5A0A70C1}"/>
              </a:ext>
            </a:extLst>
          </p:cNvPr>
          <p:cNvSpPr txBox="1"/>
          <p:nvPr/>
        </p:nvSpPr>
        <p:spPr>
          <a:xfrm>
            <a:off x="1730478" y="629920"/>
            <a:ext cx="7293023" cy="523220"/>
          </a:xfrm>
          <a:prstGeom prst="rect">
            <a:avLst/>
          </a:prstGeom>
          <a:noFill/>
        </p:spPr>
        <p:txBody>
          <a:bodyPr wrap="square" rtlCol="0">
            <a:spAutoFit/>
          </a:bodyPr>
          <a:lstStyle/>
          <a:p>
            <a:pPr algn="ctr" defTabSz="457200"/>
            <a:r>
              <a:rPr lang="en-US" sz="2800" b="1" dirty="0">
                <a:solidFill>
                  <a:prstClr val="white"/>
                </a:solidFill>
                <a:latin typeface="Arial" panose="020B0604020202020204" pitchFamily="34" charset="0"/>
                <a:cs typeface="Arial" panose="020B0604020202020204" pitchFamily="34" charset="0"/>
              </a:rPr>
              <a:t>DETERMINANTS OF MATERNAL HEALTH  </a:t>
            </a:r>
            <a:r>
              <a:rPr lang="en-US" sz="2800" dirty="0">
                <a:solidFill>
                  <a:prstClr val="white"/>
                </a:solidFill>
                <a:latin typeface="Calibri"/>
              </a:rPr>
              <a:t> </a:t>
            </a:r>
          </a:p>
        </p:txBody>
      </p:sp>
      <p:sp>
        <p:nvSpPr>
          <p:cNvPr id="9" name="Content Placeholder 2">
            <a:extLst>
              <a:ext uri="{FF2B5EF4-FFF2-40B4-BE49-F238E27FC236}">
                <a16:creationId xmlns:a16="http://schemas.microsoft.com/office/drawing/2014/main" id="{04487E9F-9AFF-22DA-9C55-71C91A2B5545}"/>
              </a:ext>
            </a:extLst>
          </p:cNvPr>
          <p:cNvSpPr>
            <a:spLocks noGrp="1"/>
          </p:cNvSpPr>
          <p:nvPr>
            <p:ph idx="1"/>
          </p:nvPr>
        </p:nvSpPr>
        <p:spPr>
          <a:xfrm>
            <a:off x="2043765" y="1657242"/>
            <a:ext cx="8412842" cy="3914056"/>
          </a:xfrm>
        </p:spPr>
        <p:txBody>
          <a:bodyPr>
            <a:noAutofit/>
          </a:bodyPr>
          <a:lstStyle/>
          <a:p>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QUALITY</a:t>
            </a:r>
          </a:p>
          <a:p>
            <a:pPr lvl="1"/>
            <a:r>
              <a:rPr lang="en-US" sz="2400" kern="0" dirty="0">
                <a:latin typeface="Arial" panose="020B0604020202020204" pitchFamily="34" charset="0"/>
                <a:ea typeface="Times New Roman" panose="02020603050405020304" pitchFamily="18" charset="0"/>
                <a:cs typeface="Arial" panose="020B0604020202020204" pitchFamily="34" charset="0"/>
              </a:rPr>
              <a:t>T</a:t>
            </a:r>
            <a:r>
              <a:rPr lang="en-US" sz="2400" kern="0" dirty="0">
                <a:solidFill>
                  <a:srgbClr val="202124"/>
                </a:solidFill>
                <a:latin typeface="Arial" panose="020B0604020202020204" pitchFamily="34" charset="0"/>
                <a:ea typeface="Times New Roman" panose="02020603050405020304" pitchFamily="18" charset="0"/>
                <a:cs typeface="Arial" panose="020B0604020202020204" pitchFamily="34" charset="0"/>
              </a:rPr>
              <a:t>he standard of something as measured against other things of a similar kind</a:t>
            </a:r>
          </a:p>
          <a:p>
            <a:pPr lvl="1"/>
            <a:r>
              <a:rPr lang="en-US" sz="2400" kern="0" dirty="0">
                <a:solidFill>
                  <a:srgbClr val="202124"/>
                </a:solidFill>
                <a:latin typeface="Arial" panose="020B0604020202020204" pitchFamily="34" charset="0"/>
                <a:ea typeface="Times New Roman" panose="02020603050405020304" pitchFamily="18" charset="0"/>
                <a:cs typeface="Arial" panose="020B0604020202020204" pitchFamily="34" charset="0"/>
              </a:rPr>
              <a:t>The degree of excellence of something</a:t>
            </a:r>
            <a:endPar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EQUALITY</a:t>
            </a:r>
          </a:p>
          <a:p>
            <a:pPr lvl="1"/>
            <a:r>
              <a:rPr lang="en-US" sz="2400" dirty="0">
                <a:solidFill>
                  <a:srgbClr val="202124"/>
                </a:solidFill>
                <a:latin typeface="Arial" panose="020B0604020202020204" pitchFamily="34" charset="0"/>
                <a:ea typeface="Times New Roman" panose="02020603050405020304" pitchFamily="18" charset="0"/>
              </a:rPr>
              <a:t>Equal treatment for all </a:t>
            </a:r>
            <a:endParaRPr lang="en-US" sz="2400" dirty="0">
              <a:latin typeface="Times New Roman" panose="02020603050405020304" pitchFamily="18" charset="0"/>
              <a:ea typeface="Times New Roman" panose="02020603050405020304" pitchFamily="18" charset="0"/>
            </a:endParaRPr>
          </a:p>
          <a:p>
            <a:pPr marL="0" indent="0">
              <a:buNone/>
            </a:pP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EQUITY</a:t>
            </a:r>
          </a:p>
          <a:p>
            <a:pPr lvl="1"/>
            <a:r>
              <a:rPr lang="en-US" sz="2400" dirty="0">
                <a:solidFill>
                  <a:srgbClr val="202124"/>
                </a:solidFill>
                <a:latin typeface="Arial" panose="020B0604020202020204" pitchFamily="34" charset="0"/>
                <a:ea typeface="Times New Roman" panose="02020603050405020304" pitchFamily="18" charset="0"/>
              </a:rPr>
              <a:t>The </a:t>
            </a:r>
            <a:r>
              <a:rPr lang="en-US" sz="2400" b="1" u="sng" dirty="0">
                <a:solidFill>
                  <a:srgbClr val="202124"/>
                </a:solidFill>
                <a:latin typeface="Arial" panose="020B0604020202020204" pitchFamily="34" charset="0"/>
                <a:ea typeface="Times New Roman" panose="02020603050405020304" pitchFamily="18" charset="0"/>
              </a:rPr>
              <a:t>quality</a:t>
            </a:r>
            <a:r>
              <a:rPr lang="en-US" sz="2400" dirty="0">
                <a:solidFill>
                  <a:srgbClr val="202124"/>
                </a:solidFill>
                <a:latin typeface="Arial" panose="020B0604020202020204" pitchFamily="34" charset="0"/>
                <a:ea typeface="Times New Roman" panose="02020603050405020304" pitchFamily="18" charset="0"/>
              </a:rPr>
              <a:t> of being fair and impartial </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487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49538-77A0-EC69-F629-9EDC40A61B8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C3AEAF-C9C9-B5E3-79BF-D27D2DCE3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58A0C232-377F-C788-E591-2219A0146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D37872A6-5E5A-0DA2-C32D-014D1CD72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8E59DDC0-D029-9161-7EB0-7DF093D67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AB300B85-4D11-8C1F-ADA2-16A131A2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FBBD98EA-45BD-74F0-049F-E7FA693F0858}"/>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0FEACCB9-662E-BD2C-EDA4-A2BB09537CE1}"/>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D71C3FEB-4F01-C03F-25B1-87FEC64CC533}"/>
              </a:ext>
            </a:extLst>
          </p:cNvPr>
          <p:cNvSpPr txBox="1"/>
          <p:nvPr/>
        </p:nvSpPr>
        <p:spPr>
          <a:xfrm>
            <a:off x="1735394" y="629921"/>
            <a:ext cx="7354529" cy="461665"/>
          </a:xfrm>
          <a:prstGeom prst="rect">
            <a:avLst/>
          </a:prstGeom>
          <a:noFill/>
        </p:spPr>
        <p:txBody>
          <a:bodyPr wrap="square" rtlCol="0">
            <a:spAutoFit/>
          </a:bodyPr>
          <a:lstStyle/>
          <a:p>
            <a:pPr algn="ctr" defTabSz="457200"/>
            <a:r>
              <a:rPr lang="en-US" sz="2400" b="1" dirty="0">
                <a:solidFill>
                  <a:prstClr val="white"/>
                </a:solidFill>
                <a:latin typeface="Arial" panose="020B0604020202020204" pitchFamily="34" charset="0"/>
                <a:cs typeface="Arial" panose="020B0604020202020204" pitchFamily="34" charset="0"/>
              </a:rPr>
              <a:t>DETERMINANTS OF MATERNAL HEALTH  </a:t>
            </a:r>
            <a:r>
              <a:rPr lang="en-US" sz="2400" dirty="0">
                <a:solidFill>
                  <a:prstClr val="white"/>
                </a:solidFill>
                <a:latin typeface="Arial" panose="020B0604020202020204" pitchFamily="34" charset="0"/>
                <a:cs typeface="Arial" panose="020B0604020202020204" pitchFamily="34" charset="0"/>
              </a:rPr>
              <a:t> </a:t>
            </a:r>
          </a:p>
        </p:txBody>
      </p:sp>
      <p:pic>
        <p:nvPicPr>
          <p:cNvPr id="9" name="Picture 8" descr="A comparison of a person with their arms up&#10;&#10;Description automatically generated">
            <a:extLst>
              <a:ext uri="{FF2B5EF4-FFF2-40B4-BE49-F238E27FC236}">
                <a16:creationId xmlns:a16="http://schemas.microsoft.com/office/drawing/2014/main" id="{2273669C-A450-8C38-D384-C718C246170A}"/>
              </a:ext>
            </a:extLst>
          </p:cNvPr>
          <p:cNvPicPr>
            <a:picLocks noChangeAspect="1"/>
          </p:cNvPicPr>
          <p:nvPr/>
        </p:nvPicPr>
        <p:blipFill>
          <a:blip r:embed="rId3"/>
          <a:stretch>
            <a:fillRect/>
          </a:stretch>
        </p:blipFill>
        <p:spPr>
          <a:xfrm>
            <a:off x="1664979" y="1780142"/>
            <a:ext cx="6367833" cy="2582510"/>
          </a:xfrm>
          <a:prstGeom prst="rect">
            <a:avLst/>
          </a:prstGeom>
        </p:spPr>
      </p:pic>
      <p:sp>
        <p:nvSpPr>
          <p:cNvPr id="11" name="Rectangle 10">
            <a:extLst>
              <a:ext uri="{FF2B5EF4-FFF2-40B4-BE49-F238E27FC236}">
                <a16:creationId xmlns:a16="http://schemas.microsoft.com/office/drawing/2014/main" id="{95D1A810-7994-9462-3ACC-07A910C9D1B8}"/>
              </a:ext>
            </a:extLst>
          </p:cNvPr>
          <p:cNvSpPr/>
          <p:nvPr/>
        </p:nvSpPr>
        <p:spPr>
          <a:xfrm>
            <a:off x="2718619" y="3872046"/>
            <a:ext cx="1288026" cy="342729"/>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BBFB8421-0C52-86E8-81F3-01679EBF38C1}"/>
              </a:ext>
            </a:extLst>
          </p:cNvPr>
          <p:cNvSpPr/>
          <p:nvPr/>
        </p:nvSpPr>
        <p:spPr>
          <a:xfrm>
            <a:off x="1930738" y="4414467"/>
            <a:ext cx="3875742" cy="91930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National Evidence Based Guidelines </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Hospital Protocols</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In theory, could go to any hospital/clinic for care   </a:t>
            </a:r>
          </a:p>
        </p:txBody>
      </p:sp>
      <p:sp>
        <p:nvSpPr>
          <p:cNvPr id="15" name="Rectangle 14">
            <a:extLst>
              <a:ext uri="{FF2B5EF4-FFF2-40B4-BE49-F238E27FC236}">
                <a16:creationId xmlns:a16="http://schemas.microsoft.com/office/drawing/2014/main" id="{CF6F875A-5E9D-C3B4-5950-3508D33B6232}"/>
              </a:ext>
            </a:extLst>
          </p:cNvPr>
          <p:cNvSpPr/>
          <p:nvPr/>
        </p:nvSpPr>
        <p:spPr>
          <a:xfrm>
            <a:off x="2095499" y="1948817"/>
            <a:ext cx="1029190" cy="175433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a:extLst>
              <a:ext uri="{FF2B5EF4-FFF2-40B4-BE49-F238E27FC236}">
                <a16:creationId xmlns:a16="http://schemas.microsoft.com/office/drawing/2014/main" id="{3212B1DF-E275-1F84-988A-AA609B4F32D6}"/>
              </a:ext>
            </a:extLst>
          </p:cNvPr>
          <p:cNvSpPr/>
          <p:nvPr/>
        </p:nvSpPr>
        <p:spPr>
          <a:xfrm>
            <a:off x="7919578" y="1663589"/>
            <a:ext cx="2644877" cy="114724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Urban setting</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Access to care </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Adequate insurance coverage </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Support systems </a:t>
            </a:r>
          </a:p>
          <a:p>
            <a:pPr marL="285750"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08D90AA5-7E0C-0BD5-CA9B-828265E824B0}"/>
              </a:ext>
            </a:extLst>
          </p:cNvPr>
          <p:cNvSpPr/>
          <p:nvPr/>
        </p:nvSpPr>
        <p:spPr>
          <a:xfrm>
            <a:off x="3778247" y="2602637"/>
            <a:ext cx="788990" cy="111566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0" name="Rectangle 19">
            <a:extLst>
              <a:ext uri="{FF2B5EF4-FFF2-40B4-BE49-F238E27FC236}">
                <a16:creationId xmlns:a16="http://schemas.microsoft.com/office/drawing/2014/main" id="{A914279D-DFE9-580E-2269-CC8B9F048FDD}"/>
              </a:ext>
            </a:extLst>
          </p:cNvPr>
          <p:cNvSpPr/>
          <p:nvPr/>
        </p:nvSpPr>
        <p:spPr>
          <a:xfrm>
            <a:off x="7957479" y="3039695"/>
            <a:ext cx="2644877" cy="118802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Underserved setting </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No obstetric services </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No insurance coverage </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Affected by other social determinants of health </a:t>
            </a:r>
          </a:p>
        </p:txBody>
      </p:sp>
      <p:sp>
        <p:nvSpPr>
          <p:cNvPr id="21" name="Rectangle 20">
            <a:extLst>
              <a:ext uri="{FF2B5EF4-FFF2-40B4-BE49-F238E27FC236}">
                <a16:creationId xmlns:a16="http://schemas.microsoft.com/office/drawing/2014/main" id="{7760851E-F6F3-D932-2DFC-DBA7A555E771}"/>
              </a:ext>
            </a:extLst>
          </p:cNvPr>
          <p:cNvSpPr/>
          <p:nvPr/>
        </p:nvSpPr>
        <p:spPr>
          <a:xfrm>
            <a:off x="5928852" y="3916026"/>
            <a:ext cx="1174954" cy="29874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2" name="Rectangle 21">
            <a:extLst>
              <a:ext uri="{FF2B5EF4-FFF2-40B4-BE49-F238E27FC236}">
                <a16:creationId xmlns:a16="http://schemas.microsoft.com/office/drawing/2014/main" id="{ED0C9336-887B-CDD1-910D-F7E8C2049639}"/>
              </a:ext>
            </a:extLst>
          </p:cNvPr>
          <p:cNvSpPr/>
          <p:nvPr/>
        </p:nvSpPr>
        <p:spPr>
          <a:xfrm>
            <a:off x="5928853" y="4591282"/>
            <a:ext cx="4581832" cy="143626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285750" indent="-285750" defTabSz="457200">
              <a:buFont typeface="Arial" panose="020B0604020202020204" pitchFamily="34" charset="0"/>
              <a:buChar char="•"/>
            </a:pPr>
            <a:r>
              <a:rPr lang="en-US" sz="1200" b="1" dirty="0">
                <a:solidFill>
                  <a:prstClr val="black"/>
                </a:solidFill>
                <a:latin typeface="Arial" panose="020B0604020202020204" pitchFamily="34" charset="0"/>
                <a:cs typeface="Arial" panose="020B0604020202020204" pitchFamily="34" charset="0"/>
              </a:rPr>
              <a:t>Improved insurance access/payor coverage for all peripartum care (including postpartum –Medicaid Extension)</a:t>
            </a:r>
          </a:p>
          <a:p>
            <a:pPr marL="285750" indent="-285750" defTabSz="457200">
              <a:buFont typeface="Arial" panose="020B0604020202020204" pitchFamily="34" charset="0"/>
              <a:buChar char="•"/>
            </a:pPr>
            <a:r>
              <a:rPr lang="en-US" sz="1200" b="1" dirty="0">
                <a:solidFill>
                  <a:prstClr val="black"/>
                </a:solidFill>
                <a:latin typeface="Arial" panose="020B0604020202020204" pitchFamily="34" charset="0"/>
                <a:cs typeface="Arial" panose="020B0604020202020204" pitchFamily="34" charset="0"/>
              </a:rPr>
              <a:t> Telehealth options </a:t>
            </a:r>
          </a:p>
          <a:p>
            <a:pPr marL="285750" indent="-285750" defTabSz="457200">
              <a:buFont typeface="Arial" panose="020B0604020202020204" pitchFamily="34" charset="0"/>
              <a:buChar char="•"/>
            </a:pPr>
            <a:r>
              <a:rPr lang="en-US" sz="1200" b="1" dirty="0">
                <a:solidFill>
                  <a:prstClr val="black"/>
                </a:solidFill>
                <a:latin typeface="Arial" panose="020B0604020202020204" pitchFamily="34" charset="0"/>
                <a:cs typeface="Arial" panose="020B0604020202020204" pitchFamily="34" charset="0"/>
              </a:rPr>
              <a:t>Support systems (mental health, nutrition, primary care)</a:t>
            </a:r>
          </a:p>
          <a:p>
            <a:pPr marL="285750" indent="-285750" defTabSz="457200">
              <a:buFont typeface="Arial" panose="020B0604020202020204" pitchFamily="34" charset="0"/>
              <a:buChar char="•"/>
            </a:pPr>
            <a:r>
              <a:rPr lang="en-US" sz="1200" b="1" dirty="0">
                <a:solidFill>
                  <a:prstClr val="black"/>
                </a:solidFill>
                <a:latin typeface="Arial" panose="020B0604020202020204" pitchFamily="34" charset="0"/>
                <a:cs typeface="Arial" panose="020B0604020202020204" pitchFamily="34" charset="0"/>
              </a:rPr>
              <a:t>Transport to higher levels of care when needed in a seamless fashion </a:t>
            </a:r>
          </a:p>
        </p:txBody>
      </p:sp>
    </p:spTree>
    <p:extLst>
      <p:ext uri="{BB962C8B-B14F-4D97-AF65-F5344CB8AC3E}">
        <p14:creationId xmlns:p14="http://schemas.microsoft.com/office/powerpoint/2010/main" val="852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0" grpId="0" animBg="1"/>
      <p:bldP spid="21"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4" name="Title 3">
            <a:extLst>
              <a:ext uri="{FF2B5EF4-FFF2-40B4-BE49-F238E27FC236}">
                <a16:creationId xmlns:a16="http://schemas.microsoft.com/office/drawing/2014/main" id="{6DF9E24B-A731-E23F-268F-30198B1B8D7E}"/>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ECF0274C-1B8D-1B5F-E2E6-003924F04131}"/>
              </a:ext>
            </a:extLst>
          </p:cNvPr>
          <p:cNvSpPr>
            <a:spLocks noGrp="1"/>
          </p:cNvSpPr>
          <p:nvPr>
            <p:ph idx="1"/>
          </p:nvPr>
        </p:nvSpPr>
        <p:spPr>
          <a:xfrm>
            <a:off x="2460268" y="1995428"/>
            <a:ext cx="7293023" cy="4187503"/>
          </a:xfrm>
        </p:spPr>
        <p:txBody>
          <a:bodyPr anchor="ctr">
            <a:noAutofit/>
          </a:bodyPr>
          <a:lstStyle/>
          <a:p>
            <a:pPr>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Georgia’s Maternal Mortality Review Committee (MMRC) </a:t>
            </a:r>
          </a:p>
          <a:p>
            <a:pPr lvl="1" indent="-342900">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70% of Georgia’s maternal deaths are preventable</a:t>
            </a:r>
          </a:p>
          <a:p>
            <a:pPr>
              <a:spcBef>
                <a:spcPts val="0"/>
              </a:spcBef>
              <a:buFont typeface="Symbol" panose="05050102010706020507" pitchFamily="18" charset="2"/>
              <a:buChar char=""/>
            </a:pPr>
            <a:endParaRPr lang="en-US" sz="1800" b="1" kern="100" dirty="0">
              <a:latin typeface="Arial" panose="020B0604020202020204" pitchFamily="34" charset="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Key contributors</a:t>
            </a:r>
          </a:p>
          <a:p>
            <a:pPr lvl="1" indent="-342900">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Poorly controlled chronic health conditions </a:t>
            </a:r>
          </a:p>
          <a:p>
            <a:pPr lvl="1" indent="-342900">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Mental health conditions</a:t>
            </a:r>
          </a:p>
          <a:p>
            <a:pPr lvl="1" indent="-342900">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Health system that offers poorly-coordinated care, particularly in the postpartum period</a:t>
            </a:r>
          </a:p>
          <a:p>
            <a:pPr>
              <a:spcBef>
                <a:spcPts val="0"/>
              </a:spcBef>
              <a:buFont typeface="Symbol" panose="05050102010706020507" pitchFamily="18" charset="2"/>
              <a:buChar char=""/>
            </a:pPr>
            <a:endParaRPr lang="en-US" sz="1800" b="1" kern="100" dirty="0">
              <a:latin typeface="Arial" panose="020B0604020202020204" pitchFamily="34" charset="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Among key solutions, the MMRC recommends </a:t>
            </a:r>
          </a:p>
          <a:p>
            <a:pPr lvl="1" indent="-342900">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Improved postpartum follow-up and case management</a:t>
            </a:r>
          </a:p>
          <a:p>
            <a:pPr lvl="1" indent="-342900">
              <a:spcBef>
                <a:spcPts val="0"/>
              </a:spcBef>
              <a:buFont typeface="Symbol" panose="05050102010706020507" pitchFamily="18" charset="2"/>
              <a:buChar char=""/>
            </a:pPr>
            <a:r>
              <a:rPr lang="en-US" sz="1800" b="1" kern="100" dirty="0">
                <a:latin typeface="Arial" panose="020B0604020202020204" pitchFamily="34" charset="0"/>
                <a:ea typeface="Calibri" panose="020F0502020204030204" pitchFamily="34" charset="0"/>
                <a:cs typeface="Arial" panose="020B0604020202020204" pitchFamily="34" charset="0"/>
              </a:rPr>
              <a:t>Especially with chronic mental health conditions and cardiometabolic complications of pregnancy</a:t>
            </a:r>
          </a:p>
          <a:p>
            <a:endParaRPr lang="en-US" sz="2800" b="1" dirty="0"/>
          </a:p>
        </p:txBody>
      </p:sp>
      <p:pic>
        <p:nvPicPr>
          <p:cNvPr id="3" name="Picture 2">
            <a:extLst>
              <a:ext uri="{FF2B5EF4-FFF2-40B4-BE49-F238E27FC236}">
                <a16:creationId xmlns:a16="http://schemas.microsoft.com/office/drawing/2014/main" id="{3DC49A69-E725-4279-BF42-4083B70AA3B0}"/>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627A7987-539D-D8DF-47CE-68AFFDEF309B}"/>
              </a:ext>
            </a:extLst>
          </p:cNvPr>
          <p:cNvSpPr txBox="1"/>
          <p:nvPr/>
        </p:nvSpPr>
        <p:spPr>
          <a:xfrm>
            <a:off x="2452167" y="435698"/>
            <a:ext cx="5974080" cy="584775"/>
          </a:xfrm>
          <a:prstGeom prst="rect">
            <a:avLst/>
          </a:prstGeom>
          <a:noFill/>
        </p:spPr>
        <p:txBody>
          <a:bodyPr wrap="square" rtlCol="0">
            <a:spAutoFit/>
          </a:bodyPr>
          <a:lstStyle/>
          <a:p>
            <a:pPr algn="ctr" defTabSz="457200">
              <a:defRPr/>
            </a:pPr>
            <a:r>
              <a:rPr lang="en-US" sz="3200" b="1" dirty="0">
                <a:solidFill>
                  <a:prstClr val="white"/>
                </a:solidFill>
                <a:latin typeface="Arial" panose="020B0604020202020204" pitchFamily="34" charset="0"/>
                <a:cs typeface="Arial" panose="020B0604020202020204" pitchFamily="34" charset="0"/>
              </a:rPr>
              <a:t>DETERMINANTS OF HEALTH  </a:t>
            </a:r>
          </a:p>
        </p:txBody>
      </p:sp>
    </p:spTree>
    <p:extLst>
      <p:ext uri="{BB962C8B-B14F-4D97-AF65-F5344CB8AC3E}">
        <p14:creationId xmlns:p14="http://schemas.microsoft.com/office/powerpoint/2010/main" val="402779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5FA432-CBF1-86FA-828D-B53259E6EB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7EAE6F-A7EE-6166-4A11-68D7F054C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56816956-0425-D913-F44F-6EB901D6D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414C46FE-9392-B0AB-4D08-0B0378A70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6CDD09D4-3564-8A10-EDC1-50AE2F055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094CCC44-E43B-B8E9-CEF1-674870342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55599394-95CA-2E1C-4DB2-27856C26E1CA}"/>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sp>
        <p:nvSpPr>
          <p:cNvPr id="5" name="Content Placeholder 4">
            <a:extLst>
              <a:ext uri="{FF2B5EF4-FFF2-40B4-BE49-F238E27FC236}">
                <a16:creationId xmlns:a16="http://schemas.microsoft.com/office/drawing/2014/main" id="{876E53BF-AA06-63BB-A475-F47990D9113A}"/>
              </a:ext>
            </a:extLst>
          </p:cNvPr>
          <p:cNvSpPr>
            <a:spLocks noGrp="1"/>
          </p:cNvSpPr>
          <p:nvPr>
            <p:ph idx="1"/>
          </p:nvPr>
        </p:nvSpPr>
        <p:spPr>
          <a:xfrm>
            <a:off x="2552700" y="2000000"/>
            <a:ext cx="7293023" cy="4455432"/>
          </a:xfrm>
        </p:spPr>
        <p:txBody>
          <a:bodyPr anchor="ctr">
            <a:noAutofit/>
          </a:bodyPr>
          <a:lstStyle/>
          <a:p>
            <a:r>
              <a:rPr lang="en-US" sz="2400" b="1" dirty="0"/>
              <a:t>Obstetric Care Access In Georgia  </a:t>
            </a:r>
          </a:p>
          <a:p>
            <a:endParaRPr lang="en-US" sz="2400" b="1" dirty="0"/>
          </a:p>
          <a:p>
            <a:r>
              <a:rPr lang="en-US" sz="2400" b="1" dirty="0"/>
              <a:t>Determinants Affecting Maternal Health </a:t>
            </a:r>
          </a:p>
          <a:p>
            <a:endParaRPr lang="en-US" sz="2400" b="1" dirty="0"/>
          </a:p>
          <a:p>
            <a:r>
              <a:rPr lang="en-US" sz="2400" b="1" dirty="0"/>
              <a:t>Research Initiatives Impacting Maternal Mortality  </a:t>
            </a:r>
          </a:p>
          <a:p>
            <a:pPr marL="0" indent="0">
              <a:buNone/>
            </a:pPr>
            <a:endParaRPr lang="en-US" sz="2400" b="1" dirty="0"/>
          </a:p>
          <a:p>
            <a:endParaRPr lang="en-US" sz="2800" b="1" dirty="0"/>
          </a:p>
        </p:txBody>
      </p:sp>
      <p:pic>
        <p:nvPicPr>
          <p:cNvPr id="3" name="Picture 2">
            <a:extLst>
              <a:ext uri="{FF2B5EF4-FFF2-40B4-BE49-F238E27FC236}">
                <a16:creationId xmlns:a16="http://schemas.microsoft.com/office/drawing/2014/main" id="{0A4861AC-C1A2-D5AC-049C-864923F51AD9}"/>
              </a:ext>
            </a:extLst>
          </p:cNvPr>
          <p:cNvPicPr>
            <a:picLocks noChangeAspect="1"/>
          </p:cNvPicPr>
          <p:nvPr/>
        </p:nvPicPr>
        <p:blipFill>
          <a:blip r:embed="rId2"/>
          <a:stretch>
            <a:fillRect/>
          </a:stretch>
        </p:blipFill>
        <p:spPr>
          <a:xfrm>
            <a:off x="9242016" y="404686"/>
            <a:ext cx="1022548" cy="802456"/>
          </a:xfrm>
          <a:prstGeom prst="rect">
            <a:avLst/>
          </a:prstGeom>
        </p:spPr>
      </p:pic>
      <p:sp>
        <p:nvSpPr>
          <p:cNvPr id="2" name="TextBox 1">
            <a:extLst>
              <a:ext uri="{FF2B5EF4-FFF2-40B4-BE49-F238E27FC236}">
                <a16:creationId xmlns:a16="http://schemas.microsoft.com/office/drawing/2014/main" id="{51246929-0361-6F94-089F-8737EDE983B5}"/>
              </a:ext>
            </a:extLst>
          </p:cNvPr>
          <p:cNvSpPr txBox="1"/>
          <p:nvPr/>
        </p:nvSpPr>
        <p:spPr>
          <a:xfrm>
            <a:off x="2595880" y="629920"/>
            <a:ext cx="5974080" cy="707886"/>
          </a:xfrm>
          <a:prstGeom prst="rect">
            <a:avLst/>
          </a:prstGeom>
          <a:noFill/>
        </p:spPr>
        <p:txBody>
          <a:bodyPr wrap="square" rtlCol="0">
            <a:spAutoFit/>
          </a:bodyPr>
          <a:lstStyle/>
          <a:p>
            <a:pPr algn="ctr" defTabSz="457200"/>
            <a:r>
              <a:rPr lang="en-US" sz="4000" b="1" dirty="0">
                <a:solidFill>
                  <a:prstClr val="white"/>
                </a:solidFill>
                <a:latin typeface="Arial" panose="020B0604020202020204" pitchFamily="34" charset="0"/>
                <a:cs typeface="Arial" panose="020B0604020202020204" pitchFamily="34" charset="0"/>
              </a:rPr>
              <a:t>OBJECTIVES </a:t>
            </a:r>
            <a:r>
              <a:rPr lang="en-US" sz="2000" dirty="0">
                <a:solidFill>
                  <a:prstClr val="white"/>
                </a:solidFill>
                <a:latin typeface="Calibri"/>
              </a:rPr>
              <a:t> </a:t>
            </a:r>
          </a:p>
        </p:txBody>
      </p:sp>
      <p:sp>
        <p:nvSpPr>
          <p:cNvPr id="6" name="Rectangle 5">
            <a:extLst>
              <a:ext uri="{FF2B5EF4-FFF2-40B4-BE49-F238E27FC236}">
                <a16:creationId xmlns:a16="http://schemas.microsoft.com/office/drawing/2014/main" id="{D7B323BE-B037-187D-80D4-7BA6C0D2A110}"/>
              </a:ext>
            </a:extLst>
          </p:cNvPr>
          <p:cNvSpPr/>
          <p:nvPr/>
        </p:nvSpPr>
        <p:spPr>
          <a:xfrm>
            <a:off x="2815139" y="4268256"/>
            <a:ext cx="6824162" cy="70792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6973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1442DB-0611-EB69-4B41-43C9BBD5E76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Rectangle 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4" name="Title 3">
            <a:extLst>
              <a:ext uri="{FF2B5EF4-FFF2-40B4-BE49-F238E27FC236}">
                <a16:creationId xmlns:a16="http://schemas.microsoft.com/office/drawing/2014/main" id="{F2CD86DD-68A6-9D59-E7B5-E7576EF73C3A}"/>
              </a:ext>
            </a:extLst>
          </p:cNvPr>
          <p:cNvSpPr>
            <a:spLocks noGrp="1"/>
          </p:cNvSpPr>
          <p:nvPr>
            <p:ph type="title"/>
          </p:nvPr>
        </p:nvSpPr>
        <p:spPr>
          <a:xfrm>
            <a:off x="2510118" y="735106"/>
            <a:ext cx="7540322" cy="2928470"/>
          </a:xfrm>
        </p:spPr>
        <p:txBody>
          <a:bodyPr vert="horz" lIns="91440" tIns="45720" rIns="91440" bIns="45720" rtlCol="0" anchor="b">
            <a:normAutofit/>
          </a:bodyPr>
          <a:lstStyle/>
          <a:p>
            <a:pPr defTabSz="914400">
              <a:lnSpc>
                <a:spcPct val="90000"/>
              </a:lnSpc>
            </a:pPr>
            <a:r>
              <a:rPr lang="en-US" sz="4200">
                <a:solidFill>
                  <a:srgbClr val="FFFFFF"/>
                </a:solidFill>
              </a:rPr>
              <a:t> </a:t>
            </a:r>
          </a:p>
        </p:txBody>
      </p:sp>
      <p:sp>
        <p:nvSpPr>
          <p:cNvPr id="2" name="Text Placeholder 1">
            <a:extLst>
              <a:ext uri="{FF2B5EF4-FFF2-40B4-BE49-F238E27FC236}">
                <a16:creationId xmlns:a16="http://schemas.microsoft.com/office/drawing/2014/main" id="{8DD83F3E-27A1-E185-2F49-2AFE5FD610A2}"/>
              </a:ext>
            </a:extLst>
          </p:cNvPr>
          <p:cNvSpPr>
            <a:spLocks noGrp="1"/>
          </p:cNvSpPr>
          <p:nvPr>
            <p:ph type="body" idx="1"/>
          </p:nvPr>
        </p:nvSpPr>
        <p:spPr>
          <a:xfrm>
            <a:off x="2537012" y="4870824"/>
            <a:ext cx="7504463" cy="1458258"/>
          </a:xfrm>
        </p:spPr>
        <p:txBody>
          <a:bodyPr vert="horz" lIns="91440" tIns="45720" rIns="91440" bIns="45720" rtlCol="0" anchor="ctr">
            <a:normAutofit/>
          </a:bodyPr>
          <a:lstStyle/>
          <a:p>
            <a:pPr defTabSz="914400">
              <a:lnSpc>
                <a:spcPct val="90000"/>
              </a:lnSpc>
              <a:spcBef>
                <a:spcPts val="1000"/>
              </a:spcBef>
            </a:pPr>
            <a:r>
              <a:rPr lang="en-US" sz="3200" b="1" dirty="0">
                <a:solidFill>
                  <a:schemeClr val="tx1"/>
                </a:solidFill>
                <a:latin typeface="Arial" panose="020B0604020202020204" pitchFamily="34" charset="0"/>
                <a:cs typeface="Arial" panose="020B0604020202020204" pitchFamily="34" charset="0"/>
              </a:rPr>
              <a:t>CLINICAL APPROACH: TRANSITIONS OF CARE </a:t>
            </a:r>
          </a:p>
        </p:txBody>
      </p:sp>
      <p:pic>
        <p:nvPicPr>
          <p:cNvPr id="3" name="Picture 2">
            <a:extLst>
              <a:ext uri="{FF2B5EF4-FFF2-40B4-BE49-F238E27FC236}">
                <a16:creationId xmlns:a16="http://schemas.microsoft.com/office/drawing/2014/main" id="{245973FA-2B7B-6DA7-1023-395E3A6DE58C}"/>
              </a:ext>
            </a:extLst>
          </p:cNvPr>
          <p:cNvPicPr>
            <a:picLocks noChangeAspect="1"/>
          </p:cNvPicPr>
          <p:nvPr/>
        </p:nvPicPr>
        <p:blipFill>
          <a:blip r:embed="rId2"/>
          <a:stretch>
            <a:fillRect/>
          </a:stretch>
        </p:blipFill>
        <p:spPr>
          <a:xfrm>
            <a:off x="9585227" y="124467"/>
            <a:ext cx="1022548" cy="802456"/>
          </a:xfrm>
          <a:prstGeom prst="rect">
            <a:avLst/>
          </a:prstGeom>
        </p:spPr>
      </p:pic>
    </p:spTree>
    <p:extLst>
      <p:ext uri="{BB962C8B-B14F-4D97-AF65-F5344CB8AC3E}">
        <p14:creationId xmlns:p14="http://schemas.microsoft.com/office/powerpoint/2010/main" val="1259761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4BB404-1B02-563B-4BE6-17AFCBD67E1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210E5-3B9F-F778-FCA0-7C7804D43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F5418E34-47F3-9A73-21F4-A9BAB45CD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7F035D87-189E-BB54-48F8-A4E4752E9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16C1845B-AFBD-27D3-78DD-6AF72CFFE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761BCCBF-A6AA-B6E1-CE64-B7F07B1FC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DBF1370E-43E6-4BC8-6103-DE8A6F2AF769}"/>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E46A7302-7E42-CF5E-3B1F-AACE31AE99F4}"/>
              </a:ext>
            </a:extLst>
          </p:cNvPr>
          <p:cNvPicPr>
            <a:picLocks noChangeAspect="1"/>
          </p:cNvPicPr>
          <p:nvPr/>
        </p:nvPicPr>
        <p:blipFill>
          <a:blip r:embed="rId2"/>
          <a:stretch>
            <a:fillRect/>
          </a:stretch>
        </p:blipFill>
        <p:spPr>
          <a:xfrm>
            <a:off x="9242016" y="404686"/>
            <a:ext cx="1022548" cy="802456"/>
          </a:xfrm>
          <a:prstGeom prst="rect">
            <a:avLst/>
          </a:prstGeom>
        </p:spPr>
      </p:pic>
      <p:sp>
        <p:nvSpPr>
          <p:cNvPr id="7" name="TextBox 6">
            <a:extLst>
              <a:ext uri="{FF2B5EF4-FFF2-40B4-BE49-F238E27FC236}">
                <a16:creationId xmlns:a16="http://schemas.microsoft.com/office/drawing/2014/main" id="{6BFDA1BF-06BB-BFA7-304C-E70A7C4403C5}"/>
              </a:ext>
            </a:extLst>
          </p:cNvPr>
          <p:cNvSpPr txBox="1"/>
          <p:nvPr/>
        </p:nvSpPr>
        <p:spPr>
          <a:xfrm>
            <a:off x="1587181" y="497186"/>
            <a:ext cx="7541342" cy="461665"/>
          </a:xfrm>
          <a:prstGeom prst="rect">
            <a:avLst/>
          </a:prstGeom>
          <a:noFill/>
        </p:spPr>
        <p:txBody>
          <a:bodyPr wrap="square" rtlCol="0">
            <a:spAutoFit/>
          </a:bodyPr>
          <a:lstStyle/>
          <a:p>
            <a:pPr algn="ctr" defTabSz="457200"/>
            <a:r>
              <a:rPr lang="en-US" sz="2400" b="1" dirty="0">
                <a:solidFill>
                  <a:prstClr val="white"/>
                </a:solidFill>
                <a:latin typeface="Arial" panose="020B0604020202020204" pitchFamily="34" charset="0"/>
                <a:cs typeface="Arial" panose="020B0604020202020204" pitchFamily="34" charset="0"/>
              </a:rPr>
              <a:t>INITIATIVE: EQUITY IN POSTPARTUM CARE  </a:t>
            </a:r>
            <a:r>
              <a:rPr lang="en-US" sz="2400" dirty="0">
                <a:solidFill>
                  <a:prstClr val="white"/>
                </a:solidFill>
                <a:latin typeface="Calibri"/>
              </a:rPr>
              <a:t> </a:t>
            </a:r>
          </a:p>
        </p:txBody>
      </p:sp>
      <p:pic>
        <p:nvPicPr>
          <p:cNvPr id="8" name="Picture 7" descr="A comparison of a person with their arms up&#10;&#10;Description automatically generated">
            <a:extLst>
              <a:ext uri="{FF2B5EF4-FFF2-40B4-BE49-F238E27FC236}">
                <a16:creationId xmlns:a16="http://schemas.microsoft.com/office/drawing/2014/main" id="{1183093C-67A1-7BBB-D312-919D6DBFEEC5}"/>
              </a:ext>
            </a:extLst>
          </p:cNvPr>
          <p:cNvPicPr>
            <a:picLocks noChangeAspect="1"/>
          </p:cNvPicPr>
          <p:nvPr/>
        </p:nvPicPr>
        <p:blipFill>
          <a:blip r:embed="rId3"/>
          <a:stretch>
            <a:fillRect/>
          </a:stretch>
        </p:blipFill>
        <p:spPr>
          <a:xfrm>
            <a:off x="1717895" y="1909957"/>
            <a:ext cx="6398635" cy="2595002"/>
          </a:xfrm>
          <a:prstGeom prst="rect">
            <a:avLst/>
          </a:prstGeom>
        </p:spPr>
      </p:pic>
      <p:sp>
        <p:nvSpPr>
          <p:cNvPr id="9" name="Rectangle 8">
            <a:extLst>
              <a:ext uri="{FF2B5EF4-FFF2-40B4-BE49-F238E27FC236}">
                <a16:creationId xmlns:a16="http://schemas.microsoft.com/office/drawing/2014/main" id="{8EA9F9B8-F9B2-BE03-1CD4-53D4B4C7FBE2}"/>
              </a:ext>
            </a:extLst>
          </p:cNvPr>
          <p:cNvSpPr/>
          <p:nvPr/>
        </p:nvSpPr>
        <p:spPr>
          <a:xfrm>
            <a:off x="5260259" y="2479043"/>
            <a:ext cx="2552631" cy="189991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4092B12A-B796-6B42-A5D8-E7DC36B77193}"/>
              </a:ext>
            </a:extLst>
          </p:cNvPr>
          <p:cNvSpPr/>
          <p:nvPr/>
        </p:nvSpPr>
        <p:spPr>
          <a:xfrm>
            <a:off x="7921015" y="1804474"/>
            <a:ext cx="2511012" cy="333779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Postpartum Clinic</a:t>
            </a:r>
          </a:p>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Telehealth and In Person Options </a:t>
            </a:r>
          </a:p>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All patients with a cardiometabolic issue in pregnancy </a:t>
            </a:r>
          </a:p>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Multidisciplinary care </a:t>
            </a:r>
          </a:p>
          <a:p>
            <a:pPr marL="742950" lvl="1"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Mental Health</a:t>
            </a:r>
          </a:p>
          <a:p>
            <a:pPr marL="742950" lvl="1"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Nutrition </a:t>
            </a:r>
          </a:p>
          <a:p>
            <a:pPr marL="742950" lvl="1"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Primary Care </a:t>
            </a:r>
          </a:p>
          <a:p>
            <a:pPr marL="742950" lvl="1"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Cardiology  </a:t>
            </a:r>
          </a:p>
          <a:p>
            <a:pPr marL="742950" lvl="1"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Endocrinology</a:t>
            </a:r>
            <a:r>
              <a:rPr lang="en-US" b="1" dirty="0">
                <a:solidFill>
                  <a:prstClr val="black"/>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95FEA78-5AB1-5026-4443-1E7D5A4530D3}"/>
              </a:ext>
            </a:extLst>
          </p:cNvPr>
          <p:cNvSpPr/>
          <p:nvPr/>
        </p:nvSpPr>
        <p:spPr>
          <a:xfrm>
            <a:off x="2705126" y="4686494"/>
            <a:ext cx="4817035" cy="6454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prstClr val="white"/>
                </a:solidFill>
                <a:latin typeface="Arial" panose="020B0604020202020204" pitchFamily="34" charset="0"/>
                <a:cs typeface="Arial" panose="020B0604020202020204" pitchFamily="34" charset="0"/>
              </a:rPr>
              <a:t>Paradigm Shift in Postpartum Care </a:t>
            </a:r>
          </a:p>
        </p:txBody>
      </p:sp>
    </p:spTree>
    <p:extLst>
      <p:ext uri="{BB962C8B-B14F-4D97-AF65-F5344CB8AC3E}">
        <p14:creationId xmlns:p14="http://schemas.microsoft.com/office/powerpoint/2010/main" val="39579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5E3DDB-B7EF-A4AF-5B37-105FE04ECF5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195ECB-43AE-FFF9-9164-D1F719F0F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504864D5-2FC2-0C47-0F56-8FC768189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20524ECA-F275-83A8-477D-645372706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5959BD62-F836-B228-6A38-C01C645D6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EB886DB4-04C3-51C3-F2DF-CA63B7B8B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4BE4DBD4-D3B9-FF38-4523-52F0882E25E0}"/>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097A6C0C-3CC0-B865-3FF4-3E3C8085B15E}"/>
              </a:ext>
            </a:extLst>
          </p:cNvPr>
          <p:cNvPicPr>
            <a:picLocks noChangeAspect="1"/>
          </p:cNvPicPr>
          <p:nvPr/>
        </p:nvPicPr>
        <p:blipFill>
          <a:blip r:embed="rId2"/>
          <a:stretch>
            <a:fillRect/>
          </a:stretch>
        </p:blipFill>
        <p:spPr>
          <a:xfrm>
            <a:off x="9585227" y="124467"/>
            <a:ext cx="1022548" cy="802456"/>
          </a:xfrm>
          <a:prstGeom prst="rect">
            <a:avLst/>
          </a:prstGeom>
        </p:spPr>
      </p:pic>
      <p:sp>
        <p:nvSpPr>
          <p:cNvPr id="2" name="TextBox 1">
            <a:extLst>
              <a:ext uri="{FF2B5EF4-FFF2-40B4-BE49-F238E27FC236}">
                <a16:creationId xmlns:a16="http://schemas.microsoft.com/office/drawing/2014/main" id="{767D1F73-D78F-A6C8-F668-7EFD1B04F24F}"/>
              </a:ext>
            </a:extLst>
          </p:cNvPr>
          <p:cNvSpPr txBox="1"/>
          <p:nvPr/>
        </p:nvSpPr>
        <p:spPr>
          <a:xfrm>
            <a:off x="1524001" y="202217"/>
            <a:ext cx="7993461" cy="523220"/>
          </a:xfrm>
          <a:prstGeom prst="rect">
            <a:avLst/>
          </a:prstGeom>
          <a:noFill/>
        </p:spPr>
        <p:txBody>
          <a:bodyPr wrap="square" rtlCol="0">
            <a:spAutoFit/>
          </a:bodyPr>
          <a:lstStyle/>
          <a:p>
            <a:pPr algn="ctr" defTabSz="457200"/>
            <a:r>
              <a:rPr lang="en-US" sz="2800" b="1" dirty="0">
                <a:solidFill>
                  <a:prstClr val="white"/>
                </a:solidFill>
                <a:latin typeface="Arial" panose="020B0604020202020204" pitchFamily="34" charset="0"/>
                <a:cs typeface="Arial" panose="020B0604020202020204" pitchFamily="34" charset="0"/>
              </a:rPr>
              <a:t>POSTPARTUM CARDIOMETABOLIC CLINIC </a:t>
            </a:r>
            <a:r>
              <a:rPr lang="en-US" sz="2800" dirty="0">
                <a:solidFill>
                  <a:prstClr val="white"/>
                </a:solidFill>
                <a:latin typeface="Calibri"/>
              </a:rPr>
              <a:t> </a:t>
            </a:r>
          </a:p>
        </p:txBody>
      </p:sp>
      <p:sp>
        <p:nvSpPr>
          <p:cNvPr id="9" name="Rectangle 8">
            <a:extLst>
              <a:ext uri="{FF2B5EF4-FFF2-40B4-BE49-F238E27FC236}">
                <a16:creationId xmlns:a16="http://schemas.microsoft.com/office/drawing/2014/main" id="{F3A9AF02-4FE0-0D54-0C29-EA66C2787888}"/>
              </a:ext>
            </a:extLst>
          </p:cNvPr>
          <p:cNvSpPr/>
          <p:nvPr/>
        </p:nvSpPr>
        <p:spPr>
          <a:xfrm>
            <a:off x="1765274" y="1792959"/>
            <a:ext cx="3111525" cy="343145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000" b="1" dirty="0">
                <a:solidFill>
                  <a:prstClr val="white"/>
                </a:solidFill>
                <a:latin typeface="Calibri"/>
              </a:rPr>
              <a:t>ELIGIBLE PATIENTS: </a:t>
            </a:r>
          </a:p>
          <a:p>
            <a:pPr marL="285750" indent="-285750" defTabSz="457200">
              <a:buFont typeface="Arial" panose="020B0604020202020204" pitchFamily="34" charset="0"/>
              <a:buChar char="•"/>
            </a:pPr>
            <a:r>
              <a:rPr lang="en-US" sz="2000" b="1" dirty="0">
                <a:solidFill>
                  <a:prstClr val="white"/>
                </a:solidFill>
                <a:latin typeface="Calibri"/>
              </a:rPr>
              <a:t>Any Hypertensive Disease in Pregnancy </a:t>
            </a:r>
          </a:p>
          <a:p>
            <a:pPr marL="285750" indent="-285750" defTabSz="457200">
              <a:buFont typeface="Arial" panose="020B0604020202020204" pitchFamily="34" charset="0"/>
              <a:buChar char="•"/>
            </a:pPr>
            <a:r>
              <a:rPr lang="en-US" sz="2000" b="1" dirty="0">
                <a:solidFill>
                  <a:prstClr val="white"/>
                </a:solidFill>
                <a:latin typeface="Calibri"/>
              </a:rPr>
              <a:t>Any diabetes in pregnancy </a:t>
            </a:r>
          </a:p>
          <a:p>
            <a:pPr marL="285750" indent="-285750" defTabSz="457200">
              <a:buFont typeface="Arial" panose="020B0604020202020204" pitchFamily="34" charset="0"/>
              <a:buChar char="•"/>
            </a:pPr>
            <a:r>
              <a:rPr lang="en-US" sz="2000" b="1" dirty="0">
                <a:solidFill>
                  <a:prstClr val="white"/>
                </a:solidFill>
                <a:latin typeface="Calibri"/>
              </a:rPr>
              <a:t>Other cardiometabolic issue not including adult congenital heart disease </a:t>
            </a:r>
          </a:p>
          <a:p>
            <a:pPr marL="285750" indent="-285750" defTabSz="457200">
              <a:buFont typeface="Arial" panose="020B0604020202020204" pitchFamily="34" charset="0"/>
              <a:buChar char="•"/>
            </a:pPr>
            <a:endParaRPr lang="en-US" b="1" dirty="0">
              <a:solidFill>
                <a:prstClr val="white"/>
              </a:solidFill>
              <a:latin typeface="Calibri"/>
            </a:endParaRPr>
          </a:p>
        </p:txBody>
      </p:sp>
      <p:sp>
        <p:nvSpPr>
          <p:cNvPr id="11" name="TextBox 10">
            <a:extLst>
              <a:ext uri="{FF2B5EF4-FFF2-40B4-BE49-F238E27FC236}">
                <a16:creationId xmlns:a16="http://schemas.microsoft.com/office/drawing/2014/main" id="{76A6C4D9-29EE-FC90-988C-6ABF674CB489}"/>
              </a:ext>
            </a:extLst>
          </p:cNvPr>
          <p:cNvSpPr txBox="1"/>
          <p:nvPr/>
        </p:nvSpPr>
        <p:spPr>
          <a:xfrm>
            <a:off x="5779707" y="1887506"/>
            <a:ext cx="3661534" cy="4154984"/>
          </a:xfrm>
          <a:prstGeom prst="rect">
            <a:avLst/>
          </a:prstGeom>
          <a:noFill/>
        </p:spPr>
        <p:txBody>
          <a:bodyPr wrap="square" rtlCol="0">
            <a:spAutoFit/>
          </a:bodyPr>
          <a:lstStyle/>
          <a:p>
            <a:pPr marL="285750" indent="-285750" defTabSz="457200">
              <a:buFont typeface="Arial" panose="020B0604020202020204" pitchFamily="34" charset="0"/>
              <a:buChar char="•"/>
            </a:pPr>
            <a:r>
              <a:rPr lang="en-US" b="1" dirty="0">
                <a:solidFill>
                  <a:prstClr val="black"/>
                </a:solidFill>
                <a:latin typeface="Calibri"/>
              </a:rPr>
              <a:t>Refer patients </a:t>
            </a:r>
            <a:r>
              <a:rPr lang="en-US" b="1" i="1" u="sng" dirty="0">
                <a:solidFill>
                  <a:prstClr val="black"/>
                </a:solidFill>
                <a:latin typeface="Calibri"/>
              </a:rPr>
              <a:t>either during pregnancy after diagnosis of HDP or DM</a:t>
            </a:r>
          </a:p>
          <a:p>
            <a:pPr marL="742950" lvl="1" indent="-285750" defTabSz="457200">
              <a:buFont typeface="Arial" panose="020B0604020202020204" pitchFamily="34" charset="0"/>
              <a:buChar char="•"/>
            </a:pPr>
            <a:endParaRPr lang="en-US" b="1" dirty="0">
              <a:solidFill>
                <a:prstClr val="black"/>
              </a:solidFill>
              <a:latin typeface="Calibri"/>
            </a:endParaRPr>
          </a:p>
          <a:p>
            <a:pPr marL="285750" indent="-285750" defTabSz="457200">
              <a:buFont typeface="Arial" panose="020B0604020202020204" pitchFamily="34" charset="0"/>
              <a:buChar char="•"/>
            </a:pPr>
            <a:r>
              <a:rPr lang="en-US" b="1" dirty="0">
                <a:solidFill>
                  <a:prstClr val="black"/>
                </a:solidFill>
                <a:latin typeface="Calibri"/>
              </a:rPr>
              <a:t>Will be scheduled </a:t>
            </a:r>
            <a:r>
              <a:rPr lang="en-US" b="1" i="1" dirty="0">
                <a:solidFill>
                  <a:prstClr val="black"/>
                </a:solidFill>
                <a:latin typeface="Calibri"/>
              </a:rPr>
              <a:t>out </a:t>
            </a:r>
            <a:r>
              <a:rPr lang="en-US" b="1" i="1" u="sng" dirty="0">
                <a:solidFill>
                  <a:prstClr val="black"/>
                </a:solidFill>
                <a:latin typeface="Calibri"/>
              </a:rPr>
              <a:t>12 weeks postpartum ; does not replace standard postpartum visit</a:t>
            </a:r>
          </a:p>
          <a:p>
            <a:pPr marL="285750" indent="-285750" defTabSz="457200">
              <a:buFont typeface="Arial" panose="020B0604020202020204" pitchFamily="34" charset="0"/>
              <a:buChar char="•"/>
            </a:pPr>
            <a:endParaRPr lang="en-US" b="1" i="1" u="sng" dirty="0">
              <a:solidFill>
                <a:prstClr val="black"/>
              </a:solidFill>
              <a:latin typeface="Calibri"/>
            </a:endParaRPr>
          </a:p>
          <a:p>
            <a:pPr marL="285750" indent="-285750" defTabSz="457200">
              <a:buFont typeface="Arial" panose="020B0604020202020204" pitchFamily="34" charset="0"/>
              <a:buChar char="•"/>
            </a:pPr>
            <a:r>
              <a:rPr lang="en-US" b="1" dirty="0">
                <a:solidFill>
                  <a:prstClr val="black"/>
                </a:solidFill>
                <a:latin typeface="Calibri"/>
              </a:rPr>
              <a:t>In-person visits and Telehealth visits are both options </a:t>
            </a:r>
          </a:p>
          <a:p>
            <a:pPr marL="285750" indent="-285750" defTabSz="457200">
              <a:buFont typeface="Arial" panose="020B0604020202020204" pitchFamily="34" charset="0"/>
              <a:buChar char="•"/>
            </a:pPr>
            <a:endParaRPr lang="en-US" b="1" dirty="0">
              <a:solidFill>
                <a:prstClr val="black"/>
              </a:solidFill>
              <a:latin typeface="Calibri"/>
            </a:endParaRPr>
          </a:p>
          <a:p>
            <a:pPr marL="285750" indent="-285750" defTabSz="457200">
              <a:buFont typeface="Arial" panose="020B0604020202020204" pitchFamily="34" charset="0"/>
              <a:buChar char="•"/>
            </a:pPr>
            <a:r>
              <a:rPr lang="en-US" b="1" dirty="0">
                <a:solidFill>
                  <a:prstClr val="black"/>
                </a:solidFill>
                <a:latin typeface="Calibri"/>
              </a:rPr>
              <a:t>Clinic Started 9/2022</a:t>
            </a:r>
          </a:p>
          <a:p>
            <a:pPr marL="285750" indent="-285750" defTabSz="457200">
              <a:buFont typeface="Arial" panose="020B0604020202020204" pitchFamily="34" charset="0"/>
              <a:buChar char="•"/>
            </a:pPr>
            <a:endParaRPr lang="en-US" sz="2400" b="1" i="1" u="sng" dirty="0">
              <a:solidFill>
                <a:prstClr val="black"/>
              </a:solidFill>
              <a:latin typeface="Calibri"/>
            </a:endParaRPr>
          </a:p>
          <a:p>
            <a:pPr defTabSz="457200"/>
            <a:endParaRPr lang="en-US" sz="2400" b="1" dirty="0">
              <a:solidFill>
                <a:prstClr val="black"/>
              </a:solidFill>
              <a:latin typeface="Calibri"/>
            </a:endParaRPr>
          </a:p>
        </p:txBody>
      </p:sp>
    </p:spTree>
    <p:extLst>
      <p:ext uri="{BB962C8B-B14F-4D97-AF65-F5344CB8AC3E}">
        <p14:creationId xmlns:p14="http://schemas.microsoft.com/office/powerpoint/2010/main" val="42072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A25F12-6C4F-D279-9A1C-E12961D562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E8BBEC-F78A-BDD5-6319-A3AAB900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68A6A1BB-D5D9-3E56-E354-2FB112A5E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FC29F3E1-C726-F531-6BD7-F1DEFE649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0C9ACBB5-CA69-907C-BBE7-84F7ED3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239B3258-73D3-F631-1AA0-9113B2A37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7FE3A4A7-0C4B-E3B7-0589-76A0E7384DFF}"/>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9F5E16F3-0844-42A4-3F8E-0AFD883B6F29}"/>
              </a:ext>
            </a:extLst>
          </p:cNvPr>
          <p:cNvPicPr>
            <a:picLocks noChangeAspect="1"/>
          </p:cNvPicPr>
          <p:nvPr/>
        </p:nvPicPr>
        <p:blipFill>
          <a:blip r:embed="rId2"/>
          <a:stretch>
            <a:fillRect/>
          </a:stretch>
        </p:blipFill>
        <p:spPr>
          <a:xfrm>
            <a:off x="9585227" y="124467"/>
            <a:ext cx="1022548" cy="802456"/>
          </a:xfrm>
          <a:prstGeom prst="rect">
            <a:avLst/>
          </a:prstGeom>
        </p:spPr>
      </p:pic>
      <p:sp>
        <p:nvSpPr>
          <p:cNvPr id="2" name="TextBox 1">
            <a:extLst>
              <a:ext uri="{FF2B5EF4-FFF2-40B4-BE49-F238E27FC236}">
                <a16:creationId xmlns:a16="http://schemas.microsoft.com/office/drawing/2014/main" id="{54D8E3AB-93F9-7307-A8E8-436FBBA32883}"/>
              </a:ext>
            </a:extLst>
          </p:cNvPr>
          <p:cNvSpPr txBox="1"/>
          <p:nvPr/>
        </p:nvSpPr>
        <p:spPr>
          <a:xfrm>
            <a:off x="1524001" y="202217"/>
            <a:ext cx="7993461" cy="523220"/>
          </a:xfrm>
          <a:prstGeom prst="rect">
            <a:avLst/>
          </a:prstGeom>
          <a:noFill/>
        </p:spPr>
        <p:txBody>
          <a:bodyPr wrap="square" rtlCol="0">
            <a:spAutoFit/>
          </a:bodyPr>
          <a:lstStyle/>
          <a:p>
            <a:pPr algn="ctr" defTabSz="457200"/>
            <a:r>
              <a:rPr lang="en-US" sz="2800" b="1" dirty="0">
                <a:solidFill>
                  <a:prstClr val="white"/>
                </a:solidFill>
                <a:latin typeface="Arial" panose="020B0604020202020204" pitchFamily="34" charset="0"/>
                <a:cs typeface="Arial" panose="020B0604020202020204" pitchFamily="34" charset="0"/>
              </a:rPr>
              <a:t>POSTPARTUM CARDIOMETABOLIC CLINIC </a:t>
            </a:r>
            <a:r>
              <a:rPr lang="en-US" sz="2800" dirty="0">
                <a:solidFill>
                  <a:prstClr val="white"/>
                </a:solidFill>
                <a:latin typeface="Calibri"/>
              </a:rPr>
              <a:t> </a:t>
            </a:r>
          </a:p>
        </p:txBody>
      </p:sp>
      <p:pic>
        <p:nvPicPr>
          <p:cNvPr id="5" name="Picture 4">
            <a:extLst>
              <a:ext uri="{FF2B5EF4-FFF2-40B4-BE49-F238E27FC236}">
                <a16:creationId xmlns:a16="http://schemas.microsoft.com/office/drawing/2014/main" id="{3C4CFD60-CCB5-152A-63EB-17FA5A7090A6}"/>
              </a:ext>
            </a:extLst>
          </p:cNvPr>
          <p:cNvPicPr>
            <a:picLocks noChangeAspect="1"/>
          </p:cNvPicPr>
          <p:nvPr/>
        </p:nvPicPr>
        <p:blipFill rotWithShape="1">
          <a:blip r:embed="rId3"/>
          <a:srcRect l="855" r="5001" b="2563"/>
          <a:stretch/>
        </p:blipFill>
        <p:spPr>
          <a:xfrm>
            <a:off x="2566219" y="1988787"/>
            <a:ext cx="6679514" cy="3492703"/>
          </a:xfrm>
          <a:prstGeom prst="rect">
            <a:avLst/>
          </a:prstGeom>
        </p:spPr>
      </p:pic>
      <p:sp>
        <p:nvSpPr>
          <p:cNvPr id="8" name="Oval 7">
            <a:extLst>
              <a:ext uri="{FF2B5EF4-FFF2-40B4-BE49-F238E27FC236}">
                <a16:creationId xmlns:a16="http://schemas.microsoft.com/office/drawing/2014/main" id="{E8263B00-B324-807E-F263-C439AEAA17DB}"/>
              </a:ext>
            </a:extLst>
          </p:cNvPr>
          <p:cNvSpPr/>
          <p:nvPr/>
        </p:nvSpPr>
        <p:spPr>
          <a:xfrm>
            <a:off x="5392609" y="4138469"/>
            <a:ext cx="4036527" cy="174512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TextBox 5">
            <a:extLst>
              <a:ext uri="{FF2B5EF4-FFF2-40B4-BE49-F238E27FC236}">
                <a16:creationId xmlns:a16="http://schemas.microsoft.com/office/drawing/2014/main" id="{E6B40ACD-4B9F-B5C9-CCC2-D309CF698CB2}"/>
              </a:ext>
            </a:extLst>
          </p:cNvPr>
          <p:cNvSpPr txBox="1"/>
          <p:nvPr/>
        </p:nvSpPr>
        <p:spPr>
          <a:xfrm>
            <a:off x="7768991" y="6015857"/>
            <a:ext cx="2838785" cy="307777"/>
          </a:xfrm>
          <a:prstGeom prst="rect">
            <a:avLst/>
          </a:prstGeom>
          <a:noFill/>
        </p:spPr>
        <p:txBody>
          <a:bodyPr wrap="square" rtlCol="0">
            <a:spAutoFit/>
          </a:bodyPr>
          <a:lstStyle/>
          <a:p>
            <a:pPr defTabSz="457200"/>
            <a:r>
              <a:rPr lang="en-US" sz="1400" i="1" dirty="0">
                <a:solidFill>
                  <a:prstClr val="black"/>
                </a:solidFill>
                <a:latin typeface="Arial" panose="020B0604020202020204" pitchFamily="34" charset="0"/>
                <a:cs typeface="Arial" panose="020B0604020202020204" pitchFamily="34" charset="0"/>
              </a:rPr>
              <a:t>2018-2020 MMRC Report </a:t>
            </a:r>
          </a:p>
        </p:txBody>
      </p:sp>
    </p:spTree>
    <p:extLst>
      <p:ext uri="{BB962C8B-B14F-4D97-AF65-F5344CB8AC3E}">
        <p14:creationId xmlns:p14="http://schemas.microsoft.com/office/powerpoint/2010/main" val="1926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18C8C2-A35A-B62B-4945-281B338A1088}"/>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5266402"/>
            <a:ext cx="9143997"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Rectangle 3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5270175"/>
            <a:ext cx="9138997"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Rectangle 3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5265546"/>
            <a:ext cx="3057523"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Rectangle 3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14000" y="5263484"/>
            <a:ext cx="9143999"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14B5DB73-1A98-A90E-C7D4-48B5EE242D34}"/>
              </a:ext>
            </a:extLst>
          </p:cNvPr>
          <p:cNvSpPr>
            <a:spLocks noGrp="1"/>
          </p:cNvSpPr>
          <p:nvPr>
            <p:ph type="title"/>
          </p:nvPr>
        </p:nvSpPr>
        <p:spPr>
          <a:xfrm>
            <a:off x="2056485" y="5458629"/>
            <a:ext cx="7421963" cy="1033669"/>
          </a:xfrm>
        </p:spPr>
        <p:txBody>
          <a:bodyPr vert="horz" lIns="91440" tIns="45720" rIns="91440" bIns="45720" rtlCol="0" anchor="ctr">
            <a:normAutofit/>
          </a:bodyPr>
          <a:lstStyle/>
          <a:p>
            <a:pPr algn="l" defTabSz="914400">
              <a:lnSpc>
                <a:spcPct val="90000"/>
              </a:lnSpc>
            </a:pPr>
            <a:r>
              <a:rPr lang="en-US" sz="3500" b="1" dirty="0">
                <a:solidFill>
                  <a:srgbClr val="FFFFFF"/>
                </a:solidFill>
              </a:rPr>
              <a:t> </a:t>
            </a:r>
          </a:p>
        </p:txBody>
      </p:sp>
      <p:pic>
        <p:nvPicPr>
          <p:cNvPr id="3" name="Picture 2">
            <a:extLst>
              <a:ext uri="{FF2B5EF4-FFF2-40B4-BE49-F238E27FC236}">
                <a16:creationId xmlns:a16="http://schemas.microsoft.com/office/drawing/2014/main" id="{EFE7D094-1106-2C0A-FA66-2FCE04AE081B}"/>
              </a:ext>
            </a:extLst>
          </p:cNvPr>
          <p:cNvPicPr>
            <a:picLocks noChangeAspect="1"/>
          </p:cNvPicPr>
          <p:nvPr/>
        </p:nvPicPr>
        <p:blipFill>
          <a:blip r:embed="rId2"/>
          <a:stretch>
            <a:fillRect/>
          </a:stretch>
        </p:blipFill>
        <p:spPr>
          <a:xfrm>
            <a:off x="9139235" y="5650807"/>
            <a:ext cx="1022548" cy="802456"/>
          </a:xfrm>
          <a:prstGeom prst="rect">
            <a:avLst/>
          </a:prstGeom>
        </p:spPr>
      </p:pic>
      <p:graphicFrame>
        <p:nvGraphicFramePr>
          <p:cNvPr id="6" name="Table 5">
            <a:extLst>
              <a:ext uri="{FF2B5EF4-FFF2-40B4-BE49-F238E27FC236}">
                <a16:creationId xmlns:a16="http://schemas.microsoft.com/office/drawing/2014/main" id="{208B7196-2921-119B-7334-37ACFF642FB7}"/>
              </a:ext>
            </a:extLst>
          </p:cNvPr>
          <p:cNvGraphicFramePr>
            <a:graphicFrameLocks noGrp="1"/>
          </p:cNvGraphicFramePr>
          <p:nvPr/>
        </p:nvGraphicFramePr>
        <p:xfrm>
          <a:off x="1705899" y="167148"/>
          <a:ext cx="8563897" cy="4983060"/>
        </p:xfrm>
        <a:graphic>
          <a:graphicData uri="http://schemas.openxmlformats.org/drawingml/2006/table">
            <a:tbl>
              <a:tblPr firstRow="1" firstCol="1" bandRow="1">
                <a:tableStyleId>{5C22544A-7EE6-4342-B048-85BDC9FD1C3A}</a:tableStyleId>
              </a:tblPr>
              <a:tblGrid>
                <a:gridCol w="2014706">
                  <a:extLst>
                    <a:ext uri="{9D8B030D-6E8A-4147-A177-3AD203B41FA5}">
                      <a16:colId xmlns:a16="http://schemas.microsoft.com/office/drawing/2014/main" val="4031067723"/>
                    </a:ext>
                  </a:extLst>
                </a:gridCol>
                <a:gridCol w="1424542">
                  <a:extLst>
                    <a:ext uri="{9D8B030D-6E8A-4147-A177-3AD203B41FA5}">
                      <a16:colId xmlns:a16="http://schemas.microsoft.com/office/drawing/2014/main" val="1884442338"/>
                    </a:ext>
                  </a:extLst>
                </a:gridCol>
                <a:gridCol w="1947848">
                  <a:extLst>
                    <a:ext uri="{9D8B030D-6E8A-4147-A177-3AD203B41FA5}">
                      <a16:colId xmlns:a16="http://schemas.microsoft.com/office/drawing/2014/main" val="1487967056"/>
                    </a:ext>
                  </a:extLst>
                </a:gridCol>
                <a:gridCol w="2314648">
                  <a:extLst>
                    <a:ext uri="{9D8B030D-6E8A-4147-A177-3AD203B41FA5}">
                      <a16:colId xmlns:a16="http://schemas.microsoft.com/office/drawing/2014/main" val="613238471"/>
                    </a:ext>
                  </a:extLst>
                </a:gridCol>
                <a:gridCol w="862153">
                  <a:extLst>
                    <a:ext uri="{9D8B030D-6E8A-4147-A177-3AD203B41FA5}">
                      <a16:colId xmlns:a16="http://schemas.microsoft.com/office/drawing/2014/main" val="143233293"/>
                    </a:ext>
                  </a:extLst>
                </a:gridCol>
              </a:tblGrid>
              <a:tr h="228516">
                <a:tc>
                  <a:txBody>
                    <a:bodyPr/>
                    <a:lstStyle/>
                    <a:p>
                      <a:pPr marL="0" marR="0">
                        <a:spcBef>
                          <a:spcPts val="0"/>
                        </a:spcBef>
                        <a:spcAft>
                          <a:spcPts val="0"/>
                        </a:spcAft>
                      </a:pPr>
                      <a:r>
                        <a:rPr lang="en-US" sz="1400" kern="100" dirty="0">
                          <a:effectLst/>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Overall (n=150)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Attended PPMC (n=93)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Did not attend PPMC (n=57)</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p-value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10012173"/>
                  </a:ext>
                </a:extLst>
              </a:tr>
              <a:tr h="228516">
                <a:tc gridSpan="5">
                  <a:txBody>
                    <a:bodyPr/>
                    <a:lstStyle/>
                    <a:p>
                      <a:pPr marL="0" marR="0">
                        <a:spcBef>
                          <a:spcPts val="0"/>
                        </a:spcBef>
                        <a:spcAft>
                          <a:spcPts val="0"/>
                        </a:spcAft>
                      </a:pPr>
                      <a:r>
                        <a:rPr lang="en-US" sz="1400" kern="100">
                          <a:effectLst/>
                        </a:rPr>
                        <a:t>Demographic information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6368052"/>
                  </a:ext>
                </a:extLst>
              </a:tr>
              <a:tr h="228516">
                <a:tc>
                  <a:txBody>
                    <a:bodyPr/>
                    <a:lstStyle/>
                    <a:p>
                      <a:pPr marL="0" marR="0">
                        <a:spcBef>
                          <a:spcPts val="0"/>
                        </a:spcBef>
                        <a:spcAft>
                          <a:spcPts val="0"/>
                        </a:spcAft>
                      </a:pPr>
                      <a:r>
                        <a:rPr lang="en-US" sz="1400" kern="100" dirty="0">
                          <a:effectLst/>
                        </a:rPr>
                        <a:t>Age (years); mean (SD)</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33.2 (5.7)</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33.6 (5.4)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32.4 (6.1)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0.243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3533089567"/>
                  </a:ext>
                </a:extLst>
              </a:tr>
              <a:tr h="1009875">
                <a:tc>
                  <a:txBody>
                    <a:bodyPr/>
                    <a:lstStyle/>
                    <a:p>
                      <a:pPr marL="0" marR="0">
                        <a:spcBef>
                          <a:spcPts val="0"/>
                        </a:spcBef>
                        <a:spcAft>
                          <a:spcPts val="0"/>
                        </a:spcAft>
                      </a:pPr>
                      <a:r>
                        <a:rPr lang="en-US" sz="1400" kern="100">
                          <a:effectLst/>
                        </a:rPr>
                        <a:t>Race</a:t>
                      </a:r>
                    </a:p>
                    <a:p>
                      <a:pPr marL="0" marR="0">
                        <a:spcBef>
                          <a:spcPts val="0"/>
                        </a:spcBef>
                        <a:spcAft>
                          <a:spcPts val="0"/>
                        </a:spcAft>
                      </a:pPr>
                      <a:r>
                        <a:rPr lang="en-US" sz="1400" kern="100">
                          <a:effectLst/>
                        </a:rPr>
                        <a:t>    African American</a:t>
                      </a:r>
                    </a:p>
                    <a:p>
                      <a:pPr marL="0" marR="0">
                        <a:spcBef>
                          <a:spcPts val="0"/>
                        </a:spcBef>
                        <a:spcAft>
                          <a:spcPts val="0"/>
                        </a:spcAft>
                      </a:pPr>
                      <a:r>
                        <a:rPr lang="en-US" sz="1400" kern="100">
                          <a:effectLst/>
                        </a:rPr>
                        <a:t>    Caucasian</a:t>
                      </a:r>
                    </a:p>
                    <a:p>
                      <a:pPr marL="0" marR="0">
                        <a:spcBef>
                          <a:spcPts val="0"/>
                        </a:spcBef>
                        <a:spcAft>
                          <a:spcPts val="0"/>
                        </a:spcAft>
                      </a:pPr>
                      <a:r>
                        <a:rPr lang="en-US" sz="1400" kern="100">
                          <a:effectLst/>
                        </a:rPr>
                        <a:t>    Asian</a:t>
                      </a:r>
                    </a:p>
                    <a:p>
                      <a:pPr marL="0" marR="0">
                        <a:spcBef>
                          <a:spcPts val="0"/>
                        </a:spcBef>
                        <a:spcAft>
                          <a:spcPts val="0"/>
                        </a:spcAft>
                      </a:pPr>
                      <a:r>
                        <a:rPr lang="en-US" sz="1400" kern="100">
                          <a:effectLst/>
                        </a:rPr>
                        <a:t>    Unknown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 </a:t>
                      </a:r>
                    </a:p>
                    <a:p>
                      <a:pPr marL="0" marR="0">
                        <a:spcBef>
                          <a:spcPts val="0"/>
                        </a:spcBef>
                        <a:spcAft>
                          <a:spcPts val="0"/>
                        </a:spcAft>
                      </a:pPr>
                      <a:r>
                        <a:rPr lang="en-US" sz="1400" kern="100">
                          <a:effectLst/>
                        </a:rPr>
                        <a:t>110 (73.3)</a:t>
                      </a:r>
                    </a:p>
                    <a:p>
                      <a:pPr marL="0" marR="0">
                        <a:spcBef>
                          <a:spcPts val="0"/>
                        </a:spcBef>
                        <a:spcAft>
                          <a:spcPts val="0"/>
                        </a:spcAft>
                      </a:pPr>
                      <a:r>
                        <a:rPr lang="en-US" sz="1400" kern="100">
                          <a:effectLst/>
                        </a:rPr>
                        <a:t>25 (16.7)</a:t>
                      </a:r>
                    </a:p>
                    <a:p>
                      <a:pPr marL="0" marR="0">
                        <a:spcBef>
                          <a:spcPts val="0"/>
                        </a:spcBef>
                        <a:spcAft>
                          <a:spcPts val="0"/>
                        </a:spcAft>
                      </a:pPr>
                      <a:r>
                        <a:rPr lang="en-US" sz="1400" kern="100">
                          <a:effectLst/>
                        </a:rPr>
                        <a:t>9 (6.0)</a:t>
                      </a:r>
                    </a:p>
                    <a:p>
                      <a:pPr marL="0" marR="0">
                        <a:spcBef>
                          <a:spcPts val="0"/>
                        </a:spcBef>
                        <a:spcAft>
                          <a:spcPts val="0"/>
                        </a:spcAft>
                      </a:pPr>
                      <a:r>
                        <a:rPr lang="en-US" sz="1400" kern="100">
                          <a:effectLst/>
                        </a:rPr>
                        <a:t>6 (4.0)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 </a:t>
                      </a:r>
                    </a:p>
                    <a:p>
                      <a:pPr marL="0" marR="0">
                        <a:spcBef>
                          <a:spcPts val="0"/>
                        </a:spcBef>
                        <a:spcAft>
                          <a:spcPts val="0"/>
                        </a:spcAft>
                      </a:pPr>
                      <a:r>
                        <a:rPr lang="en-US" sz="1400" kern="100">
                          <a:effectLst/>
                        </a:rPr>
                        <a:t>64 (68.8)</a:t>
                      </a:r>
                    </a:p>
                    <a:p>
                      <a:pPr marL="0" marR="0">
                        <a:spcBef>
                          <a:spcPts val="0"/>
                        </a:spcBef>
                        <a:spcAft>
                          <a:spcPts val="0"/>
                        </a:spcAft>
                      </a:pPr>
                      <a:r>
                        <a:rPr lang="en-US" sz="1400" kern="100">
                          <a:effectLst/>
                        </a:rPr>
                        <a:t>19 (20.4)</a:t>
                      </a:r>
                    </a:p>
                    <a:p>
                      <a:pPr marL="0" marR="0">
                        <a:spcBef>
                          <a:spcPts val="0"/>
                        </a:spcBef>
                        <a:spcAft>
                          <a:spcPts val="0"/>
                        </a:spcAft>
                      </a:pPr>
                      <a:r>
                        <a:rPr lang="en-US" sz="1400" kern="100">
                          <a:effectLst/>
                        </a:rPr>
                        <a:t>7 (7.5)</a:t>
                      </a:r>
                    </a:p>
                    <a:p>
                      <a:pPr marL="0" marR="0">
                        <a:spcBef>
                          <a:spcPts val="0"/>
                        </a:spcBef>
                        <a:spcAft>
                          <a:spcPts val="0"/>
                        </a:spcAft>
                      </a:pPr>
                      <a:r>
                        <a:rPr lang="en-US" sz="1400" kern="100">
                          <a:effectLst/>
                        </a:rPr>
                        <a:t>3 (3.2)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 </a:t>
                      </a:r>
                    </a:p>
                    <a:p>
                      <a:pPr marL="0" marR="0">
                        <a:spcBef>
                          <a:spcPts val="0"/>
                        </a:spcBef>
                        <a:spcAft>
                          <a:spcPts val="0"/>
                        </a:spcAft>
                      </a:pPr>
                      <a:r>
                        <a:rPr lang="en-US" sz="1400" kern="100">
                          <a:effectLst/>
                        </a:rPr>
                        <a:t>46 (81)</a:t>
                      </a:r>
                    </a:p>
                    <a:p>
                      <a:pPr marL="0" marR="0">
                        <a:spcBef>
                          <a:spcPts val="0"/>
                        </a:spcBef>
                        <a:spcAft>
                          <a:spcPts val="0"/>
                        </a:spcAft>
                      </a:pPr>
                      <a:r>
                        <a:rPr lang="en-US" sz="1400" kern="100">
                          <a:effectLst/>
                        </a:rPr>
                        <a:t>6 (11)</a:t>
                      </a:r>
                    </a:p>
                    <a:p>
                      <a:pPr marL="0" marR="0">
                        <a:spcBef>
                          <a:spcPts val="0"/>
                        </a:spcBef>
                        <a:spcAft>
                          <a:spcPts val="0"/>
                        </a:spcAft>
                      </a:pPr>
                      <a:r>
                        <a:rPr lang="en-US" sz="1400" kern="100">
                          <a:effectLst/>
                        </a:rPr>
                        <a:t>2 (3)</a:t>
                      </a:r>
                    </a:p>
                    <a:p>
                      <a:pPr marL="0" marR="0">
                        <a:spcBef>
                          <a:spcPts val="0"/>
                        </a:spcBef>
                        <a:spcAft>
                          <a:spcPts val="0"/>
                        </a:spcAft>
                      </a:pPr>
                      <a:r>
                        <a:rPr lang="en-US" sz="1400" kern="100">
                          <a:effectLst/>
                        </a:rPr>
                        <a:t>3 (5)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0.263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2609981423"/>
                  </a:ext>
                </a:extLst>
              </a:tr>
              <a:tr h="813739">
                <a:tc>
                  <a:txBody>
                    <a:bodyPr/>
                    <a:lstStyle/>
                    <a:p>
                      <a:pPr marL="0" marR="0">
                        <a:spcBef>
                          <a:spcPts val="0"/>
                        </a:spcBef>
                        <a:spcAft>
                          <a:spcPts val="0"/>
                        </a:spcAft>
                      </a:pPr>
                      <a:r>
                        <a:rPr lang="en-US" sz="1400" kern="100">
                          <a:effectLst/>
                        </a:rPr>
                        <a:t>Ethnicity</a:t>
                      </a:r>
                    </a:p>
                    <a:p>
                      <a:pPr marL="0" marR="0">
                        <a:spcBef>
                          <a:spcPts val="0"/>
                        </a:spcBef>
                        <a:spcAft>
                          <a:spcPts val="0"/>
                        </a:spcAft>
                      </a:pPr>
                      <a:r>
                        <a:rPr lang="en-US" sz="1400" kern="100">
                          <a:effectLst/>
                        </a:rPr>
                        <a:t>    Hispanic</a:t>
                      </a:r>
                    </a:p>
                    <a:p>
                      <a:pPr marL="0" marR="0">
                        <a:spcBef>
                          <a:spcPts val="0"/>
                        </a:spcBef>
                        <a:spcAft>
                          <a:spcPts val="0"/>
                        </a:spcAft>
                      </a:pPr>
                      <a:r>
                        <a:rPr lang="en-US" sz="1400" kern="100">
                          <a:effectLst/>
                        </a:rPr>
                        <a:t>    Non-Hispanic</a:t>
                      </a:r>
                    </a:p>
                    <a:p>
                      <a:pPr marL="0" marR="0">
                        <a:spcBef>
                          <a:spcPts val="0"/>
                        </a:spcBef>
                        <a:spcAft>
                          <a:spcPts val="0"/>
                        </a:spcAft>
                      </a:pPr>
                      <a:r>
                        <a:rPr lang="en-US" sz="1400" kern="100">
                          <a:effectLst/>
                        </a:rPr>
                        <a:t>    Unknown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dirty="0">
                          <a:effectLst/>
                        </a:rPr>
                        <a:t> </a:t>
                      </a:r>
                    </a:p>
                    <a:p>
                      <a:pPr marL="0" marR="0">
                        <a:spcBef>
                          <a:spcPts val="0"/>
                        </a:spcBef>
                        <a:spcAft>
                          <a:spcPts val="0"/>
                        </a:spcAft>
                      </a:pPr>
                      <a:r>
                        <a:rPr lang="en-US" sz="1400" kern="100" dirty="0">
                          <a:effectLst/>
                        </a:rPr>
                        <a:t>10 (6.7)</a:t>
                      </a:r>
                    </a:p>
                    <a:p>
                      <a:pPr marL="0" marR="0">
                        <a:spcBef>
                          <a:spcPts val="0"/>
                        </a:spcBef>
                        <a:spcAft>
                          <a:spcPts val="0"/>
                        </a:spcAft>
                      </a:pPr>
                      <a:r>
                        <a:rPr lang="en-US" sz="1400" kern="100" dirty="0">
                          <a:effectLst/>
                        </a:rPr>
                        <a:t>134 (89.3)</a:t>
                      </a:r>
                    </a:p>
                    <a:p>
                      <a:pPr marL="0" marR="0">
                        <a:spcBef>
                          <a:spcPts val="0"/>
                        </a:spcBef>
                        <a:spcAft>
                          <a:spcPts val="0"/>
                        </a:spcAft>
                      </a:pPr>
                      <a:r>
                        <a:rPr lang="en-US" sz="1400" kern="100" dirty="0">
                          <a:effectLst/>
                        </a:rPr>
                        <a:t>6 (4.0)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dirty="0">
                          <a:effectLst/>
                        </a:rPr>
                        <a:t> </a:t>
                      </a:r>
                    </a:p>
                    <a:p>
                      <a:pPr marL="0" marR="0">
                        <a:spcBef>
                          <a:spcPts val="0"/>
                        </a:spcBef>
                        <a:spcAft>
                          <a:spcPts val="0"/>
                        </a:spcAft>
                      </a:pPr>
                      <a:r>
                        <a:rPr lang="en-US" sz="1400" kern="100" dirty="0">
                          <a:effectLst/>
                        </a:rPr>
                        <a:t>7 (7.5)</a:t>
                      </a:r>
                    </a:p>
                    <a:p>
                      <a:pPr marL="0" marR="0">
                        <a:spcBef>
                          <a:spcPts val="0"/>
                        </a:spcBef>
                        <a:spcAft>
                          <a:spcPts val="0"/>
                        </a:spcAft>
                      </a:pPr>
                      <a:r>
                        <a:rPr lang="en-US" sz="1400" kern="100" dirty="0">
                          <a:effectLst/>
                        </a:rPr>
                        <a:t>82 (88.2)</a:t>
                      </a:r>
                    </a:p>
                    <a:p>
                      <a:pPr marL="0" marR="0">
                        <a:spcBef>
                          <a:spcPts val="0"/>
                        </a:spcBef>
                        <a:spcAft>
                          <a:spcPts val="0"/>
                        </a:spcAft>
                      </a:pPr>
                      <a:r>
                        <a:rPr lang="en-US" sz="1400" kern="100" dirty="0">
                          <a:effectLst/>
                        </a:rPr>
                        <a:t>4 (4.3)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 </a:t>
                      </a:r>
                    </a:p>
                    <a:p>
                      <a:pPr marL="0" marR="0">
                        <a:spcBef>
                          <a:spcPts val="0"/>
                        </a:spcBef>
                        <a:spcAft>
                          <a:spcPts val="0"/>
                        </a:spcAft>
                      </a:pPr>
                      <a:r>
                        <a:rPr lang="en-US" sz="1400" kern="100">
                          <a:effectLst/>
                        </a:rPr>
                        <a:t>3 (5.3)</a:t>
                      </a:r>
                    </a:p>
                    <a:p>
                      <a:pPr marL="0" marR="0">
                        <a:spcBef>
                          <a:spcPts val="0"/>
                        </a:spcBef>
                        <a:spcAft>
                          <a:spcPts val="0"/>
                        </a:spcAft>
                      </a:pPr>
                      <a:r>
                        <a:rPr lang="en-US" sz="1400" kern="100">
                          <a:effectLst/>
                        </a:rPr>
                        <a:t>52 (91.2)</a:t>
                      </a:r>
                    </a:p>
                    <a:p>
                      <a:pPr marL="0" marR="0">
                        <a:spcBef>
                          <a:spcPts val="0"/>
                        </a:spcBef>
                        <a:spcAft>
                          <a:spcPts val="0"/>
                        </a:spcAft>
                      </a:pPr>
                      <a:r>
                        <a:rPr lang="en-US" sz="1400" kern="100">
                          <a:effectLst/>
                        </a:rPr>
                        <a:t>2 (3.5)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0.916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2424406741"/>
                  </a:ext>
                </a:extLst>
              </a:tr>
              <a:tr h="813739">
                <a:tc>
                  <a:txBody>
                    <a:bodyPr/>
                    <a:lstStyle/>
                    <a:p>
                      <a:pPr marL="0" marR="0">
                        <a:spcBef>
                          <a:spcPts val="0"/>
                        </a:spcBef>
                        <a:spcAft>
                          <a:spcPts val="0"/>
                        </a:spcAft>
                      </a:pPr>
                      <a:r>
                        <a:rPr lang="en-US" sz="1400" kern="100">
                          <a:effectLst/>
                        </a:rPr>
                        <a:t>Insurance</a:t>
                      </a:r>
                    </a:p>
                    <a:p>
                      <a:pPr marL="0" marR="0">
                        <a:spcBef>
                          <a:spcPts val="0"/>
                        </a:spcBef>
                        <a:spcAft>
                          <a:spcPts val="0"/>
                        </a:spcAft>
                      </a:pPr>
                      <a:r>
                        <a:rPr lang="en-US" sz="1400" kern="100">
                          <a:effectLst/>
                        </a:rPr>
                        <a:t>    Public</a:t>
                      </a:r>
                    </a:p>
                    <a:p>
                      <a:pPr marL="0" marR="0">
                        <a:spcBef>
                          <a:spcPts val="0"/>
                        </a:spcBef>
                        <a:spcAft>
                          <a:spcPts val="0"/>
                        </a:spcAft>
                      </a:pPr>
                      <a:r>
                        <a:rPr lang="en-US" sz="1400" kern="100">
                          <a:effectLst/>
                        </a:rPr>
                        <a:t>    Private</a:t>
                      </a:r>
                    </a:p>
                    <a:p>
                      <a:pPr marL="0" marR="0">
                        <a:spcBef>
                          <a:spcPts val="0"/>
                        </a:spcBef>
                        <a:spcAft>
                          <a:spcPts val="0"/>
                        </a:spcAft>
                      </a:pPr>
                      <a:r>
                        <a:rPr lang="en-US" sz="1400" kern="100">
                          <a:effectLst/>
                        </a:rPr>
                        <a:t>    Uninsured/self-pay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 </a:t>
                      </a:r>
                    </a:p>
                    <a:p>
                      <a:pPr marL="0" marR="0">
                        <a:spcBef>
                          <a:spcPts val="0"/>
                        </a:spcBef>
                        <a:spcAft>
                          <a:spcPts val="0"/>
                        </a:spcAft>
                      </a:pPr>
                      <a:r>
                        <a:rPr lang="en-US" sz="1400" kern="100">
                          <a:effectLst/>
                        </a:rPr>
                        <a:t>40 (26.7)</a:t>
                      </a:r>
                    </a:p>
                    <a:p>
                      <a:pPr marL="0" marR="0">
                        <a:spcBef>
                          <a:spcPts val="0"/>
                        </a:spcBef>
                        <a:spcAft>
                          <a:spcPts val="0"/>
                        </a:spcAft>
                      </a:pPr>
                      <a:r>
                        <a:rPr lang="en-US" sz="1400" kern="100">
                          <a:effectLst/>
                        </a:rPr>
                        <a:t>109 (72.7)</a:t>
                      </a:r>
                    </a:p>
                    <a:p>
                      <a:pPr marL="0" marR="0">
                        <a:spcBef>
                          <a:spcPts val="0"/>
                        </a:spcBef>
                        <a:spcAft>
                          <a:spcPts val="0"/>
                        </a:spcAft>
                      </a:pPr>
                      <a:r>
                        <a:rPr lang="en-US" sz="1400" kern="100">
                          <a:effectLst/>
                        </a:rPr>
                        <a:t>1 (0.7)</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dirty="0">
                          <a:effectLst/>
                        </a:rPr>
                        <a:t> </a:t>
                      </a:r>
                    </a:p>
                    <a:p>
                      <a:pPr marL="0" marR="0">
                        <a:spcBef>
                          <a:spcPts val="0"/>
                        </a:spcBef>
                        <a:spcAft>
                          <a:spcPts val="0"/>
                        </a:spcAft>
                      </a:pPr>
                      <a:r>
                        <a:rPr lang="en-US" sz="1400" kern="100" dirty="0">
                          <a:effectLst/>
                        </a:rPr>
                        <a:t>21 (22.6)</a:t>
                      </a:r>
                    </a:p>
                    <a:p>
                      <a:pPr marL="0" marR="0">
                        <a:spcBef>
                          <a:spcPts val="0"/>
                        </a:spcBef>
                        <a:spcAft>
                          <a:spcPts val="0"/>
                        </a:spcAft>
                      </a:pPr>
                      <a:r>
                        <a:rPr lang="en-US" sz="1400" kern="100" dirty="0">
                          <a:effectLst/>
                        </a:rPr>
                        <a:t>72 (77.4)</a:t>
                      </a:r>
                    </a:p>
                    <a:p>
                      <a:pPr marL="0" marR="0">
                        <a:spcBef>
                          <a:spcPts val="0"/>
                        </a:spcBef>
                        <a:spcAft>
                          <a:spcPts val="0"/>
                        </a:spcAft>
                      </a:pPr>
                      <a:r>
                        <a:rPr lang="en-US" sz="1400" kern="100" dirty="0">
                          <a:effectLst/>
                        </a:rPr>
                        <a:t>0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dirty="0">
                          <a:effectLst/>
                        </a:rPr>
                        <a:t> </a:t>
                      </a:r>
                    </a:p>
                    <a:p>
                      <a:pPr marL="0" marR="0">
                        <a:spcBef>
                          <a:spcPts val="0"/>
                        </a:spcBef>
                        <a:spcAft>
                          <a:spcPts val="0"/>
                        </a:spcAft>
                      </a:pPr>
                      <a:r>
                        <a:rPr lang="en-US" sz="1400" kern="100" dirty="0">
                          <a:effectLst/>
                        </a:rPr>
                        <a:t>19 (33.3)</a:t>
                      </a:r>
                    </a:p>
                    <a:p>
                      <a:pPr marL="0" marR="0">
                        <a:spcBef>
                          <a:spcPts val="0"/>
                        </a:spcBef>
                        <a:spcAft>
                          <a:spcPts val="0"/>
                        </a:spcAft>
                      </a:pPr>
                      <a:r>
                        <a:rPr lang="en-US" sz="1400" kern="100" dirty="0">
                          <a:effectLst/>
                        </a:rPr>
                        <a:t>37 (64.9)</a:t>
                      </a:r>
                    </a:p>
                    <a:p>
                      <a:pPr marL="0" marR="0">
                        <a:spcBef>
                          <a:spcPts val="0"/>
                        </a:spcBef>
                        <a:spcAft>
                          <a:spcPts val="0"/>
                        </a:spcAft>
                      </a:pPr>
                      <a:r>
                        <a:rPr lang="en-US" sz="1400" kern="100" dirty="0">
                          <a:effectLst/>
                        </a:rPr>
                        <a:t>1 (1.8)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0.104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3863349399"/>
                  </a:ext>
                </a:extLst>
              </a:tr>
              <a:tr h="1009875">
                <a:tc>
                  <a:txBody>
                    <a:bodyPr/>
                    <a:lstStyle/>
                    <a:p>
                      <a:pPr marL="0" marR="0">
                        <a:spcBef>
                          <a:spcPts val="0"/>
                        </a:spcBef>
                        <a:spcAft>
                          <a:spcPts val="0"/>
                        </a:spcAft>
                      </a:pPr>
                      <a:r>
                        <a:rPr lang="en-US" sz="1400" kern="100">
                          <a:effectLst/>
                        </a:rPr>
                        <a:t>Education</a:t>
                      </a:r>
                    </a:p>
                    <a:p>
                      <a:pPr marL="0" marR="0">
                        <a:spcBef>
                          <a:spcPts val="0"/>
                        </a:spcBef>
                        <a:spcAft>
                          <a:spcPts val="0"/>
                        </a:spcAft>
                      </a:pPr>
                      <a:r>
                        <a:rPr lang="en-US" sz="1400" kern="100">
                          <a:effectLst/>
                        </a:rPr>
                        <a:t>    High school</a:t>
                      </a:r>
                    </a:p>
                    <a:p>
                      <a:pPr marL="0" marR="0">
                        <a:spcBef>
                          <a:spcPts val="0"/>
                        </a:spcBef>
                        <a:spcAft>
                          <a:spcPts val="0"/>
                        </a:spcAft>
                      </a:pPr>
                      <a:r>
                        <a:rPr lang="en-US" sz="1400" kern="100">
                          <a:effectLst/>
                        </a:rPr>
                        <a:t>    College</a:t>
                      </a:r>
                    </a:p>
                    <a:p>
                      <a:pPr marL="0" marR="0">
                        <a:spcBef>
                          <a:spcPts val="0"/>
                        </a:spcBef>
                        <a:spcAft>
                          <a:spcPts val="0"/>
                        </a:spcAft>
                      </a:pPr>
                      <a:r>
                        <a:rPr lang="en-US" sz="1400" kern="100">
                          <a:effectLst/>
                        </a:rPr>
                        <a:t>    Post-graduate school</a:t>
                      </a:r>
                    </a:p>
                    <a:p>
                      <a:pPr marL="0" marR="0">
                        <a:spcBef>
                          <a:spcPts val="0"/>
                        </a:spcBef>
                        <a:spcAft>
                          <a:spcPts val="0"/>
                        </a:spcAft>
                      </a:pPr>
                      <a:r>
                        <a:rPr lang="en-US" sz="1400" kern="100">
                          <a:effectLst/>
                        </a:rPr>
                        <a:t>    Unknown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 </a:t>
                      </a:r>
                    </a:p>
                    <a:p>
                      <a:pPr marL="0" marR="0">
                        <a:spcBef>
                          <a:spcPts val="0"/>
                        </a:spcBef>
                        <a:spcAft>
                          <a:spcPts val="0"/>
                        </a:spcAft>
                      </a:pPr>
                      <a:r>
                        <a:rPr lang="en-US" sz="1400" kern="100">
                          <a:effectLst/>
                        </a:rPr>
                        <a:t>9 (6.0)</a:t>
                      </a:r>
                    </a:p>
                    <a:p>
                      <a:pPr marL="0" marR="0">
                        <a:spcBef>
                          <a:spcPts val="0"/>
                        </a:spcBef>
                        <a:spcAft>
                          <a:spcPts val="0"/>
                        </a:spcAft>
                      </a:pPr>
                      <a:r>
                        <a:rPr lang="en-US" sz="1400" kern="100">
                          <a:effectLst/>
                        </a:rPr>
                        <a:t>39 (26.0)</a:t>
                      </a:r>
                    </a:p>
                    <a:p>
                      <a:pPr marL="0" marR="0">
                        <a:spcBef>
                          <a:spcPts val="0"/>
                        </a:spcBef>
                        <a:spcAft>
                          <a:spcPts val="0"/>
                        </a:spcAft>
                      </a:pPr>
                      <a:r>
                        <a:rPr lang="en-US" sz="1400" kern="100">
                          <a:effectLst/>
                        </a:rPr>
                        <a:t>43 (28.7)</a:t>
                      </a:r>
                    </a:p>
                    <a:p>
                      <a:pPr marL="0" marR="0">
                        <a:spcBef>
                          <a:spcPts val="0"/>
                        </a:spcBef>
                        <a:spcAft>
                          <a:spcPts val="0"/>
                        </a:spcAft>
                      </a:pPr>
                      <a:r>
                        <a:rPr lang="en-US" sz="1400" kern="100">
                          <a:effectLst/>
                        </a:rPr>
                        <a:t>59 (39.3)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 </a:t>
                      </a:r>
                    </a:p>
                    <a:p>
                      <a:pPr marL="0" marR="0">
                        <a:spcBef>
                          <a:spcPts val="0"/>
                        </a:spcBef>
                        <a:spcAft>
                          <a:spcPts val="0"/>
                        </a:spcAft>
                      </a:pPr>
                      <a:r>
                        <a:rPr lang="en-US" sz="1400" kern="100">
                          <a:effectLst/>
                        </a:rPr>
                        <a:t>7 (7.5)</a:t>
                      </a:r>
                    </a:p>
                    <a:p>
                      <a:pPr marL="0" marR="0">
                        <a:spcBef>
                          <a:spcPts val="0"/>
                        </a:spcBef>
                        <a:spcAft>
                          <a:spcPts val="0"/>
                        </a:spcAft>
                      </a:pPr>
                      <a:r>
                        <a:rPr lang="en-US" sz="1400" kern="100">
                          <a:effectLst/>
                        </a:rPr>
                        <a:t>26 (28.0)</a:t>
                      </a:r>
                    </a:p>
                    <a:p>
                      <a:pPr marL="0" marR="0">
                        <a:spcBef>
                          <a:spcPts val="0"/>
                        </a:spcBef>
                        <a:spcAft>
                          <a:spcPts val="0"/>
                        </a:spcAft>
                      </a:pPr>
                      <a:r>
                        <a:rPr lang="en-US" sz="1400" kern="100">
                          <a:effectLst/>
                        </a:rPr>
                        <a:t>30 (32.3)</a:t>
                      </a:r>
                    </a:p>
                    <a:p>
                      <a:pPr marL="0" marR="0">
                        <a:spcBef>
                          <a:spcPts val="0"/>
                        </a:spcBef>
                        <a:spcAft>
                          <a:spcPts val="0"/>
                        </a:spcAft>
                      </a:pPr>
                      <a:r>
                        <a:rPr lang="en-US" sz="1400" kern="100">
                          <a:effectLst/>
                        </a:rPr>
                        <a:t>30 (32.3)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dirty="0">
                          <a:effectLst/>
                        </a:rPr>
                        <a:t> </a:t>
                      </a:r>
                    </a:p>
                    <a:p>
                      <a:pPr marL="0" marR="0">
                        <a:spcBef>
                          <a:spcPts val="0"/>
                        </a:spcBef>
                        <a:spcAft>
                          <a:spcPts val="0"/>
                        </a:spcAft>
                      </a:pPr>
                      <a:r>
                        <a:rPr lang="en-US" sz="1400" kern="100" dirty="0">
                          <a:effectLst/>
                        </a:rPr>
                        <a:t>2 (3.5)</a:t>
                      </a:r>
                    </a:p>
                    <a:p>
                      <a:pPr marL="0" marR="0">
                        <a:spcBef>
                          <a:spcPts val="0"/>
                        </a:spcBef>
                        <a:spcAft>
                          <a:spcPts val="0"/>
                        </a:spcAft>
                      </a:pPr>
                      <a:r>
                        <a:rPr lang="en-US" sz="1400" kern="100" dirty="0">
                          <a:effectLst/>
                        </a:rPr>
                        <a:t>13 (22.8)</a:t>
                      </a:r>
                    </a:p>
                    <a:p>
                      <a:pPr marL="0" marR="0">
                        <a:spcBef>
                          <a:spcPts val="0"/>
                        </a:spcBef>
                        <a:spcAft>
                          <a:spcPts val="0"/>
                        </a:spcAft>
                      </a:pPr>
                      <a:r>
                        <a:rPr lang="en-US" sz="1400" kern="100" dirty="0">
                          <a:effectLst/>
                        </a:rPr>
                        <a:t>13 (22.8)</a:t>
                      </a:r>
                    </a:p>
                    <a:p>
                      <a:pPr marL="0" marR="0">
                        <a:spcBef>
                          <a:spcPts val="0"/>
                        </a:spcBef>
                        <a:spcAft>
                          <a:spcPts val="0"/>
                        </a:spcAft>
                      </a:pPr>
                      <a:r>
                        <a:rPr lang="en-US" sz="1400" kern="100" dirty="0">
                          <a:effectLst/>
                        </a:rPr>
                        <a:t>29 (50.9)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dirty="0">
                          <a:effectLst/>
                        </a:rPr>
                        <a:t>0.149</a:t>
                      </a:r>
                    </a:p>
                    <a:p>
                      <a:pPr marL="0" marR="0">
                        <a:spcBef>
                          <a:spcPts val="0"/>
                        </a:spcBef>
                        <a:spcAft>
                          <a:spcPts val="0"/>
                        </a:spcAft>
                      </a:pPr>
                      <a:r>
                        <a:rPr lang="en-US" sz="1400" kern="100" dirty="0">
                          <a:effectLst/>
                        </a:rPr>
                        <a:t> </a:t>
                      </a:r>
                    </a:p>
                    <a:p>
                      <a:pPr marL="0" marR="0">
                        <a:spcBef>
                          <a:spcPts val="0"/>
                        </a:spcBef>
                        <a:spcAft>
                          <a:spcPts val="0"/>
                        </a:spcAft>
                      </a:pPr>
                      <a:r>
                        <a:rPr lang="en-US" sz="1400" kern="100" dirty="0">
                          <a:effectLst/>
                        </a:rPr>
                        <a:t> </a:t>
                      </a:r>
                    </a:p>
                    <a:p>
                      <a:pPr marL="0" marR="0">
                        <a:spcBef>
                          <a:spcPts val="0"/>
                        </a:spcBef>
                        <a:spcAft>
                          <a:spcPts val="0"/>
                        </a:spcAft>
                      </a:pPr>
                      <a:r>
                        <a:rPr lang="en-US" sz="1400" kern="100" dirty="0">
                          <a:effectLst/>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2156114945"/>
                  </a:ext>
                </a:extLst>
              </a:tr>
              <a:tr h="228516">
                <a:tc>
                  <a:txBody>
                    <a:bodyPr/>
                    <a:lstStyle/>
                    <a:p>
                      <a:pPr marL="0" marR="0">
                        <a:spcBef>
                          <a:spcPts val="0"/>
                        </a:spcBef>
                        <a:spcAft>
                          <a:spcPts val="0"/>
                        </a:spcAft>
                      </a:pPr>
                      <a:r>
                        <a:rPr lang="en-US" sz="1400" kern="100">
                          <a:effectLst/>
                        </a:rPr>
                        <a:t>Gravidity; mean (SD)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2.8 (2.0)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2.5 (1.6)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3.3 (2.4)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0.072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2354410021"/>
                  </a:ext>
                </a:extLst>
              </a:tr>
              <a:tr h="228516">
                <a:tc>
                  <a:txBody>
                    <a:bodyPr/>
                    <a:lstStyle/>
                    <a:p>
                      <a:pPr marL="0" marR="0">
                        <a:spcBef>
                          <a:spcPts val="0"/>
                        </a:spcBef>
                        <a:spcAft>
                          <a:spcPts val="0"/>
                        </a:spcAft>
                      </a:pPr>
                      <a:r>
                        <a:rPr lang="en-US" sz="1400" kern="100">
                          <a:effectLst/>
                        </a:rPr>
                        <a:t>Parity; mean (SD)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2.0 (1.6)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1.8 (1.0)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a:effectLst/>
                        </a:rPr>
                        <a:t>2.4 (2.2)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tc>
                  <a:txBody>
                    <a:bodyPr/>
                    <a:lstStyle/>
                    <a:p>
                      <a:pPr marL="0" marR="0">
                        <a:spcBef>
                          <a:spcPts val="0"/>
                        </a:spcBef>
                        <a:spcAft>
                          <a:spcPts val="0"/>
                        </a:spcAft>
                      </a:pPr>
                      <a:r>
                        <a:rPr lang="en-US" sz="1400" kern="100" dirty="0">
                          <a:effectLst/>
                        </a:rPr>
                        <a:t>0.182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7850" marR="37850" marT="0" marB="0"/>
                </a:tc>
                <a:extLst>
                  <a:ext uri="{0D108BD9-81ED-4DB2-BD59-A6C34878D82A}">
                    <a16:rowId xmlns:a16="http://schemas.microsoft.com/office/drawing/2014/main" val="1045445861"/>
                  </a:ext>
                </a:extLst>
              </a:tr>
            </a:tbl>
          </a:graphicData>
        </a:graphic>
      </p:graphicFrame>
      <p:sp>
        <p:nvSpPr>
          <p:cNvPr id="7" name="TextBox 6">
            <a:extLst>
              <a:ext uri="{FF2B5EF4-FFF2-40B4-BE49-F238E27FC236}">
                <a16:creationId xmlns:a16="http://schemas.microsoft.com/office/drawing/2014/main" id="{C29A213F-7FE4-658E-BF99-832897A3B31C}"/>
              </a:ext>
            </a:extLst>
          </p:cNvPr>
          <p:cNvSpPr txBox="1"/>
          <p:nvPr/>
        </p:nvSpPr>
        <p:spPr>
          <a:xfrm>
            <a:off x="2552699" y="5904272"/>
            <a:ext cx="6035778" cy="646331"/>
          </a:xfrm>
          <a:prstGeom prst="rect">
            <a:avLst/>
          </a:prstGeom>
          <a:noFill/>
        </p:spPr>
        <p:txBody>
          <a:bodyPr wrap="square" rtlCol="0">
            <a:spAutoFit/>
          </a:bodyPr>
          <a:lstStyle/>
          <a:p>
            <a:pPr defTabSz="457200"/>
            <a:r>
              <a:rPr lang="en-US" sz="3600" b="1" dirty="0">
                <a:solidFill>
                  <a:prstClr val="white"/>
                </a:solidFill>
                <a:latin typeface="Calibri"/>
              </a:rPr>
              <a:t>RESULTS</a:t>
            </a:r>
            <a:r>
              <a:rPr lang="en-US" dirty="0">
                <a:solidFill>
                  <a:prstClr val="black"/>
                </a:solidFill>
                <a:latin typeface="Calibri"/>
              </a:rPr>
              <a:t> </a:t>
            </a:r>
          </a:p>
        </p:txBody>
      </p:sp>
      <p:sp>
        <p:nvSpPr>
          <p:cNvPr id="9" name="Rectangle 8">
            <a:extLst>
              <a:ext uri="{FF2B5EF4-FFF2-40B4-BE49-F238E27FC236}">
                <a16:creationId xmlns:a16="http://schemas.microsoft.com/office/drawing/2014/main" id="{1EC7ABE0-30A8-0772-4EFF-B89F3E7A3424}"/>
              </a:ext>
            </a:extLst>
          </p:cNvPr>
          <p:cNvSpPr/>
          <p:nvPr/>
        </p:nvSpPr>
        <p:spPr>
          <a:xfrm>
            <a:off x="5110316" y="142567"/>
            <a:ext cx="1971368" cy="363794"/>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EE481207-3DC1-0CE8-C26E-5AC8BC68F5F2}"/>
              </a:ext>
            </a:extLst>
          </p:cNvPr>
          <p:cNvSpPr/>
          <p:nvPr/>
        </p:nvSpPr>
        <p:spPr>
          <a:xfrm>
            <a:off x="7096432" y="122902"/>
            <a:ext cx="2263877" cy="363794"/>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B5BE61E2-EE40-8C39-77CC-FDF28F7BB47E}"/>
              </a:ext>
            </a:extLst>
          </p:cNvPr>
          <p:cNvSpPr/>
          <p:nvPr/>
        </p:nvSpPr>
        <p:spPr>
          <a:xfrm>
            <a:off x="9399640" y="634179"/>
            <a:ext cx="870156" cy="4635996"/>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49270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7856" y="-237344"/>
            <a:ext cx="7620000" cy="1143000"/>
          </a:xfrm>
        </p:spPr>
        <p:txBody>
          <a:bodyPr wrap="square" numCol="1" anchorCtr="0" compatLnSpc="1">
            <a:prstTxWarp prst="textNoShape">
              <a:avLst/>
            </a:prstTxWarp>
          </a:bodyPr>
          <a:lstStyle/>
          <a:p>
            <a:r>
              <a:rPr lang="en-US"/>
              <a:t>	              	Announcements</a:t>
            </a:r>
          </a:p>
        </p:txBody>
      </p:sp>
      <p:sp>
        <p:nvSpPr>
          <p:cNvPr id="3" name="Content Placeholder 2"/>
          <p:cNvSpPr>
            <a:spLocks noGrp="1"/>
          </p:cNvSpPr>
          <p:nvPr>
            <p:ph idx="1"/>
          </p:nvPr>
        </p:nvSpPr>
        <p:spPr>
          <a:xfrm>
            <a:off x="2114550" y="1219200"/>
            <a:ext cx="7639050" cy="5030788"/>
          </a:xfrm>
        </p:spPr>
        <p:txBody>
          <a:bodyPr rtlCol="0">
            <a:normAutofit/>
          </a:bodyPr>
          <a:lstStyle/>
          <a:p>
            <a:pPr marL="114300" indent="0" fontAlgn="auto">
              <a:spcAft>
                <a:spcPts val="0"/>
              </a:spcAft>
              <a:buNone/>
              <a:defRPr/>
            </a:pPr>
            <a:r>
              <a:rPr lang="en-US" sz="4000">
                <a:latin typeface="+mj-lt"/>
              </a:rPr>
              <a:t>							</a:t>
            </a:r>
          </a:p>
          <a:p>
            <a:pPr marL="114300" indent="0" fontAlgn="auto">
              <a:spcAft>
                <a:spcPts val="0"/>
              </a:spcAft>
              <a:buNone/>
              <a:defRPr/>
            </a:pPr>
            <a:endParaRPr lang="en-US" sz="4000">
              <a:latin typeface="+mj-lt"/>
            </a:endParaRPr>
          </a:p>
          <a:p>
            <a:pPr marL="114300" indent="0" fontAlgn="auto">
              <a:spcAft>
                <a:spcPts val="0"/>
              </a:spcAft>
              <a:buNone/>
              <a:defRPr/>
            </a:pPr>
            <a:r>
              <a:rPr lang="en-US" sz="4000">
                <a:latin typeface="+mj-lt"/>
              </a:rPr>
              <a:t>	   	    </a:t>
            </a:r>
            <a:r>
              <a:rPr lang="en-US" sz="3600">
                <a:latin typeface="+mj-lt"/>
              </a:rPr>
              <a:t>General Announcements</a:t>
            </a:r>
          </a:p>
        </p:txBody>
      </p:sp>
      <p:pic>
        <p:nvPicPr>
          <p:cNvPr id="124931" name="Picture 7"/>
          <p:cNvPicPr>
            <a:picLocks noChangeAspect="1"/>
          </p:cNvPicPr>
          <p:nvPr/>
        </p:nvPicPr>
        <p:blipFill>
          <a:blip r:embed="rId2"/>
          <a:srcRect l="17223" t="5328" r="17522" b="4068"/>
          <a:stretch>
            <a:fillRect/>
          </a:stretch>
        </p:blipFill>
        <p:spPr bwMode="auto">
          <a:xfrm rot="2096152">
            <a:off x="2423307" y="1768475"/>
            <a:ext cx="1465263" cy="2033588"/>
          </a:xfrm>
          <a:prstGeom prst="rect">
            <a:avLst/>
          </a:prstGeom>
          <a:noFill/>
          <a:ln w="12700">
            <a:solidFill>
              <a:srgbClr val="FFC000"/>
            </a:solidFill>
            <a:miter lim="800000"/>
            <a:headEnd/>
            <a:tailEnd/>
          </a:ln>
        </p:spPr>
      </p:pic>
      <p:cxnSp>
        <p:nvCxnSpPr>
          <p:cNvPr id="10" name="Straight Connector 9"/>
          <p:cNvCxnSpPr/>
          <p:nvPr/>
        </p:nvCxnSpPr>
        <p:spPr>
          <a:xfrm>
            <a:off x="2209800" y="914400"/>
            <a:ext cx="73152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04F81-0886-6BE0-C1F3-1B12D8FA2710}"/>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5266402"/>
            <a:ext cx="9143997"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5270175"/>
            <a:ext cx="9138997"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5265546"/>
            <a:ext cx="3057523"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14000" y="5263484"/>
            <a:ext cx="9143999"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54C2A9BE-B8D3-6F05-1E1F-5E85E334D576}"/>
              </a:ext>
            </a:extLst>
          </p:cNvPr>
          <p:cNvSpPr>
            <a:spLocks noGrp="1"/>
          </p:cNvSpPr>
          <p:nvPr>
            <p:ph type="title"/>
          </p:nvPr>
        </p:nvSpPr>
        <p:spPr>
          <a:xfrm>
            <a:off x="2552700" y="5510254"/>
            <a:ext cx="7421963" cy="1033669"/>
          </a:xfrm>
        </p:spPr>
        <p:txBody>
          <a:bodyPr vert="horz" lIns="91440" tIns="45720" rIns="91440" bIns="45720" rtlCol="0" anchor="ctr">
            <a:normAutofit/>
          </a:bodyPr>
          <a:lstStyle/>
          <a:p>
            <a:pPr algn="l" defTabSz="914400">
              <a:lnSpc>
                <a:spcPct val="90000"/>
              </a:lnSpc>
            </a:pPr>
            <a:r>
              <a:rPr lang="en-US" sz="3500" b="1">
                <a:solidFill>
                  <a:srgbClr val="FFFFFF"/>
                </a:solidFill>
              </a:rPr>
              <a:t> </a:t>
            </a:r>
          </a:p>
        </p:txBody>
      </p:sp>
      <p:pic>
        <p:nvPicPr>
          <p:cNvPr id="3" name="Picture 2">
            <a:extLst>
              <a:ext uri="{FF2B5EF4-FFF2-40B4-BE49-F238E27FC236}">
                <a16:creationId xmlns:a16="http://schemas.microsoft.com/office/drawing/2014/main" id="{2FF1FF78-D92C-9BB1-ABAC-58D729DCB120}"/>
              </a:ext>
            </a:extLst>
          </p:cNvPr>
          <p:cNvPicPr>
            <a:picLocks noChangeAspect="1"/>
          </p:cNvPicPr>
          <p:nvPr/>
        </p:nvPicPr>
        <p:blipFill>
          <a:blip r:embed="rId2"/>
          <a:stretch>
            <a:fillRect/>
          </a:stretch>
        </p:blipFill>
        <p:spPr>
          <a:xfrm>
            <a:off x="9382283" y="5530269"/>
            <a:ext cx="1022548" cy="802456"/>
          </a:xfrm>
          <a:prstGeom prst="rect">
            <a:avLst/>
          </a:prstGeom>
        </p:spPr>
      </p:pic>
      <p:graphicFrame>
        <p:nvGraphicFramePr>
          <p:cNvPr id="6" name="Table 5">
            <a:extLst>
              <a:ext uri="{FF2B5EF4-FFF2-40B4-BE49-F238E27FC236}">
                <a16:creationId xmlns:a16="http://schemas.microsoft.com/office/drawing/2014/main" id="{AB1D374A-8D1D-3ED0-6341-C20489DD60FF}"/>
              </a:ext>
            </a:extLst>
          </p:cNvPr>
          <p:cNvGraphicFramePr>
            <a:graphicFrameLocks noGrp="1"/>
          </p:cNvGraphicFramePr>
          <p:nvPr/>
        </p:nvGraphicFramePr>
        <p:xfrm>
          <a:off x="1956638" y="124467"/>
          <a:ext cx="7384008" cy="4886744"/>
        </p:xfrm>
        <a:graphic>
          <a:graphicData uri="http://schemas.openxmlformats.org/drawingml/2006/table">
            <a:tbl>
              <a:tblPr firstRow="1" firstCol="1" bandRow="1">
                <a:tableStyleId>{5C22544A-7EE6-4342-B048-85BDC9FD1C3A}</a:tableStyleId>
              </a:tblPr>
              <a:tblGrid>
                <a:gridCol w="3579261">
                  <a:extLst>
                    <a:ext uri="{9D8B030D-6E8A-4147-A177-3AD203B41FA5}">
                      <a16:colId xmlns:a16="http://schemas.microsoft.com/office/drawing/2014/main" val="3643997958"/>
                    </a:ext>
                  </a:extLst>
                </a:gridCol>
                <a:gridCol w="988878">
                  <a:extLst>
                    <a:ext uri="{9D8B030D-6E8A-4147-A177-3AD203B41FA5}">
                      <a16:colId xmlns:a16="http://schemas.microsoft.com/office/drawing/2014/main" val="505770769"/>
                    </a:ext>
                  </a:extLst>
                </a:gridCol>
                <a:gridCol w="1117083">
                  <a:extLst>
                    <a:ext uri="{9D8B030D-6E8A-4147-A177-3AD203B41FA5}">
                      <a16:colId xmlns:a16="http://schemas.microsoft.com/office/drawing/2014/main" val="3707444689"/>
                    </a:ext>
                  </a:extLst>
                </a:gridCol>
                <a:gridCol w="1050553">
                  <a:extLst>
                    <a:ext uri="{9D8B030D-6E8A-4147-A177-3AD203B41FA5}">
                      <a16:colId xmlns:a16="http://schemas.microsoft.com/office/drawing/2014/main" val="1918416775"/>
                    </a:ext>
                  </a:extLst>
                </a:gridCol>
                <a:gridCol w="648233">
                  <a:extLst>
                    <a:ext uri="{9D8B030D-6E8A-4147-A177-3AD203B41FA5}">
                      <a16:colId xmlns:a16="http://schemas.microsoft.com/office/drawing/2014/main" val="2677614231"/>
                    </a:ext>
                  </a:extLst>
                </a:gridCol>
              </a:tblGrid>
              <a:tr h="370861">
                <a:tc>
                  <a:txBody>
                    <a:bodyPr/>
                    <a:lstStyle/>
                    <a:p>
                      <a:pPr marL="0" marR="0">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Overall (n=150)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Attended PPMC (n=93)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Did not attend PPMC (n=57)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p-value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2002233975"/>
                  </a:ext>
                </a:extLst>
              </a:tr>
              <a:tr h="202288">
                <a:tc gridSpan="5">
                  <a:txBody>
                    <a:bodyPr/>
                    <a:lstStyle/>
                    <a:p>
                      <a:pPr marL="0" marR="0">
                        <a:spcBef>
                          <a:spcPts val="0"/>
                        </a:spcBef>
                        <a:spcAft>
                          <a:spcPts val="0"/>
                        </a:spcAft>
                      </a:pPr>
                      <a:r>
                        <a:rPr lang="en-US" sz="1100" kern="100">
                          <a:effectLst/>
                        </a:rPr>
                        <a:t>Demographic information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1613943"/>
                  </a:ext>
                </a:extLst>
              </a:tr>
              <a:tr h="202288">
                <a:tc>
                  <a:txBody>
                    <a:bodyPr/>
                    <a:lstStyle/>
                    <a:p>
                      <a:pPr marL="0" marR="0">
                        <a:spcBef>
                          <a:spcPts val="0"/>
                        </a:spcBef>
                        <a:spcAft>
                          <a:spcPts val="0"/>
                        </a:spcAft>
                      </a:pPr>
                      <a:r>
                        <a:rPr lang="en-US" sz="1100" kern="100">
                          <a:effectLst/>
                        </a:rPr>
                        <a:t>Age (years); mean (SD)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33.2 (5.7)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33.6 (5.4)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32.4 (6.1)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0.243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3362398202"/>
                  </a:ext>
                </a:extLst>
              </a:tr>
              <a:tr h="202288">
                <a:tc>
                  <a:txBody>
                    <a:bodyPr/>
                    <a:lstStyle/>
                    <a:p>
                      <a:pPr marL="0" marR="0">
                        <a:spcBef>
                          <a:spcPts val="0"/>
                        </a:spcBef>
                        <a:spcAft>
                          <a:spcPts val="0"/>
                        </a:spcAft>
                      </a:pPr>
                      <a:r>
                        <a:rPr lang="en-US" sz="1100" kern="100" dirty="0">
                          <a:effectLst/>
                        </a:rPr>
                        <a:t>Parity; mean (SD)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2.0 (1.6)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1.8 (1.0)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2.4 (2.2)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0.182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3895878124"/>
                  </a:ext>
                </a:extLst>
              </a:tr>
              <a:tr h="202288">
                <a:tc gridSpan="5">
                  <a:txBody>
                    <a:bodyPr/>
                    <a:lstStyle/>
                    <a:p>
                      <a:pPr marL="0" marR="0">
                        <a:spcBef>
                          <a:spcPts val="0"/>
                        </a:spcBef>
                        <a:spcAft>
                          <a:spcPts val="0"/>
                        </a:spcAft>
                      </a:pPr>
                      <a:r>
                        <a:rPr lang="en-US" sz="1100" kern="100">
                          <a:effectLst/>
                        </a:rPr>
                        <a:t>Cardiometabolic history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8413405"/>
                  </a:ext>
                </a:extLst>
              </a:tr>
              <a:tr h="708005">
                <a:tc>
                  <a:txBody>
                    <a:bodyPr/>
                    <a:lstStyle/>
                    <a:p>
                      <a:pPr marL="0" marR="0">
                        <a:spcBef>
                          <a:spcPts val="0"/>
                        </a:spcBef>
                        <a:spcAft>
                          <a:spcPts val="0"/>
                        </a:spcAft>
                      </a:pPr>
                      <a:r>
                        <a:rPr lang="en-US" sz="1100" kern="100" dirty="0">
                          <a:effectLst/>
                        </a:rPr>
                        <a:t>Reason for PPMC referral</a:t>
                      </a:r>
                    </a:p>
                    <a:p>
                      <a:pPr marL="0" marR="0">
                        <a:spcBef>
                          <a:spcPts val="0"/>
                        </a:spcBef>
                        <a:spcAft>
                          <a:spcPts val="0"/>
                        </a:spcAft>
                      </a:pPr>
                      <a:r>
                        <a:rPr lang="en-US" sz="1100" kern="100" dirty="0">
                          <a:effectLst/>
                        </a:rPr>
                        <a:t>    Diabetic indication</a:t>
                      </a:r>
                      <a:r>
                        <a:rPr lang="en-US" sz="1100" kern="100" baseline="30000" dirty="0">
                          <a:effectLst/>
                        </a:rPr>
                        <a:t>1</a:t>
                      </a:r>
                      <a:endParaRPr lang="en-US" sz="1100" kern="100" dirty="0">
                        <a:effectLst/>
                      </a:endParaRPr>
                    </a:p>
                    <a:p>
                      <a:pPr marL="0" marR="0">
                        <a:spcBef>
                          <a:spcPts val="0"/>
                        </a:spcBef>
                        <a:spcAft>
                          <a:spcPts val="0"/>
                        </a:spcAft>
                      </a:pPr>
                      <a:r>
                        <a:rPr lang="en-US" sz="1100" kern="100" dirty="0">
                          <a:effectLst/>
                        </a:rPr>
                        <a:t>    Hypertensive indication</a:t>
                      </a:r>
                      <a:r>
                        <a:rPr lang="en-US" sz="1100" kern="100" baseline="30000" dirty="0">
                          <a:effectLst/>
                        </a:rPr>
                        <a:t>2</a:t>
                      </a:r>
                      <a:endParaRPr lang="en-US" sz="1100" kern="100" dirty="0">
                        <a:effectLst/>
                      </a:endParaRPr>
                    </a:p>
                    <a:p>
                      <a:pPr marL="0" marR="0">
                        <a:spcBef>
                          <a:spcPts val="0"/>
                        </a:spcBef>
                        <a:spcAft>
                          <a:spcPts val="0"/>
                        </a:spcAft>
                      </a:pPr>
                      <a:r>
                        <a:rPr lang="en-US" sz="1100" kern="100" dirty="0">
                          <a:effectLst/>
                        </a:rPr>
                        <a:t>    Maternal cardiac disease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44 (29.3)</a:t>
                      </a:r>
                    </a:p>
                    <a:p>
                      <a:pPr marL="0" marR="0">
                        <a:spcBef>
                          <a:spcPts val="0"/>
                        </a:spcBef>
                        <a:spcAft>
                          <a:spcPts val="0"/>
                        </a:spcAft>
                      </a:pPr>
                      <a:r>
                        <a:rPr lang="en-US" sz="1100" kern="100">
                          <a:effectLst/>
                        </a:rPr>
                        <a:t>137 (91.3)</a:t>
                      </a:r>
                    </a:p>
                    <a:p>
                      <a:pPr marL="0" marR="0">
                        <a:spcBef>
                          <a:spcPts val="0"/>
                        </a:spcBef>
                        <a:spcAft>
                          <a:spcPts val="0"/>
                        </a:spcAft>
                      </a:pPr>
                      <a:r>
                        <a:rPr lang="en-US" sz="1100" kern="100">
                          <a:effectLst/>
                        </a:rPr>
                        <a:t>4 (2.7)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29 (31.2)</a:t>
                      </a:r>
                    </a:p>
                    <a:p>
                      <a:pPr marL="0" marR="0">
                        <a:spcBef>
                          <a:spcPts val="0"/>
                        </a:spcBef>
                        <a:spcAft>
                          <a:spcPts val="0"/>
                        </a:spcAft>
                      </a:pPr>
                      <a:r>
                        <a:rPr lang="en-US" sz="1100" kern="100">
                          <a:effectLst/>
                        </a:rPr>
                        <a:t>85 (91.4)</a:t>
                      </a:r>
                    </a:p>
                    <a:p>
                      <a:pPr marL="0" marR="0">
                        <a:spcBef>
                          <a:spcPts val="0"/>
                        </a:spcBef>
                        <a:spcAft>
                          <a:spcPts val="0"/>
                        </a:spcAft>
                      </a:pPr>
                      <a:r>
                        <a:rPr lang="en-US" sz="1100" kern="100">
                          <a:effectLst/>
                        </a:rPr>
                        <a:t>1 (1.1)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15 (26.3)</a:t>
                      </a:r>
                    </a:p>
                    <a:p>
                      <a:pPr marL="0" marR="0">
                        <a:spcBef>
                          <a:spcPts val="0"/>
                        </a:spcBef>
                        <a:spcAft>
                          <a:spcPts val="0"/>
                        </a:spcAft>
                      </a:pPr>
                      <a:r>
                        <a:rPr lang="en-US" sz="1100" kern="100">
                          <a:effectLst/>
                        </a:rPr>
                        <a:t>52 (91.2)</a:t>
                      </a:r>
                    </a:p>
                    <a:p>
                      <a:pPr marL="0" marR="0">
                        <a:spcBef>
                          <a:spcPts val="0"/>
                        </a:spcBef>
                        <a:spcAft>
                          <a:spcPts val="0"/>
                        </a:spcAft>
                      </a:pPr>
                      <a:r>
                        <a:rPr lang="en-US" sz="1100" kern="100">
                          <a:effectLst/>
                        </a:rPr>
                        <a:t>3 (5.3)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0.525</a:t>
                      </a:r>
                    </a:p>
                    <a:p>
                      <a:pPr marL="0" marR="0">
                        <a:spcBef>
                          <a:spcPts val="0"/>
                        </a:spcBef>
                        <a:spcAft>
                          <a:spcPts val="0"/>
                        </a:spcAft>
                      </a:pPr>
                      <a:r>
                        <a:rPr lang="en-US" sz="1100" kern="100">
                          <a:effectLst/>
                        </a:rPr>
                        <a:t>0.971</a:t>
                      </a:r>
                    </a:p>
                    <a:p>
                      <a:pPr marL="0" marR="0">
                        <a:spcBef>
                          <a:spcPts val="0"/>
                        </a:spcBef>
                        <a:spcAft>
                          <a:spcPts val="0"/>
                        </a:spcAft>
                      </a:pPr>
                      <a:r>
                        <a:rPr lang="en-US" sz="1100" kern="100">
                          <a:effectLst/>
                        </a:rPr>
                        <a:t>0.154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774207226"/>
                  </a:ext>
                </a:extLst>
              </a:tr>
              <a:tr h="876577">
                <a:tc>
                  <a:txBody>
                    <a:bodyPr/>
                    <a:lstStyle/>
                    <a:p>
                      <a:pPr marL="0" marR="0">
                        <a:spcBef>
                          <a:spcPts val="0"/>
                        </a:spcBef>
                        <a:spcAft>
                          <a:spcPts val="0"/>
                        </a:spcAft>
                      </a:pPr>
                      <a:r>
                        <a:rPr lang="en-US" sz="1100" kern="100" dirty="0">
                          <a:effectLst/>
                        </a:rPr>
                        <a:t>Visits attended or scheduled within 6 months postpartum </a:t>
                      </a:r>
                    </a:p>
                    <a:p>
                      <a:pPr marL="0" marR="0">
                        <a:spcBef>
                          <a:spcPts val="0"/>
                        </a:spcBef>
                        <a:spcAft>
                          <a:spcPts val="0"/>
                        </a:spcAft>
                      </a:pPr>
                      <a:r>
                        <a:rPr lang="en-US" sz="1100" kern="100" dirty="0">
                          <a:effectLst/>
                        </a:rPr>
                        <a:t>    Any (</a:t>
                      </a:r>
                      <a:r>
                        <a:rPr lang="en-US" sz="1100" kern="100" dirty="0">
                          <a:effectLst/>
                          <a:sym typeface="Symbol" panose="05050102010706020507" pitchFamily="18" charset="2"/>
                        </a:rPr>
                        <a:t></a:t>
                      </a:r>
                      <a:r>
                        <a:rPr lang="en-US" sz="1100" kern="100" dirty="0">
                          <a:effectLst/>
                        </a:rPr>
                        <a:t> one specified below)</a:t>
                      </a:r>
                    </a:p>
                    <a:p>
                      <a:pPr marL="0" marR="0">
                        <a:spcBef>
                          <a:spcPts val="0"/>
                        </a:spcBef>
                        <a:spcAft>
                          <a:spcPts val="0"/>
                        </a:spcAft>
                      </a:pPr>
                      <a:r>
                        <a:rPr lang="en-US" sz="1100" kern="100" dirty="0">
                          <a:effectLst/>
                        </a:rPr>
                        <a:t>    Primary Care</a:t>
                      </a:r>
                    </a:p>
                    <a:p>
                      <a:pPr marL="0" marR="0">
                        <a:spcBef>
                          <a:spcPts val="0"/>
                        </a:spcBef>
                        <a:spcAft>
                          <a:spcPts val="0"/>
                        </a:spcAft>
                      </a:pPr>
                      <a:r>
                        <a:rPr lang="en-US" sz="1100" kern="100" dirty="0">
                          <a:effectLst/>
                        </a:rPr>
                        <a:t>    Cardiology</a:t>
                      </a:r>
                    </a:p>
                    <a:p>
                      <a:pPr marL="0" marR="0">
                        <a:spcBef>
                          <a:spcPts val="0"/>
                        </a:spcBef>
                        <a:spcAft>
                          <a:spcPts val="0"/>
                        </a:spcAft>
                      </a:pPr>
                      <a:r>
                        <a:rPr lang="en-US" sz="1100" kern="100" dirty="0">
                          <a:effectLst/>
                        </a:rPr>
                        <a:t>    Endocrinology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89 (59.3)</a:t>
                      </a:r>
                    </a:p>
                    <a:p>
                      <a:pPr marL="0" marR="0">
                        <a:spcBef>
                          <a:spcPts val="0"/>
                        </a:spcBef>
                        <a:spcAft>
                          <a:spcPts val="0"/>
                        </a:spcAft>
                      </a:pPr>
                      <a:r>
                        <a:rPr lang="en-US" sz="1100" kern="100">
                          <a:effectLst/>
                        </a:rPr>
                        <a:t>51 (34.0)</a:t>
                      </a:r>
                    </a:p>
                    <a:p>
                      <a:pPr marL="0" marR="0">
                        <a:spcBef>
                          <a:spcPts val="0"/>
                        </a:spcBef>
                        <a:spcAft>
                          <a:spcPts val="0"/>
                        </a:spcAft>
                      </a:pPr>
                      <a:r>
                        <a:rPr lang="en-US" sz="1100" kern="100">
                          <a:effectLst/>
                        </a:rPr>
                        <a:t>58 (38.7)</a:t>
                      </a:r>
                    </a:p>
                    <a:p>
                      <a:pPr marL="0" marR="0">
                        <a:spcBef>
                          <a:spcPts val="0"/>
                        </a:spcBef>
                        <a:spcAft>
                          <a:spcPts val="0"/>
                        </a:spcAft>
                      </a:pPr>
                      <a:r>
                        <a:rPr lang="en-US" sz="1100" kern="100">
                          <a:effectLst/>
                        </a:rPr>
                        <a:t>11 (7.3)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dirty="0">
                          <a:effectLst/>
                        </a:rPr>
                        <a:t> </a:t>
                      </a:r>
                    </a:p>
                    <a:p>
                      <a:pPr marL="0" marR="0">
                        <a:spcBef>
                          <a:spcPts val="0"/>
                        </a:spcBef>
                        <a:spcAft>
                          <a:spcPts val="0"/>
                        </a:spcAft>
                      </a:pPr>
                      <a:r>
                        <a:rPr lang="en-US" sz="1100" kern="100" dirty="0">
                          <a:effectLst/>
                        </a:rPr>
                        <a:t>68 (73.1)</a:t>
                      </a:r>
                    </a:p>
                    <a:p>
                      <a:pPr marL="0" marR="0">
                        <a:spcBef>
                          <a:spcPts val="0"/>
                        </a:spcBef>
                        <a:spcAft>
                          <a:spcPts val="0"/>
                        </a:spcAft>
                      </a:pPr>
                      <a:r>
                        <a:rPr lang="en-US" sz="1100" kern="100" dirty="0">
                          <a:effectLst/>
                        </a:rPr>
                        <a:t>38 (40.9)</a:t>
                      </a:r>
                    </a:p>
                    <a:p>
                      <a:pPr marL="0" marR="0">
                        <a:spcBef>
                          <a:spcPts val="0"/>
                        </a:spcBef>
                        <a:spcAft>
                          <a:spcPts val="0"/>
                        </a:spcAft>
                      </a:pPr>
                      <a:r>
                        <a:rPr lang="en-US" sz="1100" kern="100" dirty="0">
                          <a:effectLst/>
                        </a:rPr>
                        <a:t>48 (51.6)</a:t>
                      </a:r>
                    </a:p>
                    <a:p>
                      <a:pPr marL="0" marR="0">
                        <a:spcBef>
                          <a:spcPts val="0"/>
                        </a:spcBef>
                        <a:spcAft>
                          <a:spcPts val="0"/>
                        </a:spcAft>
                      </a:pPr>
                      <a:r>
                        <a:rPr lang="en-US" sz="1100" kern="100" dirty="0">
                          <a:effectLst/>
                        </a:rPr>
                        <a:t>9 (9.7)</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21 (36.8)</a:t>
                      </a:r>
                    </a:p>
                    <a:p>
                      <a:pPr marL="0" marR="0">
                        <a:spcBef>
                          <a:spcPts val="0"/>
                        </a:spcBef>
                        <a:spcAft>
                          <a:spcPts val="0"/>
                        </a:spcAft>
                      </a:pPr>
                      <a:r>
                        <a:rPr lang="en-US" sz="1100" kern="100">
                          <a:effectLst/>
                        </a:rPr>
                        <a:t>13 (22.8)</a:t>
                      </a:r>
                    </a:p>
                    <a:p>
                      <a:pPr marL="0" marR="0">
                        <a:spcBef>
                          <a:spcPts val="0"/>
                        </a:spcBef>
                        <a:spcAft>
                          <a:spcPts val="0"/>
                        </a:spcAft>
                      </a:pPr>
                      <a:r>
                        <a:rPr lang="en-US" sz="1100" kern="100">
                          <a:effectLst/>
                        </a:rPr>
                        <a:t>10 (17.5)</a:t>
                      </a:r>
                    </a:p>
                    <a:p>
                      <a:pPr marL="0" marR="0">
                        <a:spcBef>
                          <a:spcPts val="0"/>
                        </a:spcBef>
                        <a:spcAft>
                          <a:spcPts val="0"/>
                        </a:spcAft>
                      </a:pPr>
                      <a:r>
                        <a:rPr lang="en-US" sz="1100" kern="100">
                          <a:effectLst/>
                        </a:rPr>
                        <a:t>2 (3.5)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b="1" kern="100">
                          <a:effectLst/>
                        </a:rPr>
                        <a:t>&lt;0.001</a:t>
                      </a:r>
                    </a:p>
                    <a:p>
                      <a:pPr marL="0" marR="0">
                        <a:spcBef>
                          <a:spcPts val="0"/>
                        </a:spcBef>
                        <a:spcAft>
                          <a:spcPts val="0"/>
                        </a:spcAft>
                      </a:pPr>
                      <a:r>
                        <a:rPr lang="en-US" sz="1100" b="1" kern="100">
                          <a:effectLst/>
                        </a:rPr>
                        <a:t>0.023</a:t>
                      </a:r>
                    </a:p>
                    <a:p>
                      <a:pPr marL="0" marR="0">
                        <a:spcBef>
                          <a:spcPts val="0"/>
                        </a:spcBef>
                        <a:spcAft>
                          <a:spcPts val="0"/>
                        </a:spcAft>
                      </a:pPr>
                      <a:r>
                        <a:rPr lang="en-US" sz="1100" b="1" kern="100">
                          <a:effectLst/>
                        </a:rPr>
                        <a:t>&lt;0.001</a:t>
                      </a:r>
                    </a:p>
                    <a:p>
                      <a:pPr marL="0" marR="0">
                        <a:spcBef>
                          <a:spcPts val="0"/>
                        </a:spcBef>
                        <a:spcAft>
                          <a:spcPts val="0"/>
                        </a:spcAft>
                      </a:pPr>
                      <a:r>
                        <a:rPr lang="en-US" sz="1100" kern="100">
                          <a:effectLst/>
                        </a:rPr>
                        <a:t>0.207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2038057593"/>
                  </a:ext>
                </a:extLst>
              </a:tr>
              <a:tr h="708005">
                <a:tc>
                  <a:txBody>
                    <a:bodyPr/>
                    <a:lstStyle/>
                    <a:p>
                      <a:pPr marL="0" marR="0">
                        <a:spcBef>
                          <a:spcPts val="0"/>
                        </a:spcBef>
                        <a:spcAft>
                          <a:spcPts val="0"/>
                        </a:spcAft>
                      </a:pPr>
                      <a:r>
                        <a:rPr lang="en-US" sz="1100" kern="100">
                          <a:effectLst/>
                        </a:rPr>
                        <a:t>Labs available for review after PPMC visit</a:t>
                      </a:r>
                    </a:p>
                    <a:p>
                      <a:pPr marL="0" marR="0">
                        <a:spcBef>
                          <a:spcPts val="0"/>
                        </a:spcBef>
                        <a:spcAft>
                          <a:spcPts val="0"/>
                        </a:spcAft>
                      </a:pPr>
                      <a:r>
                        <a:rPr lang="en-US" sz="1100" kern="100">
                          <a:effectLst/>
                        </a:rPr>
                        <a:t>    Lipids/triglycerides</a:t>
                      </a:r>
                    </a:p>
                    <a:p>
                      <a:pPr marL="0" marR="0">
                        <a:spcBef>
                          <a:spcPts val="0"/>
                        </a:spcBef>
                        <a:spcAft>
                          <a:spcPts val="0"/>
                        </a:spcAft>
                      </a:pPr>
                      <a:r>
                        <a:rPr lang="en-US" sz="1100" kern="100">
                          <a:effectLst/>
                        </a:rPr>
                        <a:t>    Hemoglobin A1c</a:t>
                      </a:r>
                    </a:p>
                    <a:p>
                      <a:pPr marL="0" marR="0">
                        <a:spcBef>
                          <a:spcPts val="0"/>
                        </a:spcBef>
                        <a:spcAft>
                          <a:spcPts val="0"/>
                        </a:spcAft>
                      </a:pPr>
                      <a:r>
                        <a:rPr lang="en-US" sz="1100" kern="100">
                          <a:effectLst/>
                        </a:rPr>
                        <a:t>    2-hr Glucose Tolerance Test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31 (20.7)</a:t>
                      </a:r>
                    </a:p>
                    <a:p>
                      <a:pPr marL="0" marR="0">
                        <a:spcBef>
                          <a:spcPts val="0"/>
                        </a:spcBef>
                        <a:spcAft>
                          <a:spcPts val="0"/>
                        </a:spcAft>
                      </a:pPr>
                      <a:r>
                        <a:rPr lang="en-US" sz="1100" kern="100">
                          <a:effectLst/>
                        </a:rPr>
                        <a:t>30 (20.0)</a:t>
                      </a:r>
                    </a:p>
                    <a:p>
                      <a:pPr marL="0" marR="0">
                        <a:spcBef>
                          <a:spcPts val="0"/>
                        </a:spcBef>
                        <a:spcAft>
                          <a:spcPts val="0"/>
                        </a:spcAft>
                      </a:pPr>
                      <a:r>
                        <a:rPr lang="en-US" sz="1100" kern="100">
                          <a:effectLst/>
                        </a:rPr>
                        <a:t>9 (6.0)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27 (29.0)</a:t>
                      </a:r>
                    </a:p>
                    <a:p>
                      <a:pPr marL="0" marR="0">
                        <a:spcBef>
                          <a:spcPts val="0"/>
                        </a:spcBef>
                        <a:spcAft>
                          <a:spcPts val="0"/>
                        </a:spcAft>
                      </a:pPr>
                      <a:r>
                        <a:rPr lang="en-US" sz="1100" kern="100">
                          <a:effectLst/>
                        </a:rPr>
                        <a:t>26 (28.0)</a:t>
                      </a:r>
                    </a:p>
                    <a:p>
                      <a:pPr marL="0" marR="0">
                        <a:spcBef>
                          <a:spcPts val="0"/>
                        </a:spcBef>
                        <a:spcAft>
                          <a:spcPts val="0"/>
                        </a:spcAft>
                      </a:pPr>
                      <a:r>
                        <a:rPr lang="en-US" sz="1100" kern="100">
                          <a:effectLst/>
                        </a:rPr>
                        <a:t>7 (7.5)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dirty="0">
                          <a:effectLst/>
                        </a:rPr>
                        <a:t> </a:t>
                      </a:r>
                    </a:p>
                    <a:p>
                      <a:pPr marL="0" marR="0">
                        <a:spcBef>
                          <a:spcPts val="0"/>
                        </a:spcBef>
                        <a:spcAft>
                          <a:spcPts val="0"/>
                        </a:spcAft>
                      </a:pPr>
                      <a:r>
                        <a:rPr lang="en-US" sz="1100" kern="100" dirty="0">
                          <a:effectLst/>
                        </a:rPr>
                        <a:t>4 (7.0)</a:t>
                      </a:r>
                    </a:p>
                    <a:p>
                      <a:pPr marL="0" marR="0">
                        <a:spcBef>
                          <a:spcPts val="0"/>
                        </a:spcBef>
                        <a:spcAft>
                          <a:spcPts val="0"/>
                        </a:spcAft>
                      </a:pPr>
                      <a:r>
                        <a:rPr lang="en-US" sz="1100" kern="100" dirty="0">
                          <a:effectLst/>
                        </a:rPr>
                        <a:t>4 (7.0)</a:t>
                      </a:r>
                    </a:p>
                    <a:p>
                      <a:pPr marL="0" marR="0">
                        <a:spcBef>
                          <a:spcPts val="0"/>
                        </a:spcBef>
                        <a:spcAft>
                          <a:spcPts val="0"/>
                        </a:spcAft>
                      </a:pPr>
                      <a:r>
                        <a:rPr lang="en-US" sz="1100" kern="100" dirty="0">
                          <a:effectLst/>
                        </a:rPr>
                        <a:t>2 (3.5)</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dirty="0">
                          <a:effectLst/>
                        </a:rPr>
                        <a:t> </a:t>
                      </a:r>
                    </a:p>
                    <a:p>
                      <a:pPr marL="0" marR="0">
                        <a:spcBef>
                          <a:spcPts val="0"/>
                        </a:spcBef>
                        <a:spcAft>
                          <a:spcPts val="0"/>
                        </a:spcAft>
                      </a:pPr>
                      <a:r>
                        <a:rPr lang="en-US" sz="1100" b="1" kern="100" dirty="0">
                          <a:effectLst/>
                        </a:rPr>
                        <a:t>0.002</a:t>
                      </a:r>
                    </a:p>
                    <a:p>
                      <a:pPr marL="0" marR="0">
                        <a:spcBef>
                          <a:spcPts val="0"/>
                        </a:spcBef>
                        <a:spcAft>
                          <a:spcPts val="0"/>
                        </a:spcAft>
                      </a:pPr>
                      <a:r>
                        <a:rPr lang="en-US" sz="1100" b="1" kern="100" dirty="0">
                          <a:effectLst/>
                        </a:rPr>
                        <a:t>0.002</a:t>
                      </a:r>
                    </a:p>
                    <a:p>
                      <a:pPr marL="0" marR="0">
                        <a:spcBef>
                          <a:spcPts val="0"/>
                        </a:spcBef>
                        <a:spcAft>
                          <a:spcPts val="0"/>
                        </a:spcAft>
                      </a:pPr>
                      <a:r>
                        <a:rPr lang="en-US" sz="1100" kern="100" dirty="0">
                          <a:effectLst/>
                        </a:rPr>
                        <a:t>0.484</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2624814772"/>
                  </a:ext>
                </a:extLst>
              </a:tr>
              <a:tr h="202288">
                <a:tc>
                  <a:txBody>
                    <a:bodyPr/>
                    <a:lstStyle/>
                    <a:p>
                      <a:pPr marL="0" marR="0">
                        <a:spcBef>
                          <a:spcPts val="0"/>
                        </a:spcBef>
                        <a:spcAft>
                          <a:spcPts val="0"/>
                        </a:spcAft>
                      </a:pPr>
                      <a:r>
                        <a:rPr lang="en-US" sz="1100" kern="100">
                          <a:effectLst/>
                        </a:rPr>
                        <a:t># Postpartum days that PPMC visit occurred (days); mean (SD)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90.8 (18.3)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349505630"/>
                  </a:ext>
                </a:extLst>
              </a:tr>
              <a:tr h="539432">
                <a:tc>
                  <a:txBody>
                    <a:bodyPr/>
                    <a:lstStyle/>
                    <a:p>
                      <a:pPr marL="0" marR="0">
                        <a:spcBef>
                          <a:spcPts val="0"/>
                        </a:spcBef>
                        <a:spcAft>
                          <a:spcPts val="0"/>
                        </a:spcAft>
                      </a:pPr>
                      <a:r>
                        <a:rPr lang="en-US" sz="1100" kern="100">
                          <a:effectLst/>
                        </a:rPr>
                        <a:t>PPMC visit type</a:t>
                      </a:r>
                    </a:p>
                    <a:p>
                      <a:pPr marL="0" marR="0">
                        <a:spcBef>
                          <a:spcPts val="0"/>
                        </a:spcBef>
                        <a:spcAft>
                          <a:spcPts val="0"/>
                        </a:spcAft>
                      </a:pPr>
                      <a:r>
                        <a:rPr lang="en-US" sz="1100" kern="100">
                          <a:effectLst/>
                        </a:rPr>
                        <a:t>    In-person</a:t>
                      </a:r>
                    </a:p>
                    <a:p>
                      <a:pPr marL="0" marR="0">
                        <a:spcBef>
                          <a:spcPts val="0"/>
                        </a:spcBef>
                        <a:spcAft>
                          <a:spcPts val="0"/>
                        </a:spcAft>
                      </a:pPr>
                      <a:r>
                        <a:rPr lang="en-US" sz="1100" kern="100">
                          <a:effectLst/>
                        </a:rPr>
                        <a:t>    Virtual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30 (32.3)</a:t>
                      </a:r>
                    </a:p>
                    <a:p>
                      <a:pPr marL="0" marR="0">
                        <a:spcBef>
                          <a:spcPts val="0"/>
                        </a:spcBef>
                        <a:spcAft>
                          <a:spcPts val="0"/>
                        </a:spcAft>
                      </a:pPr>
                      <a:r>
                        <a:rPr lang="en-US" sz="1100" kern="100">
                          <a:effectLst/>
                        </a:rPr>
                        <a:t>63 (67.7)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2068927146"/>
                  </a:ext>
                </a:extLst>
              </a:tr>
              <a:tr h="539432">
                <a:tc>
                  <a:txBody>
                    <a:bodyPr/>
                    <a:lstStyle/>
                    <a:p>
                      <a:pPr marL="0" marR="0">
                        <a:spcBef>
                          <a:spcPts val="0"/>
                        </a:spcBef>
                        <a:spcAft>
                          <a:spcPts val="0"/>
                        </a:spcAft>
                      </a:pPr>
                      <a:r>
                        <a:rPr lang="en-US" sz="1100" kern="100">
                          <a:effectLst/>
                        </a:rPr>
                        <a:t>Other co-existing conditions addressed during PPMC visit</a:t>
                      </a:r>
                    </a:p>
                    <a:p>
                      <a:pPr marL="0" marR="0">
                        <a:spcBef>
                          <a:spcPts val="0"/>
                        </a:spcBef>
                        <a:spcAft>
                          <a:spcPts val="0"/>
                        </a:spcAft>
                      </a:pPr>
                      <a:r>
                        <a:rPr lang="en-US" sz="1100" kern="100">
                          <a:effectLst/>
                        </a:rPr>
                        <a:t>    Nutrition/weight loss</a:t>
                      </a:r>
                    </a:p>
                    <a:p>
                      <a:pPr marL="0" marR="0">
                        <a:spcBef>
                          <a:spcPts val="0"/>
                        </a:spcBef>
                        <a:spcAft>
                          <a:spcPts val="0"/>
                        </a:spcAft>
                      </a:pPr>
                      <a:r>
                        <a:rPr lang="en-US" sz="1100" kern="100">
                          <a:effectLst/>
                        </a:rPr>
                        <a:t>    Mental health</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 </a:t>
                      </a:r>
                    </a:p>
                    <a:p>
                      <a:pPr marL="0" marR="0">
                        <a:spcBef>
                          <a:spcPts val="0"/>
                        </a:spcBef>
                        <a:spcAft>
                          <a:spcPts val="0"/>
                        </a:spcAft>
                      </a:pPr>
                      <a:r>
                        <a:rPr lang="en-US" sz="1100" kern="100">
                          <a:effectLst/>
                        </a:rPr>
                        <a:t>58 (62.4)</a:t>
                      </a:r>
                    </a:p>
                    <a:p>
                      <a:pPr marL="0" marR="0">
                        <a:spcBef>
                          <a:spcPts val="0"/>
                        </a:spcBef>
                        <a:spcAft>
                          <a:spcPts val="0"/>
                        </a:spcAft>
                      </a:pPr>
                      <a:r>
                        <a:rPr lang="en-US" sz="1100" kern="100">
                          <a:effectLst/>
                        </a:rPr>
                        <a:t>41 (44.1)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tc>
                  <a:txBody>
                    <a:bodyPr/>
                    <a:lstStyle/>
                    <a:p>
                      <a:pPr marL="0" marR="0">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905" marR="26905" marT="0" marB="0"/>
                </a:tc>
                <a:extLst>
                  <a:ext uri="{0D108BD9-81ED-4DB2-BD59-A6C34878D82A}">
                    <a16:rowId xmlns:a16="http://schemas.microsoft.com/office/drawing/2014/main" val="228725109"/>
                  </a:ext>
                </a:extLst>
              </a:tr>
            </a:tbl>
          </a:graphicData>
        </a:graphic>
      </p:graphicFrame>
      <p:sp>
        <p:nvSpPr>
          <p:cNvPr id="7" name="Title 3">
            <a:extLst>
              <a:ext uri="{FF2B5EF4-FFF2-40B4-BE49-F238E27FC236}">
                <a16:creationId xmlns:a16="http://schemas.microsoft.com/office/drawing/2014/main" id="{233C376D-4FBA-9692-CB90-5425DAF93D7F}"/>
              </a:ext>
            </a:extLst>
          </p:cNvPr>
          <p:cNvSpPr txBox="1">
            <a:spLocks/>
          </p:cNvSpPr>
          <p:nvPr/>
        </p:nvSpPr>
        <p:spPr>
          <a:xfrm>
            <a:off x="2056485" y="5458629"/>
            <a:ext cx="7421963" cy="10336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3500" b="1">
                <a:solidFill>
                  <a:srgbClr val="FFFFFF"/>
                </a:solidFill>
                <a:latin typeface="Calibri"/>
              </a:rPr>
              <a:t> </a:t>
            </a:r>
            <a:endParaRPr lang="en-US" sz="3500" b="1" dirty="0">
              <a:solidFill>
                <a:srgbClr val="FFFFFF"/>
              </a:solidFill>
              <a:latin typeface="Calibri"/>
            </a:endParaRPr>
          </a:p>
        </p:txBody>
      </p:sp>
      <p:sp>
        <p:nvSpPr>
          <p:cNvPr id="9" name="Title 3">
            <a:extLst>
              <a:ext uri="{FF2B5EF4-FFF2-40B4-BE49-F238E27FC236}">
                <a16:creationId xmlns:a16="http://schemas.microsoft.com/office/drawing/2014/main" id="{531A4815-3285-37C6-ADA2-1B24A6533E45}"/>
              </a:ext>
            </a:extLst>
          </p:cNvPr>
          <p:cNvSpPr txBox="1">
            <a:spLocks/>
          </p:cNvSpPr>
          <p:nvPr/>
        </p:nvSpPr>
        <p:spPr>
          <a:xfrm>
            <a:off x="2208885" y="5611029"/>
            <a:ext cx="7421963" cy="10336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3500" b="1">
                <a:solidFill>
                  <a:srgbClr val="FFFFFF"/>
                </a:solidFill>
                <a:latin typeface="Calibri"/>
              </a:rPr>
              <a:t> </a:t>
            </a:r>
            <a:endParaRPr lang="en-US" sz="3500" b="1" dirty="0">
              <a:solidFill>
                <a:srgbClr val="FFFFFF"/>
              </a:solidFill>
              <a:latin typeface="Calibri"/>
            </a:endParaRPr>
          </a:p>
        </p:txBody>
      </p:sp>
      <p:sp>
        <p:nvSpPr>
          <p:cNvPr id="13" name="TextBox 12">
            <a:extLst>
              <a:ext uri="{FF2B5EF4-FFF2-40B4-BE49-F238E27FC236}">
                <a16:creationId xmlns:a16="http://schemas.microsoft.com/office/drawing/2014/main" id="{7A30D365-D2B0-4842-AB0B-569D7943C885}"/>
              </a:ext>
            </a:extLst>
          </p:cNvPr>
          <p:cNvSpPr txBox="1"/>
          <p:nvPr/>
        </p:nvSpPr>
        <p:spPr>
          <a:xfrm>
            <a:off x="2411362" y="5921209"/>
            <a:ext cx="4576916" cy="523220"/>
          </a:xfrm>
          <a:prstGeom prst="rect">
            <a:avLst/>
          </a:prstGeom>
          <a:noFill/>
        </p:spPr>
        <p:txBody>
          <a:bodyPr wrap="square">
            <a:spAutoFit/>
          </a:bodyPr>
          <a:lstStyle/>
          <a:p>
            <a:pPr defTabSz="457200"/>
            <a:r>
              <a:rPr lang="en-US" sz="2800" b="1" dirty="0">
                <a:solidFill>
                  <a:prstClr val="white"/>
                </a:solidFill>
                <a:latin typeface="Calibri"/>
              </a:rPr>
              <a:t>RESULTS</a:t>
            </a:r>
            <a:endParaRPr lang="en-US" sz="2800" dirty="0">
              <a:solidFill>
                <a:prstClr val="black"/>
              </a:solidFill>
              <a:latin typeface="Calibri"/>
            </a:endParaRPr>
          </a:p>
        </p:txBody>
      </p:sp>
      <p:sp>
        <p:nvSpPr>
          <p:cNvPr id="15" name="Rectangle 14">
            <a:extLst>
              <a:ext uri="{FF2B5EF4-FFF2-40B4-BE49-F238E27FC236}">
                <a16:creationId xmlns:a16="http://schemas.microsoft.com/office/drawing/2014/main" id="{F09B393C-D59B-A8E3-C81A-AED7CB3AF746}"/>
              </a:ext>
            </a:extLst>
          </p:cNvPr>
          <p:cNvSpPr/>
          <p:nvPr/>
        </p:nvSpPr>
        <p:spPr>
          <a:xfrm>
            <a:off x="6513872" y="124468"/>
            <a:ext cx="1096603" cy="337649"/>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a:extLst>
              <a:ext uri="{FF2B5EF4-FFF2-40B4-BE49-F238E27FC236}">
                <a16:creationId xmlns:a16="http://schemas.microsoft.com/office/drawing/2014/main" id="{3071B6D0-64B7-3228-BBE8-CC6AF96FD878}"/>
              </a:ext>
            </a:extLst>
          </p:cNvPr>
          <p:cNvSpPr/>
          <p:nvPr/>
        </p:nvSpPr>
        <p:spPr>
          <a:xfrm>
            <a:off x="7654888" y="136751"/>
            <a:ext cx="1007332" cy="337649"/>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Rectangle 18">
            <a:extLst>
              <a:ext uri="{FF2B5EF4-FFF2-40B4-BE49-F238E27FC236}">
                <a16:creationId xmlns:a16="http://schemas.microsoft.com/office/drawing/2014/main" id="{E4CCB654-5D12-6B01-C7BB-29ACA234A47D}"/>
              </a:ext>
            </a:extLst>
          </p:cNvPr>
          <p:cNvSpPr/>
          <p:nvPr/>
        </p:nvSpPr>
        <p:spPr>
          <a:xfrm>
            <a:off x="8590934" y="2036842"/>
            <a:ext cx="710383" cy="1714165"/>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4465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908363-C973-17FA-2B13-EBD087BF494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286DC0-A137-E3D7-EDDB-269498F19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4B766551-77F8-21D0-8793-8AE6DC08B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83D9ADE3-542C-B08E-4D21-09E9ED101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Rectangle 5">
            <a:extLst>
              <a:ext uri="{FF2B5EF4-FFF2-40B4-BE49-F238E27FC236}">
                <a16:creationId xmlns:a16="http://schemas.microsoft.com/office/drawing/2014/main" id="{B603A958-43D3-DF0E-2B7F-BD3ACF3BE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a:extLst>
              <a:ext uri="{FF2B5EF4-FFF2-40B4-BE49-F238E27FC236}">
                <a16:creationId xmlns:a16="http://schemas.microsoft.com/office/drawing/2014/main" id="{9579D88F-BD35-8334-EF62-94982530D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Freeform: Shape 18">
            <a:extLst>
              <a:ext uri="{FF2B5EF4-FFF2-40B4-BE49-F238E27FC236}">
                <a16:creationId xmlns:a16="http://schemas.microsoft.com/office/drawing/2014/main" id="{E274C9C4-81C7-5376-29C2-6B950DF29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4" name="Title 3">
            <a:extLst>
              <a:ext uri="{FF2B5EF4-FFF2-40B4-BE49-F238E27FC236}">
                <a16:creationId xmlns:a16="http://schemas.microsoft.com/office/drawing/2014/main" id="{DBD34233-8D94-9737-3297-8989AD41B5C8}"/>
              </a:ext>
            </a:extLst>
          </p:cNvPr>
          <p:cNvSpPr>
            <a:spLocks noGrp="1"/>
          </p:cNvSpPr>
          <p:nvPr>
            <p:ph type="title"/>
          </p:nvPr>
        </p:nvSpPr>
        <p:spPr>
          <a:xfrm>
            <a:off x="2510118" y="735106"/>
            <a:ext cx="7540322" cy="2928470"/>
          </a:xfrm>
        </p:spPr>
        <p:txBody>
          <a:bodyPr vert="horz" lIns="91440" tIns="45720" rIns="91440" bIns="45720" rtlCol="0" anchor="b">
            <a:normAutofit/>
          </a:bodyPr>
          <a:lstStyle/>
          <a:p>
            <a:pPr defTabSz="914400">
              <a:lnSpc>
                <a:spcPct val="90000"/>
              </a:lnSpc>
            </a:pPr>
            <a:r>
              <a:rPr lang="en-US" sz="4200">
                <a:solidFill>
                  <a:srgbClr val="FFFFFF"/>
                </a:solidFill>
              </a:rPr>
              <a:t> </a:t>
            </a:r>
          </a:p>
        </p:txBody>
      </p:sp>
      <p:sp>
        <p:nvSpPr>
          <p:cNvPr id="2" name="Text Placeholder 1">
            <a:extLst>
              <a:ext uri="{FF2B5EF4-FFF2-40B4-BE49-F238E27FC236}">
                <a16:creationId xmlns:a16="http://schemas.microsoft.com/office/drawing/2014/main" id="{1150B018-CB5D-52AA-9F32-5BA9ACE6F69E}"/>
              </a:ext>
            </a:extLst>
          </p:cNvPr>
          <p:cNvSpPr>
            <a:spLocks noGrp="1"/>
          </p:cNvSpPr>
          <p:nvPr>
            <p:ph type="body" idx="1"/>
          </p:nvPr>
        </p:nvSpPr>
        <p:spPr>
          <a:xfrm>
            <a:off x="2537012" y="4870824"/>
            <a:ext cx="7504463" cy="1458258"/>
          </a:xfrm>
        </p:spPr>
        <p:txBody>
          <a:bodyPr vert="horz" lIns="91440" tIns="45720" rIns="91440" bIns="45720" rtlCol="0" anchor="ctr">
            <a:normAutofit/>
          </a:bodyPr>
          <a:lstStyle/>
          <a:p>
            <a:pPr defTabSz="914400">
              <a:lnSpc>
                <a:spcPct val="90000"/>
              </a:lnSpc>
              <a:spcBef>
                <a:spcPts val="1000"/>
              </a:spcBef>
            </a:pPr>
            <a:r>
              <a:rPr lang="en-US" sz="3200" b="1" dirty="0">
                <a:solidFill>
                  <a:schemeClr val="tx1"/>
                </a:solidFill>
                <a:latin typeface="Arial" panose="020B0604020202020204" pitchFamily="34" charset="0"/>
                <a:cs typeface="Arial" panose="020B0604020202020204" pitchFamily="34" charset="0"/>
              </a:rPr>
              <a:t>COMMUNITY ENGAGEMENT </a:t>
            </a:r>
          </a:p>
          <a:p>
            <a:pPr defTabSz="914400">
              <a:lnSpc>
                <a:spcPct val="90000"/>
              </a:lnSpc>
              <a:spcBef>
                <a:spcPts val="1000"/>
              </a:spcBef>
            </a:pPr>
            <a:r>
              <a:rPr lang="en-US" sz="3200" b="1" dirty="0">
                <a:solidFill>
                  <a:schemeClr val="tx1"/>
                </a:solidFill>
                <a:latin typeface="Arial" panose="020B0604020202020204" pitchFamily="34" charset="0"/>
                <a:cs typeface="Arial" panose="020B0604020202020204" pitchFamily="34" charset="0"/>
              </a:rPr>
              <a:t>STATE ENGAGEMENT  </a:t>
            </a:r>
          </a:p>
        </p:txBody>
      </p:sp>
      <p:pic>
        <p:nvPicPr>
          <p:cNvPr id="3" name="Picture 2">
            <a:extLst>
              <a:ext uri="{FF2B5EF4-FFF2-40B4-BE49-F238E27FC236}">
                <a16:creationId xmlns:a16="http://schemas.microsoft.com/office/drawing/2014/main" id="{A371D29C-B406-D9DE-3CDF-26AF4C5BB226}"/>
              </a:ext>
            </a:extLst>
          </p:cNvPr>
          <p:cNvPicPr>
            <a:picLocks noChangeAspect="1"/>
          </p:cNvPicPr>
          <p:nvPr/>
        </p:nvPicPr>
        <p:blipFill>
          <a:blip r:embed="rId2"/>
          <a:stretch>
            <a:fillRect/>
          </a:stretch>
        </p:blipFill>
        <p:spPr>
          <a:xfrm>
            <a:off x="9585227" y="124467"/>
            <a:ext cx="1022548" cy="802456"/>
          </a:xfrm>
          <a:prstGeom prst="rect">
            <a:avLst/>
          </a:prstGeom>
        </p:spPr>
      </p:pic>
    </p:spTree>
    <p:extLst>
      <p:ext uri="{BB962C8B-B14F-4D97-AF65-F5344CB8AC3E}">
        <p14:creationId xmlns:p14="http://schemas.microsoft.com/office/powerpoint/2010/main" val="574320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A8F59A-6BC3-37ED-4228-9722BF467DD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8BE9C3-A44A-CF93-82EC-4253F1A3A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09087699-123C-1062-09DF-E920605A7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3899513A-1794-F9A4-7D14-9EC75DB07A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615A28B1-C9B1-4797-35B4-56946ECC8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4847F2DC-3EE1-1F14-6DB9-B94BAD543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276BC234-2CF7-65CF-4091-8107693C8286}"/>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800652E8-8A83-0C02-305E-3DCFBDA151E9}"/>
              </a:ext>
            </a:extLst>
          </p:cNvPr>
          <p:cNvPicPr>
            <a:picLocks noChangeAspect="1"/>
          </p:cNvPicPr>
          <p:nvPr/>
        </p:nvPicPr>
        <p:blipFill>
          <a:blip r:embed="rId2"/>
          <a:stretch>
            <a:fillRect/>
          </a:stretch>
        </p:blipFill>
        <p:spPr>
          <a:xfrm>
            <a:off x="9585227" y="124467"/>
            <a:ext cx="1022548" cy="802456"/>
          </a:xfrm>
          <a:prstGeom prst="rect">
            <a:avLst/>
          </a:prstGeom>
        </p:spPr>
      </p:pic>
      <p:sp>
        <p:nvSpPr>
          <p:cNvPr id="2" name="TextBox 1">
            <a:extLst>
              <a:ext uri="{FF2B5EF4-FFF2-40B4-BE49-F238E27FC236}">
                <a16:creationId xmlns:a16="http://schemas.microsoft.com/office/drawing/2014/main" id="{8208CDF7-4048-C022-D3D0-19877E28D435}"/>
              </a:ext>
            </a:extLst>
          </p:cNvPr>
          <p:cNvSpPr txBox="1"/>
          <p:nvPr/>
        </p:nvSpPr>
        <p:spPr>
          <a:xfrm>
            <a:off x="1676401" y="300493"/>
            <a:ext cx="7993461" cy="769441"/>
          </a:xfrm>
          <a:prstGeom prst="rect">
            <a:avLst/>
          </a:prstGeom>
          <a:noFill/>
        </p:spPr>
        <p:txBody>
          <a:bodyPr wrap="square" rtlCol="0">
            <a:spAutoFit/>
          </a:bodyPr>
          <a:lstStyle/>
          <a:p>
            <a:pPr algn="ctr" defTabSz="457200"/>
            <a:r>
              <a:rPr lang="en-US" sz="4400" b="1" dirty="0">
                <a:solidFill>
                  <a:prstClr val="white"/>
                </a:solidFill>
                <a:latin typeface="Arial" panose="020B0604020202020204" pitchFamily="34" charset="0"/>
                <a:cs typeface="Arial" panose="020B0604020202020204" pitchFamily="34" charset="0"/>
              </a:rPr>
              <a:t>  </a:t>
            </a:r>
            <a:r>
              <a:rPr lang="en-US" sz="4400" dirty="0">
                <a:solidFill>
                  <a:prstClr val="white"/>
                </a:solidFill>
                <a:latin typeface="Calibri"/>
              </a:rPr>
              <a:t> </a:t>
            </a:r>
          </a:p>
        </p:txBody>
      </p:sp>
      <p:pic>
        <p:nvPicPr>
          <p:cNvPr id="6" name="Picture 5">
            <a:extLst>
              <a:ext uri="{FF2B5EF4-FFF2-40B4-BE49-F238E27FC236}">
                <a16:creationId xmlns:a16="http://schemas.microsoft.com/office/drawing/2014/main" id="{94C9264F-0469-7ECF-CF7B-F9E85CF54366}"/>
              </a:ext>
            </a:extLst>
          </p:cNvPr>
          <p:cNvPicPr>
            <a:picLocks noChangeAspect="1"/>
          </p:cNvPicPr>
          <p:nvPr/>
        </p:nvPicPr>
        <p:blipFill>
          <a:blip r:embed="rId3"/>
          <a:stretch>
            <a:fillRect/>
          </a:stretch>
        </p:blipFill>
        <p:spPr>
          <a:xfrm>
            <a:off x="3056450" y="138755"/>
            <a:ext cx="5705475" cy="1343025"/>
          </a:xfrm>
          <a:prstGeom prst="rect">
            <a:avLst/>
          </a:prstGeom>
        </p:spPr>
      </p:pic>
      <p:pic>
        <p:nvPicPr>
          <p:cNvPr id="9" name="Picture 8" descr="A close-up of a person&#10;&#10;Description automatically generated">
            <a:extLst>
              <a:ext uri="{FF2B5EF4-FFF2-40B4-BE49-F238E27FC236}">
                <a16:creationId xmlns:a16="http://schemas.microsoft.com/office/drawing/2014/main" id="{71B70DC0-8570-7583-5543-B1D8AC330625}"/>
              </a:ext>
            </a:extLst>
          </p:cNvPr>
          <p:cNvPicPr>
            <a:picLocks noChangeAspect="1"/>
          </p:cNvPicPr>
          <p:nvPr/>
        </p:nvPicPr>
        <p:blipFill>
          <a:blip r:embed="rId4"/>
          <a:stretch>
            <a:fillRect/>
          </a:stretch>
        </p:blipFill>
        <p:spPr>
          <a:xfrm>
            <a:off x="8471000" y="1663632"/>
            <a:ext cx="1640758" cy="1640758"/>
          </a:xfrm>
          <a:prstGeom prst="rect">
            <a:avLst/>
          </a:prstGeom>
        </p:spPr>
      </p:pic>
      <p:pic>
        <p:nvPicPr>
          <p:cNvPr id="13" name="Picture 12" descr="A person smiling at the camera&#10;&#10;Description automatically generated">
            <a:extLst>
              <a:ext uri="{FF2B5EF4-FFF2-40B4-BE49-F238E27FC236}">
                <a16:creationId xmlns:a16="http://schemas.microsoft.com/office/drawing/2014/main" id="{8BAA5253-B7ED-C258-1707-5E54FC206D42}"/>
              </a:ext>
            </a:extLst>
          </p:cNvPr>
          <p:cNvPicPr>
            <a:picLocks noChangeAspect="1"/>
          </p:cNvPicPr>
          <p:nvPr/>
        </p:nvPicPr>
        <p:blipFill rotWithShape="1">
          <a:blip r:embed="rId5"/>
          <a:srcRect b="30177"/>
          <a:stretch/>
        </p:blipFill>
        <p:spPr>
          <a:xfrm>
            <a:off x="8534193" y="3366828"/>
            <a:ext cx="1514375" cy="1575481"/>
          </a:xfrm>
          <a:prstGeom prst="rect">
            <a:avLst/>
          </a:prstGeom>
        </p:spPr>
      </p:pic>
      <p:pic>
        <p:nvPicPr>
          <p:cNvPr id="17" name="Picture 16" descr="A person with blonde hair&#10;&#10;Description automatically generated">
            <a:extLst>
              <a:ext uri="{FF2B5EF4-FFF2-40B4-BE49-F238E27FC236}">
                <a16:creationId xmlns:a16="http://schemas.microsoft.com/office/drawing/2014/main" id="{AC15D3B0-2630-8C61-66E1-9AE0DFC1B685}"/>
              </a:ext>
            </a:extLst>
          </p:cNvPr>
          <p:cNvPicPr>
            <a:picLocks noChangeAspect="1"/>
          </p:cNvPicPr>
          <p:nvPr/>
        </p:nvPicPr>
        <p:blipFill>
          <a:blip r:embed="rId6"/>
          <a:stretch>
            <a:fillRect/>
          </a:stretch>
        </p:blipFill>
        <p:spPr>
          <a:xfrm>
            <a:off x="8534192" y="5004746"/>
            <a:ext cx="1640758" cy="1640758"/>
          </a:xfrm>
          <a:prstGeom prst="rect">
            <a:avLst/>
          </a:prstGeom>
        </p:spPr>
      </p:pic>
      <p:sp>
        <p:nvSpPr>
          <p:cNvPr id="19" name="TextBox 18">
            <a:extLst>
              <a:ext uri="{FF2B5EF4-FFF2-40B4-BE49-F238E27FC236}">
                <a16:creationId xmlns:a16="http://schemas.microsoft.com/office/drawing/2014/main" id="{17842814-3999-E7B9-373B-A1160F177B4F}"/>
              </a:ext>
            </a:extLst>
          </p:cNvPr>
          <p:cNvSpPr txBox="1"/>
          <p:nvPr/>
        </p:nvSpPr>
        <p:spPr>
          <a:xfrm>
            <a:off x="2407468" y="2605549"/>
            <a:ext cx="5570483" cy="2585323"/>
          </a:xfrm>
          <a:prstGeom prst="rect">
            <a:avLst/>
          </a:prstGeom>
          <a:noFill/>
        </p:spPr>
        <p:txBody>
          <a:bodyPr wrap="square" rtlCol="0">
            <a:spAutoFit/>
          </a:bodyPr>
          <a:lstStyle/>
          <a:p>
            <a:pPr marL="285750" indent="-285750" defTabSz="457200">
              <a:buFont typeface="Arial" panose="020B0604020202020204" pitchFamily="34" charset="0"/>
              <a:buChar char="•"/>
            </a:pPr>
            <a:r>
              <a:rPr lang="en-US" sz="2400" b="1" dirty="0">
                <a:solidFill>
                  <a:srgbClr val="242424"/>
                </a:solidFill>
                <a:latin typeface="Arial" panose="020B0604020202020204" pitchFamily="34" charset="0"/>
                <a:cs typeface="Arial" panose="020B0604020202020204" pitchFamily="34" charset="0"/>
              </a:rPr>
              <a:t>R01MD016031</a:t>
            </a:r>
          </a:p>
          <a:p>
            <a:pPr marL="285750" indent="-285750" defTabSz="457200">
              <a:buFont typeface="Arial" panose="020B0604020202020204" pitchFamily="34" charset="0"/>
              <a:buChar char="•"/>
            </a:pPr>
            <a:endParaRPr lang="en-US" sz="2400" b="1" dirty="0">
              <a:solidFill>
                <a:srgbClr val="242424"/>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2400" b="1" dirty="0">
                <a:solidFill>
                  <a:srgbClr val="242424"/>
                </a:solidFill>
                <a:latin typeface="Arial" panose="020B0604020202020204" pitchFamily="34" charset="0"/>
                <a:cs typeface="Arial" panose="020B0604020202020204" pitchFamily="34" charset="0"/>
              </a:rPr>
              <a:t>Principal Investigators </a:t>
            </a:r>
          </a:p>
          <a:p>
            <a:pPr marL="742950" lvl="1" indent="-285750" defTabSz="457200">
              <a:buFont typeface="Arial" panose="020B0604020202020204" pitchFamily="34" charset="0"/>
              <a:buChar char="•"/>
            </a:pPr>
            <a:r>
              <a:rPr lang="en-US" sz="2400" b="1" dirty="0">
                <a:solidFill>
                  <a:srgbClr val="242424"/>
                </a:solidFill>
                <a:latin typeface="Arial" panose="020B0604020202020204" pitchFamily="34" charset="0"/>
                <a:cs typeface="Arial" panose="020B0604020202020204" pitchFamily="34" charset="0"/>
              </a:rPr>
              <a:t>Anne Dunlop, MD MPH</a:t>
            </a:r>
          </a:p>
          <a:p>
            <a:pPr marL="742950" lvl="1" indent="-285750" defTabSz="457200">
              <a:buFont typeface="Arial" panose="020B0604020202020204" pitchFamily="34" charset="0"/>
              <a:buChar char="•"/>
            </a:pPr>
            <a:r>
              <a:rPr lang="en-US" sz="2400" b="1" dirty="0">
                <a:solidFill>
                  <a:srgbClr val="242424"/>
                </a:solidFill>
                <a:latin typeface="Arial" panose="020B0604020202020204" pitchFamily="34" charset="0"/>
                <a:cs typeface="Arial" panose="020B0604020202020204" pitchFamily="34" charset="0"/>
              </a:rPr>
              <a:t>Kathleen Adams, PhD  </a:t>
            </a:r>
          </a:p>
          <a:p>
            <a:pPr marL="742950" lvl="1" indent="-285750" defTabSz="457200">
              <a:buFont typeface="Arial" panose="020B0604020202020204" pitchFamily="34" charset="0"/>
              <a:buChar char="•"/>
            </a:pPr>
            <a:r>
              <a:rPr lang="en-US" sz="2400" b="1" dirty="0">
                <a:solidFill>
                  <a:srgbClr val="242424"/>
                </a:solidFill>
                <a:latin typeface="Arial" panose="020B0604020202020204" pitchFamily="34" charset="0"/>
                <a:cs typeface="Arial" panose="020B0604020202020204" pitchFamily="34" charset="0"/>
              </a:rPr>
              <a:t>Sheree Boulet, PhD</a:t>
            </a:r>
          </a:p>
          <a:p>
            <a:pPr marL="742950" lvl="1" indent="-285750" defTabSz="457200">
              <a:buFont typeface="Arial" panose="020B0604020202020204" pitchFamily="34" charset="0"/>
              <a:buChar char="•"/>
            </a:pPr>
            <a:endParaRPr lang="en-US" dirty="0">
              <a:solidFill>
                <a:prstClr val="black"/>
              </a:solidFill>
              <a:latin typeface="Calibri"/>
            </a:endParaRPr>
          </a:p>
        </p:txBody>
      </p:sp>
    </p:spTree>
    <p:extLst>
      <p:ext uri="{BB962C8B-B14F-4D97-AF65-F5344CB8AC3E}">
        <p14:creationId xmlns:p14="http://schemas.microsoft.com/office/powerpoint/2010/main" val="290273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53E6E-E305-3034-B9EC-07C8D7B97E2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2BC5FD-861C-06CF-19EF-5E5F389A8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B69411CD-67B6-6018-8742-9811C8CDD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A1527971-B5F8-2062-3272-D9CDCFC48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CCBF1AD0-B2D6-1533-8E60-2DDD1AC1B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36BD585E-7DA3-4A4F-01BD-D8FB63CE8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BA094582-8399-5FCB-0ECC-C4D5588801FA}"/>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8ED95D2B-1207-A7F4-1597-98A61CDBD22D}"/>
              </a:ext>
            </a:extLst>
          </p:cNvPr>
          <p:cNvPicPr>
            <a:picLocks noChangeAspect="1"/>
          </p:cNvPicPr>
          <p:nvPr/>
        </p:nvPicPr>
        <p:blipFill>
          <a:blip r:embed="rId2"/>
          <a:stretch>
            <a:fillRect/>
          </a:stretch>
        </p:blipFill>
        <p:spPr>
          <a:xfrm>
            <a:off x="9585227" y="124467"/>
            <a:ext cx="1022548" cy="802456"/>
          </a:xfrm>
          <a:prstGeom prst="rect">
            <a:avLst/>
          </a:prstGeom>
        </p:spPr>
      </p:pic>
      <p:sp>
        <p:nvSpPr>
          <p:cNvPr id="2" name="TextBox 1">
            <a:extLst>
              <a:ext uri="{FF2B5EF4-FFF2-40B4-BE49-F238E27FC236}">
                <a16:creationId xmlns:a16="http://schemas.microsoft.com/office/drawing/2014/main" id="{DC04FDA9-F1EF-E0BC-21AD-87458869297D}"/>
              </a:ext>
            </a:extLst>
          </p:cNvPr>
          <p:cNvSpPr txBox="1"/>
          <p:nvPr/>
        </p:nvSpPr>
        <p:spPr>
          <a:xfrm>
            <a:off x="1676401" y="300493"/>
            <a:ext cx="7993461" cy="769441"/>
          </a:xfrm>
          <a:prstGeom prst="rect">
            <a:avLst/>
          </a:prstGeom>
          <a:noFill/>
        </p:spPr>
        <p:txBody>
          <a:bodyPr wrap="square" rtlCol="0">
            <a:spAutoFit/>
          </a:bodyPr>
          <a:lstStyle/>
          <a:p>
            <a:pPr algn="ctr" defTabSz="457200"/>
            <a:r>
              <a:rPr lang="en-US" sz="4400" b="1" dirty="0">
                <a:solidFill>
                  <a:prstClr val="white"/>
                </a:solidFill>
                <a:latin typeface="Arial" panose="020B0604020202020204" pitchFamily="34" charset="0"/>
                <a:cs typeface="Arial" panose="020B0604020202020204" pitchFamily="34" charset="0"/>
              </a:rPr>
              <a:t>  </a:t>
            </a:r>
            <a:r>
              <a:rPr lang="en-US" sz="4400" dirty="0">
                <a:solidFill>
                  <a:prstClr val="white"/>
                </a:solidFill>
                <a:latin typeface="Calibri"/>
              </a:rPr>
              <a:t> </a:t>
            </a:r>
          </a:p>
        </p:txBody>
      </p:sp>
      <p:sp>
        <p:nvSpPr>
          <p:cNvPr id="7" name="TextBox 6">
            <a:extLst>
              <a:ext uri="{FF2B5EF4-FFF2-40B4-BE49-F238E27FC236}">
                <a16:creationId xmlns:a16="http://schemas.microsoft.com/office/drawing/2014/main" id="{F556221D-F756-2C3F-0B11-47127CD81705}"/>
              </a:ext>
            </a:extLst>
          </p:cNvPr>
          <p:cNvSpPr txBox="1"/>
          <p:nvPr/>
        </p:nvSpPr>
        <p:spPr>
          <a:xfrm>
            <a:off x="1730477" y="1657804"/>
            <a:ext cx="8593394" cy="5724644"/>
          </a:xfrm>
          <a:prstGeom prst="rect">
            <a:avLst/>
          </a:prstGeom>
          <a:noFill/>
        </p:spPr>
        <p:txBody>
          <a:bodyPr wrap="square">
            <a:spAutoFit/>
          </a:bodyPr>
          <a:lstStyle/>
          <a:p>
            <a:pPr marL="285750" indent="-285750" defTabSz="457200">
              <a:buFont typeface="Arial" panose="020B0604020202020204" pitchFamily="34" charset="0"/>
              <a:buChar char="•"/>
            </a:pPr>
            <a:r>
              <a:rPr lang="en-US" sz="2200" b="1" dirty="0">
                <a:solidFill>
                  <a:srgbClr val="242424"/>
                </a:solidFill>
                <a:latin typeface="Arial" panose="020B0604020202020204" pitchFamily="34" charset="0"/>
                <a:cs typeface="Arial" panose="020B0604020202020204" pitchFamily="34" charset="0"/>
              </a:rPr>
              <a:t>COMBINES: </a:t>
            </a:r>
          </a:p>
          <a:p>
            <a:pPr marL="742950" lvl="1" indent="-285750" defTabSz="457200">
              <a:buFont typeface="Arial" panose="020B0604020202020204" pitchFamily="34" charset="0"/>
              <a:buChar char="•"/>
            </a:pPr>
            <a:endParaRPr lang="en-US" sz="2200" b="1" dirty="0">
              <a:solidFill>
                <a:srgbClr val="242424"/>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pPr>
            <a:r>
              <a:rPr lang="en-US" sz="2200" b="1" dirty="0">
                <a:solidFill>
                  <a:srgbClr val="242424"/>
                </a:solidFill>
                <a:latin typeface="Arial" panose="020B0604020202020204" pitchFamily="34" charset="0"/>
                <a:cs typeface="Arial" panose="020B0604020202020204" pitchFamily="34" charset="0"/>
              </a:rPr>
              <a:t>Statewide assessment of racial disparities in adverse maternal health outcomes </a:t>
            </a:r>
          </a:p>
          <a:p>
            <a:pPr marL="742950" lvl="1" indent="-285750" defTabSz="457200">
              <a:buFont typeface="Arial" panose="020B0604020202020204" pitchFamily="34" charset="0"/>
              <a:buChar char="•"/>
            </a:pPr>
            <a:endParaRPr lang="en-US" sz="2200" b="1" dirty="0">
              <a:solidFill>
                <a:srgbClr val="242424"/>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pPr>
            <a:r>
              <a:rPr lang="en-US" sz="2200" b="1" dirty="0">
                <a:solidFill>
                  <a:srgbClr val="242424"/>
                </a:solidFill>
                <a:latin typeface="Arial" panose="020B0604020202020204" pitchFamily="34" charset="0"/>
                <a:cs typeface="Arial" panose="020B0604020202020204" pitchFamily="34" charset="0"/>
              </a:rPr>
              <a:t>Evaluation of Georgia’s Medicaid Inter-pregnancy Care Program </a:t>
            </a:r>
          </a:p>
          <a:p>
            <a:pPr marL="742950" lvl="1" indent="-285750" defTabSz="457200">
              <a:buFont typeface="Arial" panose="020B0604020202020204" pitchFamily="34" charset="0"/>
              <a:buChar char="•"/>
            </a:pPr>
            <a:endParaRPr lang="en-US" sz="2200" b="1" dirty="0">
              <a:solidFill>
                <a:srgbClr val="242424"/>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pPr>
            <a:r>
              <a:rPr lang="en-US" sz="2200" b="1" dirty="0">
                <a:solidFill>
                  <a:srgbClr val="242424"/>
                </a:solidFill>
                <a:latin typeface="Arial" panose="020B0604020202020204" pitchFamily="34" charset="0"/>
                <a:cs typeface="Arial" panose="020B0604020202020204" pitchFamily="34" charset="0"/>
              </a:rPr>
              <a:t>Randomized trial of a comprehensive postpartum care system in an urban safety-net hospital.</a:t>
            </a:r>
          </a:p>
          <a:p>
            <a:pPr marL="742950" lvl="1" indent="-285750" defTabSz="457200">
              <a:buFont typeface="Arial" panose="020B0604020202020204" pitchFamily="34" charset="0"/>
              <a:buChar char="•"/>
            </a:pPr>
            <a:endParaRPr lang="en-US" sz="2200" b="1" dirty="0">
              <a:solidFill>
                <a:srgbClr val="242424"/>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2200" b="1" dirty="0">
              <a:solidFill>
                <a:srgbClr val="242424"/>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2200" b="1" dirty="0">
                <a:solidFill>
                  <a:srgbClr val="242424"/>
                </a:solidFill>
                <a:latin typeface="Arial" panose="020B0604020202020204" pitchFamily="34" charset="0"/>
                <a:cs typeface="Arial" panose="020B0604020202020204" pitchFamily="34" charset="0"/>
              </a:rPr>
              <a:t>Fill critical gaps in knowledge regarding policy and health system approaches for reducing disparities in maternal morbidity and mortality.</a:t>
            </a:r>
          </a:p>
          <a:p>
            <a:pPr defTabSz="457200"/>
            <a:endParaRPr lang="en-US" dirty="0">
              <a:solidFill>
                <a:srgbClr val="242424"/>
              </a:solidFill>
              <a:latin typeface="Calibri" panose="020F0502020204030204" pitchFamily="34" charset="0"/>
            </a:endParaRPr>
          </a:p>
          <a:p>
            <a:pPr defTabSz="457200"/>
            <a:endParaRPr lang="en-US" dirty="0">
              <a:solidFill>
                <a:srgbClr val="242424"/>
              </a:solidFill>
              <a:latin typeface="Calibri" panose="020F0502020204030204" pitchFamily="34" charset="0"/>
            </a:endParaRPr>
          </a:p>
        </p:txBody>
      </p:sp>
      <p:pic>
        <p:nvPicPr>
          <p:cNvPr id="9" name="Picture 8">
            <a:extLst>
              <a:ext uri="{FF2B5EF4-FFF2-40B4-BE49-F238E27FC236}">
                <a16:creationId xmlns:a16="http://schemas.microsoft.com/office/drawing/2014/main" id="{83178AFB-77C9-27B9-69F9-0B5845DD6CDD}"/>
              </a:ext>
            </a:extLst>
          </p:cNvPr>
          <p:cNvPicPr>
            <a:picLocks noChangeAspect="1"/>
          </p:cNvPicPr>
          <p:nvPr/>
        </p:nvPicPr>
        <p:blipFill>
          <a:blip r:embed="rId3"/>
          <a:stretch>
            <a:fillRect/>
          </a:stretch>
        </p:blipFill>
        <p:spPr>
          <a:xfrm>
            <a:off x="3056450" y="138755"/>
            <a:ext cx="5705475" cy="1343025"/>
          </a:xfrm>
          <a:prstGeom prst="rect">
            <a:avLst/>
          </a:prstGeom>
        </p:spPr>
      </p:pic>
    </p:spTree>
    <p:extLst>
      <p:ext uri="{BB962C8B-B14F-4D97-AF65-F5344CB8AC3E}">
        <p14:creationId xmlns:p14="http://schemas.microsoft.com/office/powerpoint/2010/main" val="16481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1153F6-2A1F-03FE-050E-55C6A93A2ED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C0BB5E-9637-FE4A-58A8-B7DA009B0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698DA107-0133-9B9D-8725-4A5AEF81A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CBCE7EB0-01AF-A160-7445-994C8BE05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Rectangle 5">
            <a:extLst>
              <a:ext uri="{FF2B5EF4-FFF2-40B4-BE49-F238E27FC236}">
                <a16:creationId xmlns:a16="http://schemas.microsoft.com/office/drawing/2014/main" id="{83406E6D-834E-E93D-ADCF-091B757FA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a:extLst>
              <a:ext uri="{FF2B5EF4-FFF2-40B4-BE49-F238E27FC236}">
                <a16:creationId xmlns:a16="http://schemas.microsoft.com/office/drawing/2014/main" id="{99D8B3A7-D3EE-EFF9-3C80-F74DC36E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Freeform: Shape 18">
            <a:extLst>
              <a:ext uri="{FF2B5EF4-FFF2-40B4-BE49-F238E27FC236}">
                <a16:creationId xmlns:a16="http://schemas.microsoft.com/office/drawing/2014/main" id="{FC7D8A6F-4F2C-390F-1907-F649E6176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4" name="Title 3">
            <a:extLst>
              <a:ext uri="{FF2B5EF4-FFF2-40B4-BE49-F238E27FC236}">
                <a16:creationId xmlns:a16="http://schemas.microsoft.com/office/drawing/2014/main" id="{01EC1F0E-EF84-032C-A018-430B4D974FE5}"/>
              </a:ext>
            </a:extLst>
          </p:cNvPr>
          <p:cNvSpPr>
            <a:spLocks noGrp="1"/>
          </p:cNvSpPr>
          <p:nvPr>
            <p:ph type="title"/>
          </p:nvPr>
        </p:nvSpPr>
        <p:spPr>
          <a:xfrm>
            <a:off x="2510118" y="735106"/>
            <a:ext cx="7540322" cy="2928470"/>
          </a:xfrm>
        </p:spPr>
        <p:txBody>
          <a:bodyPr vert="horz" lIns="91440" tIns="45720" rIns="91440" bIns="45720" rtlCol="0" anchor="b">
            <a:normAutofit/>
          </a:bodyPr>
          <a:lstStyle/>
          <a:p>
            <a:pPr defTabSz="914400">
              <a:lnSpc>
                <a:spcPct val="90000"/>
              </a:lnSpc>
            </a:pPr>
            <a:r>
              <a:rPr lang="en-US" sz="4200">
                <a:solidFill>
                  <a:srgbClr val="FFFFFF"/>
                </a:solidFill>
              </a:rPr>
              <a:t> </a:t>
            </a:r>
          </a:p>
        </p:txBody>
      </p:sp>
      <p:sp>
        <p:nvSpPr>
          <p:cNvPr id="2" name="Text Placeholder 1">
            <a:extLst>
              <a:ext uri="{FF2B5EF4-FFF2-40B4-BE49-F238E27FC236}">
                <a16:creationId xmlns:a16="http://schemas.microsoft.com/office/drawing/2014/main" id="{AC342868-D1D6-C456-009C-559A87133D16}"/>
              </a:ext>
            </a:extLst>
          </p:cNvPr>
          <p:cNvSpPr>
            <a:spLocks noGrp="1"/>
          </p:cNvSpPr>
          <p:nvPr>
            <p:ph type="body" idx="1"/>
          </p:nvPr>
        </p:nvSpPr>
        <p:spPr>
          <a:xfrm>
            <a:off x="2537012" y="4870824"/>
            <a:ext cx="7504463" cy="1458258"/>
          </a:xfrm>
        </p:spPr>
        <p:txBody>
          <a:bodyPr vert="horz" lIns="91440" tIns="45720" rIns="91440" bIns="45720" rtlCol="0" anchor="ctr">
            <a:normAutofit/>
          </a:bodyPr>
          <a:lstStyle/>
          <a:p>
            <a:pPr defTabSz="914400">
              <a:lnSpc>
                <a:spcPct val="90000"/>
              </a:lnSpc>
              <a:spcBef>
                <a:spcPts val="1000"/>
              </a:spcBef>
            </a:pPr>
            <a:r>
              <a:rPr lang="en-US" sz="3200" b="1" dirty="0">
                <a:solidFill>
                  <a:schemeClr val="tx1"/>
                </a:solidFill>
                <a:latin typeface="Arial" panose="020B0604020202020204" pitchFamily="34" charset="0"/>
                <a:cs typeface="Arial" panose="020B0604020202020204" pitchFamily="34" charset="0"/>
              </a:rPr>
              <a:t>INTERSECTION OF MENTAL HEALTH AND MATERNAL METABOLIC HEALTH </a:t>
            </a:r>
          </a:p>
        </p:txBody>
      </p:sp>
      <p:pic>
        <p:nvPicPr>
          <p:cNvPr id="3" name="Picture 2">
            <a:extLst>
              <a:ext uri="{FF2B5EF4-FFF2-40B4-BE49-F238E27FC236}">
                <a16:creationId xmlns:a16="http://schemas.microsoft.com/office/drawing/2014/main" id="{296FFA31-173D-87DC-D467-6170F79020BE}"/>
              </a:ext>
            </a:extLst>
          </p:cNvPr>
          <p:cNvPicPr>
            <a:picLocks noChangeAspect="1"/>
          </p:cNvPicPr>
          <p:nvPr/>
        </p:nvPicPr>
        <p:blipFill>
          <a:blip r:embed="rId2"/>
          <a:stretch>
            <a:fillRect/>
          </a:stretch>
        </p:blipFill>
        <p:spPr>
          <a:xfrm>
            <a:off x="9585227" y="124467"/>
            <a:ext cx="1022548" cy="802456"/>
          </a:xfrm>
          <a:prstGeom prst="rect">
            <a:avLst/>
          </a:prstGeom>
        </p:spPr>
      </p:pic>
    </p:spTree>
    <p:extLst>
      <p:ext uri="{BB962C8B-B14F-4D97-AF65-F5344CB8AC3E}">
        <p14:creationId xmlns:p14="http://schemas.microsoft.com/office/powerpoint/2010/main" val="4258399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3142A1-BF7D-241A-77F1-DB29D5B70B6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628AD1-3E27-74B5-8262-88C9607C2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2F5D510A-68AB-71DD-CC03-D96518525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52FD7430-10DD-3F18-49B0-AA110F187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624A4C80-4F5F-03F5-EEAB-AEAFCAE60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05C80601-EF9C-91AE-03F0-FB44A01B2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CAF6E242-2074-82E5-4168-1B991E202B8E}"/>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A9DF0465-BC66-9FE0-864E-541512636075}"/>
              </a:ext>
            </a:extLst>
          </p:cNvPr>
          <p:cNvPicPr>
            <a:picLocks noChangeAspect="1"/>
          </p:cNvPicPr>
          <p:nvPr/>
        </p:nvPicPr>
        <p:blipFill>
          <a:blip r:embed="rId2"/>
          <a:stretch>
            <a:fillRect/>
          </a:stretch>
        </p:blipFill>
        <p:spPr>
          <a:xfrm>
            <a:off x="9585227" y="124467"/>
            <a:ext cx="1022548" cy="802456"/>
          </a:xfrm>
          <a:prstGeom prst="rect">
            <a:avLst/>
          </a:prstGeom>
        </p:spPr>
      </p:pic>
      <p:pic>
        <p:nvPicPr>
          <p:cNvPr id="6" name="Picture 5">
            <a:extLst>
              <a:ext uri="{FF2B5EF4-FFF2-40B4-BE49-F238E27FC236}">
                <a16:creationId xmlns:a16="http://schemas.microsoft.com/office/drawing/2014/main" id="{FC217542-D849-0016-65D5-7FE398511134}"/>
              </a:ext>
            </a:extLst>
          </p:cNvPr>
          <p:cNvPicPr>
            <a:picLocks noChangeAspect="1"/>
          </p:cNvPicPr>
          <p:nvPr/>
        </p:nvPicPr>
        <p:blipFill>
          <a:blip r:embed="rId3"/>
          <a:stretch>
            <a:fillRect/>
          </a:stretch>
        </p:blipFill>
        <p:spPr>
          <a:xfrm>
            <a:off x="1868512" y="2262976"/>
            <a:ext cx="8396748" cy="3284623"/>
          </a:xfrm>
          <a:prstGeom prst="rect">
            <a:avLst/>
          </a:prstGeom>
        </p:spPr>
      </p:pic>
      <p:pic>
        <p:nvPicPr>
          <p:cNvPr id="11" name="Picture 10">
            <a:extLst>
              <a:ext uri="{FF2B5EF4-FFF2-40B4-BE49-F238E27FC236}">
                <a16:creationId xmlns:a16="http://schemas.microsoft.com/office/drawing/2014/main" id="{34577553-EFF1-8C3D-19E8-D90C731C1419}"/>
              </a:ext>
            </a:extLst>
          </p:cNvPr>
          <p:cNvPicPr>
            <a:picLocks noChangeAspect="1"/>
          </p:cNvPicPr>
          <p:nvPr/>
        </p:nvPicPr>
        <p:blipFill>
          <a:blip r:embed="rId4"/>
          <a:stretch>
            <a:fillRect/>
          </a:stretch>
        </p:blipFill>
        <p:spPr>
          <a:xfrm>
            <a:off x="3003755" y="331544"/>
            <a:ext cx="5730823" cy="927651"/>
          </a:xfrm>
          <a:prstGeom prst="rect">
            <a:avLst/>
          </a:prstGeom>
        </p:spPr>
      </p:pic>
      <p:sp>
        <p:nvSpPr>
          <p:cNvPr id="13" name="Oval 12">
            <a:extLst>
              <a:ext uri="{FF2B5EF4-FFF2-40B4-BE49-F238E27FC236}">
                <a16:creationId xmlns:a16="http://schemas.microsoft.com/office/drawing/2014/main" id="{D4D07E84-2293-B10D-1468-280AF3034A9C}"/>
              </a:ext>
            </a:extLst>
          </p:cNvPr>
          <p:cNvSpPr/>
          <p:nvPr/>
        </p:nvSpPr>
        <p:spPr>
          <a:xfrm>
            <a:off x="4370440" y="2478429"/>
            <a:ext cx="3151545" cy="403122"/>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5156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3C50A8-2A99-4ACB-DFA5-BC8B51B6A60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54E878-CE27-30BA-3F4E-5262903A6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9FB0CD90-3BD4-4143-E451-DF4265FCF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04ABAFCF-2494-743B-0AFE-3CC8879BA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5D02A7B8-415A-755B-C668-9B6FB895F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1F4E188D-22CB-07AF-B1EC-6AC364D28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AEA598C9-7EEA-967D-AA2A-1174F5A316A7}"/>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96403DB1-B16F-F012-A157-C6B4AF14D952}"/>
              </a:ext>
            </a:extLst>
          </p:cNvPr>
          <p:cNvPicPr>
            <a:picLocks noChangeAspect="1"/>
          </p:cNvPicPr>
          <p:nvPr/>
        </p:nvPicPr>
        <p:blipFill>
          <a:blip r:embed="rId2"/>
          <a:stretch>
            <a:fillRect/>
          </a:stretch>
        </p:blipFill>
        <p:spPr>
          <a:xfrm>
            <a:off x="9585227" y="124467"/>
            <a:ext cx="1022548" cy="802456"/>
          </a:xfrm>
          <a:prstGeom prst="rect">
            <a:avLst/>
          </a:prstGeom>
        </p:spPr>
      </p:pic>
      <p:graphicFrame>
        <p:nvGraphicFramePr>
          <p:cNvPr id="7" name="Content Placeholder 3">
            <a:extLst>
              <a:ext uri="{FF2B5EF4-FFF2-40B4-BE49-F238E27FC236}">
                <a16:creationId xmlns:a16="http://schemas.microsoft.com/office/drawing/2014/main" id="{159F1E2B-9982-55BD-6EAA-EBFEF19F9CA3}"/>
              </a:ext>
            </a:extLst>
          </p:cNvPr>
          <p:cNvGraphicFramePr>
            <a:graphicFrameLocks noGrp="1"/>
          </p:cNvGraphicFramePr>
          <p:nvPr>
            <p:ph idx="1"/>
          </p:nvPr>
        </p:nvGraphicFramePr>
        <p:xfrm>
          <a:off x="1740309" y="1652345"/>
          <a:ext cx="6971073" cy="4596052"/>
        </p:xfrm>
        <a:graphic>
          <a:graphicData uri="http://schemas.openxmlformats.org/drawingml/2006/table">
            <a:tbl>
              <a:tblPr firstRow="1" firstCol="1" bandRow="1">
                <a:tableStyleId>{5940675A-B579-460E-94D1-54222C63F5DA}</a:tableStyleId>
              </a:tblPr>
              <a:tblGrid>
                <a:gridCol w="4997645">
                  <a:extLst>
                    <a:ext uri="{9D8B030D-6E8A-4147-A177-3AD203B41FA5}">
                      <a16:colId xmlns:a16="http://schemas.microsoft.com/office/drawing/2014/main" val="20000"/>
                    </a:ext>
                  </a:extLst>
                </a:gridCol>
                <a:gridCol w="1973428">
                  <a:extLst>
                    <a:ext uri="{9D8B030D-6E8A-4147-A177-3AD203B41FA5}">
                      <a16:colId xmlns:a16="http://schemas.microsoft.com/office/drawing/2014/main" val="20001"/>
                    </a:ext>
                  </a:extLst>
                </a:gridCol>
              </a:tblGrid>
              <a:tr h="270356">
                <a:tc>
                  <a:txBody>
                    <a:bodyPr/>
                    <a:lstStyle/>
                    <a:p>
                      <a:pPr marL="0" marR="0">
                        <a:lnSpc>
                          <a:spcPct val="115000"/>
                        </a:lnSpc>
                        <a:spcBef>
                          <a:spcPts val="0"/>
                        </a:spcBef>
                        <a:spcAft>
                          <a:spcPts val="0"/>
                        </a:spcAft>
                      </a:pPr>
                      <a:r>
                        <a:rPr lang="en-US" sz="1600" baseline="0" dirty="0">
                          <a:effectLst/>
                        </a:rPr>
                        <a:t>Trauma Type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a:effectLst/>
                        </a:rPr>
                        <a:t>% Exposed</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70356">
                <a:tc>
                  <a:txBody>
                    <a:bodyPr/>
                    <a:lstStyle/>
                    <a:p>
                      <a:pPr marL="0" marR="0">
                        <a:lnSpc>
                          <a:spcPct val="115000"/>
                        </a:lnSpc>
                        <a:spcBef>
                          <a:spcPts val="0"/>
                        </a:spcBef>
                        <a:spcAft>
                          <a:spcPts val="0"/>
                        </a:spcAft>
                      </a:pPr>
                      <a:r>
                        <a:rPr lang="en-US" sz="1600" baseline="0" dirty="0">
                          <a:effectLst/>
                        </a:rPr>
                        <a:t>Natural Disaster</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30.5</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70356">
                <a:tc>
                  <a:txBody>
                    <a:bodyPr/>
                    <a:lstStyle/>
                    <a:p>
                      <a:pPr marL="0" marR="0">
                        <a:lnSpc>
                          <a:spcPct val="115000"/>
                        </a:lnSpc>
                        <a:spcBef>
                          <a:spcPts val="0"/>
                        </a:spcBef>
                        <a:spcAft>
                          <a:spcPts val="0"/>
                        </a:spcAft>
                      </a:pPr>
                      <a:r>
                        <a:rPr lang="en-US" sz="1600" baseline="0" dirty="0">
                          <a:effectLst/>
                        </a:rPr>
                        <a:t>Experienced Serious Accident or Injury</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54.7</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70356">
                <a:tc>
                  <a:txBody>
                    <a:bodyPr/>
                    <a:lstStyle/>
                    <a:p>
                      <a:pPr marL="0" marR="0">
                        <a:lnSpc>
                          <a:spcPct val="115000"/>
                        </a:lnSpc>
                        <a:spcBef>
                          <a:spcPts val="0"/>
                        </a:spcBef>
                        <a:spcAft>
                          <a:spcPts val="0"/>
                        </a:spcAft>
                      </a:pPr>
                      <a:r>
                        <a:rPr lang="en-US" sz="1600" baseline="0" dirty="0">
                          <a:effectLst/>
                        </a:rPr>
                        <a:t>Experienced Sudden Life-threatening Illness</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29.6</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70356">
                <a:tc>
                  <a:txBody>
                    <a:bodyPr/>
                    <a:lstStyle/>
                    <a:p>
                      <a:pPr marL="0" marR="0">
                        <a:lnSpc>
                          <a:spcPct val="115000"/>
                        </a:lnSpc>
                        <a:spcBef>
                          <a:spcPts val="0"/>
                        </a:spcBef>
                        <a:spcAft>
                          <a:spcPts val="0"/>
                        </a:spcAft>
                      </a:pPr>
                      <a:r>
                        <a:rPr lang="en-US" sz="1600" baseline="0" dirty="0">
                          <a:effectLst/>
                        </a:rPr>
                        <a:t>Military Combat or Military Service in a War Zone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2.5</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70356">
                <a:tc>
                  <a:txBody>
                    <a:bodyPr/>
                    <a:lstStyle/>
                    <a:p>
                      <a:pPr marL="0" marR="0">
                        <a:lnSpc>
                          <a:spcPct val="115000"/>
                        </a:lnSpc>
                        <a:spcBef>
                          <a:spcPts val="0"/>
                        </a:spcBef>
                        <a:spcAft>
                          <a:spcPts val="0"/>
                        </a:spcAft>
                      </a:pPr>
                      <a:r>
                        <a:rPr lang="en-US" sz="1600" baseline="0" dirty="0">
                          <a:effectLst/>
                        </a:rPr>
                        <a:t>Witnessed Close Friend/Family Member Murdered</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13.4</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70356">
                <a:tc>
                  <a:txBody>
                    <a:bodyPr/>
                    <a:lstStyle/>
                    <a:p>
                      <a:pPr marL="0" marR="0">
                        <a:lnSpc>
                          <a:spcPct val="115000"/>
                        </a:lnSpc>
                        <a:spcBef>
                          <a:spcPts val="0"/>
                        </a:spcBef>
                        <a:spcAft>
                          <a:spcPts val="0"/>
                        </a:spcAft>
                      </a:pPr>
                      <a:r>
                        <a:rPr lang="en-US" sz="1600" b="1" baseline="0" dirty="0">
                          <a:effectLst/>
                        </a:rPr>
                        <a:t>Domestic Violence</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1" baseline="0" dirty="0">
                          <a:effectLst/>
                        </a:rPr>
                        <a:t>43.0</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70356">
                <a:tc>
                  <a:txBody>
                    <a:bodyPr/>
                    <a:lstStyle/>
                    <a:p>
                      <a:pPr marL="0" marR="0">
                        <a:lnSpc>
                          <a:spcPct val="115000"/>
                        </a:lnSpc>
                        <a:spcBef>
                          <a:spcPts val="0"/>
                        </a:spcBef>
                        <a:spcAft>
                          <a:spcPts val="0"/>
                        </a:spcAft>
                      </a:pPr>
                      <a:r>
                        <a:rPr lang="en-US" sz="1600" b="1" baseline="0" dirty="0">
                          <a:effectLst/>
                        </a:rPr>
                        <a:t>Attacked by non-romantic partner</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1" baseline="0" dirty="0">
                          <a:effectLst/>
                        </a:rPr>
                        <a:t>46.1</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70356">
                <a:tc>
                  <a:txBody>
                    <a:bodyPr/>
                    <a:lstStyle/>
                    <a:p>
                      <a:pPr marL="0" marR="0">
                        <a:lnSpc>
                          <a:spcPct val="115000"/>
                        </a:lnSpc>
                        <a:spcBef>
                          <a:spcPts val="0"/>
                        </a:spcBef>
                        <a:spcAft>
                          <a:spcPts val="0"/>
                        </a:spcAft>
                      </a:pPr>
                      <a:r>
                        <a:rPr lang="en-US" sz="1600" baseline="0" dirty="0">
                          <a:effectLst/>
                        </a:rPr>
                        <a:t>Witnessed Family Member Attacked</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41.6</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70356">
                <a:tc>
                  <a:txBody>
                    <a:bodyPr/>
                    <a:lstStyle/>
                    <a:p>
                      <a:pPr marL="0" marR="0">
                        <a:lnSpc>
                          <a:spcPct val="115000"/>
                        </a:lnSpc>
                        <a:spcBef>
                          <a:spcPts val="0"/>
                        </a:spcBef>
                        <a:spcAft>
                          <a:spcPts val="0"/>
                        </a:spcAft>
                      </a:pPr>
                      <a:r>
                        <a:rPr lang="en-US" sz="1600" baseline="0" dirty="0">
                          <a:effectLst/>
                        </a:rPr>
                        <a:t>Witnessed Non-family Member Attacked</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45.2</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70356">
                <a:tc>
                  <a:txBody>
                    <a:bodyPr/>
                    <a:lstStyle/>
                    <a:p>
                      <a:pPr marL="0" marR="0">
                        <a:lnSpc>
                          <a:spcPct val="115000"/>
                        </a:lnSpc>
                        <a:spcBef>
                          <a:spcPts val="0"/>
                        </a:spcBef>
                        <a:spcAft>
                          <a:spcPts val="0"/>
                        </a:spcAft>
                      </a:pPr>
                      <a:r>
                        <a:rPr lang="en-US" sz="1600" b="0" baseline="0" dirty="0">
                          <a:effectLst/>
                        </a:rPr>
                        <a:t>Witnessed Violence between Caregivers</a:t>
                      </a:r>
                      <a:endParaRPr lang="en-US" sz="1600" b="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1" baseline="0" dirty="0">
                          <a:effectLst/>
                        </a:rPr>
                        <a:t>31.8</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70356">
                <a:tc>
                  <a:txBody>
                    <a:bodyPr/>
                    <a:lstStyle/>
                    <a:p>
                      <a:pPr marL="0" marR="0">
                        <a:lnSpc>
                          <a:spcPct val="115000"/>
                        </a:lnSpc>
                        <a:spcBef>
                          <a:spcPts val="0"/>
                        </a:spcBef>
                        <a:spcAft>
                          <a:spcPts val="0"/>
                        </a:spcAft>
                      </a:pPr>
                      <a:r>
                        <a:rPr lang="en-US" sz="1600" baseline="0" dirty="0">
                          <a:effectLst/>
                        </a:rPr>
                        <a:t>Experienced Physical Abuse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19.7</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70356">
                <a:tc>
                  <a:txBody>
                    <a:bodyPr/>
                    <a:lstStyle/>
                    <a:p>
                      <a:pPr marL="0" marR="0">
                        <a:lnSpc>
                          <a:spcPct val="115000"/>
                        </a:lnSpc>
                        <a:spcBef>
                          <a:spcPts val="0"/>
                        </a:spcBef>
                        <a:spcAft>
                          <a:spcPts val="0"/>
                        </a:spcAft>
                      </a:pPr>
                      <a:r>
                        <a:rPr lang="en-US" sz="1600" baseline="0" dirty="0">
                          <a:effectLst/>
                        </a:rPr>
                        <a:t>Experienced Emotional Abuse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27.3</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70356">
                <a:tc>
                  <a:txBody>
                    <a:bodyPr/>
                    <a:lstStyle/>
                    <a:p>
                      <a:pPr marL="0" marR="0">
                        <a:lnSpc>
                          <a:spcPct val="115000"/>
                        </a:lnSpc>
                        <a:spcBef>
                          <a:spcPts val="0"/>
                        </a:spcBef>
                        <a:spcAft>
                          <a:spcPts val="0"/>
                        </a:spcAft>
                      </a:pPr>
                      <a:r>
                        <a:rPr lang="en-US" sz="1600" baseline="0" dirty="0">
                          <a:effectLst/>
                        </a:rPr>
                        <a:t>Experienced Sexual Abuse prior to age 18</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28.7</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70356">
                <a:tc>
                  <a:txBody>
                    <a:bodyPr/>
                    <a:lstStyle/>
                    <a:p>
                      <a:pPr marL="0" marR="0">
                        <a:lnSpc>
                          <a:spcPct val="115000"/>
                        </a:lnSpc>
                        <a:spcBef>
                          <a:spcPts val="0"/>
                        </a:spcBef>
                        <a:spcAft>
                          <a:spcPts val="0"/>
                        </a:spcAft>
                      </a:pPr>
                      <a:r>
                        <a:rPr lang="en-US" sz="1600" baseline="0" dirty="0">
                          <a:effectLst/>
                        </a:rPr>
                        <a:t>Experienced Sexual Assault (age 18+; with physical force)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baseline="0" dirty="0">
                          <a:effectLst/>
                        </a:rPr>
                        <a:t>12.0</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270356">
                <a:tc>
                  <a:txBody>
                    <a:bodyPr/>
                    <a:lstStyle/>
                    <a:p>
                      <a:pPr marL="0" marR="0">
                        <a:lnSpc>
                          <a:spcPct val="115000"/>
                        </a:lnSpc>
                        <a:spcBef>
                          <a:spcPts val="0"/>
                        </a:spcBef>
                        <a:spcAft>
                          <a:spcPts val="0"/>
                        </a:spcAft>
                      </a:pPr>
                      <a:r>
                        <a:rPr lang="en-US" sz="1600" b="1" baseline="0" dirty="0">
                          <a:effectLst/>
                          <a:latin typeface="Calibri" panose="020F0502020204030204" pitchFamily="34" charset="0"/>
                          <a:ea typeface="Calibri" panose="020F0502020204030204" pitchFamily="34" charset="0"/>
                          <a:cs typeface="Times New Roman" panose="02020603050405020304" pitchFamily="18" charset="0"/>
                        </a:rPr>
                        <a:t>Sexual Violence (any age)</a:t>
                      </a:r>
                    </a:p>
                  </a:txBody>
                  <a:tcPr marL="68580" marR="68580" marT="0" marB="0"/>
                </a:tc>
                <a:tc>
                  <a:txBody>
                    <a:bodyPr/>
                    <a:lstStyle/>
                    <a:p>
                      <a:pPr marL="0" marR="0" algn="ctr">
                        <a:lnSpc>
                          <a:spcPct val="115000"/>
                        </a:lnSpc>
                        <a:spcBef>
                          <a:spcPts val="0"/>
                        </a:spcBef>
                        <a:spcAft>
                          <a:spcPts val="0"/>
                        </a:spcAft>
                      </a:pPr>
                      <a:r>
                        <a:rPr lang="en-US" sz="1600" b="1" baseline="0" dirty="0">
                          <a:effectLst/>
                          <a:latin typeface="Calibri" panose="020F0502020204030204" pitchFamily="34" charset="0"/>
                          <a:ea typeface="Calibri" panose="020F0502020204030204" pitchFamily="34" charset="0"/>
                          <a:cs typeface="Times New Roman" panose="02020603050405020304" pitchFamily="18" charset="0"/>
                        </a:rPr>
                        <a:t>33.4</a:t>
                      </a:r>
                    </a:p>
                  </a:txBody>
                  <a:tcPr marL="68580" marR="68580" marT="0" marB="0"/>
                </a:tc>
                <a:extLst>
                  <a:ext uri="{0D108BD9-81ED-4DB2-BD59-A6C34878D82A}">
                    <a16:rowId xmlns:a16="http://schemas.microsoft.com/office/drawing/2014/main" val="10015"/>
                  </a:ext>
                </a:extLst>
              </a:tr>
              <a:tr h="270356">
                <a:tc>
                  <a:txBody>
                    <a:bodyPr/>
                    <a:lstStyle/>
                    <a:p>
                      <a:pPr marL="0" marR="0">
                        <a:lnSpc>
                          <a:spcPct val="115000"/>
                        </a:lnSpc>
                        <a:spcBef>
                          <a:spcPts val="0"/>
                        </a:spcBef>
                        <a:spcAft>
                          <a:spcPts val="0"/>
                        </a:spcAft>
                      </a:pPr>
                      <a:r>
                        <a:rPr lang="en-US" sz="1600" b="1" baseline="0" dirty="0">
                          <a:effectLst/>
                          <a:latin typeface="Calibri" panose="020F0502020204030204" pitchFamily="34" charset="0"/>
                          <a:ea typeface="Calibri" panose="020F0502020204030204" pitchFamily="34" charset="0"/>
                          <a:cs typeface="Times New Roman" panose="02020603050405020304" pitchFamily="18" charset="0"/>
                        </a:rPr>
                        <a:t>Mod-or-</a:t>
                      </a:r>
                      <a:r>
                        <a:rPr lang="en-US" sz="1600" b="1" baseline="0" dirty="0" err="1">
                          <a:effectLst/>
                          <a:latin typeface="Calibri" panose="020F0502020204030204" pitchFamily="34" charset="0"/>
                          <a:ea typeface="Calibri" panose="020F0502020204030204" pitchFamily="34" charset="0"/>
                          <a:cs typeface="Times New Roman" panose="02020603050405020304" pitchFamily="18" charset="0"/>
                        </a:rPr>
                        <a:t>sev</a:t>
                      </a:r>
                      <a:r>
                        <a:rPr lang="en-US" sz="1600" b="1" baseline="0" dirty="0">
                          <a:effectLst/>
                          <a:latin typeface="Calibri" panose="020F0502020204030204" pitchFamily="34" charset="0"/>
                          <a:ea typeface="Calibri" panose="020F0502020204030204" pitchFamily="34" charset="0"/>
                          <a:cs typeface="Times New Roman" panose="02020603050405020304" pitchFamily="18" charset="0"/>
                        </a:rPr>
                        <a:t> Child Abuse (physical, sexual or emotional)</a:t>
                      </a:r>
                    </a:p>
                  </a:txBody>
                  <a:tcPr marL="68580" marR="68580" marT="0" marB="0"/>
                </a:tc>
                <a:tc>
                  <a:txBody>
                    <a:bodyPr/>
                    <a:lstStyle/>
                    <a:p>
                      <a:pPr marL="0" marR="0" algn="ctr">
                        <a:lnSpc>
                          <a:spcPct val="115000"/>
                        </a:lnSpc>
                        <a:spcBef>
                          <a:spcPts val="0"/>
                        </a:spcBef>
                        <a:spcAft>
                          <a:spcPts val="0"/>
                        </a:spcAft>
                      </a:pPr>
                      <a:r>
                        <a:rPr lang="en-US" sz="1600" b="1" baseline="0" dirty="0">
                          <a:effectLst/>
                          <a:latin typeface="Calibri" panose="020F0502020204030204" pitchFamily="34" charset="0"/>
                          <a:ea typeface="Calibri" panose="020F0502020204030204" pitchFamily="34" charset="0"/>
                          <a:cs typeface="Times New Roman" panose="02020603050405020304" pitchFamily="18" charset="0"/>
                        </a:rPr>
                        <a:t>38.0</a:t>
                      </a:r>
                    </a:p>
                  </a:txBody>
                  <a:tcPr marL="68580" marR="68580" marT="0" marB="0"/>
                </a:tc>
                <a:extLst>
                  <a:ext uri="{0D108BD9-81ED-4DB2-BD59-A6C34878D82A}">
                    <a16:rowId xmlns:a16="http://schemas.microsoft.com/office/drawing/2014/main" val="10016"/>
                  </a:ext>
                </a:extLst>
              </a:tr>
            </a:tbl>
          </a:graphicData>
        </a:graphic>
      </p:graphicFrame>
      <p:sp>
        <p:nvSpPr>
          <p:cNvPr id="8" name="TextBox 7">
            <a:extLst>
              <a:ext uri="{FF2B5EF4-FFF2-40B4-BE49-F238E27FC236}">
                <a16:creationId xmlns:a16="http://schemas.microsoft.com/office/drawing/2014/main" id="{803BA4BC-2F9E-B069-DCBC-64128C176B6D}"/>
              </a:ext>
            </a:extLst>
          </p:cNvPr>
          <p:cNvSpPr txBox="1"/>
          <p:nvPr/>
        </p:nvSpPr>
        <p:spPr>
          <a:xfrm>
            <a:off x="6268255" y="6309999"/>
            <a:ext cx="4193023" cy="508088"/>
          </a:xfrm>
          <a:prstGeom prst="rect">
            <a:avLst/>
          </a:prstGeom>
          <a:noFill/>
        </p:spPr>
        <p:txBody>
          <a:bodyPr wrap="square" rtlCol="0">
            <a:spAutoFit/>
          </a:bodyPr>
          <a:lstStyle/>
          <a:p>
            <a:pPr defTabSz="457200"/>
            <a:r>
              <a:rPr lang="en-US" sz="1351" dirty="0">
                <a:solidFill>
                  <a:prstClr val="black"/>
                </a:solidFill>
                <a:latin typeface="Calibri"/>
              </a:rPr>
              <a:t>Gluck et. al. 2021 – </a:t>
            </a:r>
            <a:r>
              <a:rPr lang="en-US" sz="1351" i="1" dirty="0">
                <a:solidFill>
                  <a:prstClr val="black"/>
                </a:solidFill>
                <a:latin typeface="Calibri"/>
              </a:rPr>
              <a:t>Archives of Women’s Mental Health</a:t>
            </a:r>
          </a:p>
          <a:p>
            <a:pPr defTabSz="457200"/>
            <a:r>
              <a:rPr lang="en-US" sz="1351" dirty="0">
                <a:solidFill>
                  <a:prstClr val="white"/>
                </a:solidFill>
                <a:latin typeface="Calibri"/>
              </a:rPr>
              <a:t> </a:t>
            </a:r>
          </a:p>
        </p:txBody>
      </p:sp>
      <p:sp>
        <p:nvSpPr>
          <p:cNvPr id="9" name="TextBox 8">
            <a:extLst>
              <a:ext uri="{FF2B5EF4-FFF2-40B4-BE49-F238E27FC236}">
                <a16:creationId xmlns:a16="http://schemas.microsoft.com/office/drawing/2014/main" id="{B9EC97E8-107D-0A40-F91F-CE670CD06910}"/>
              </a:ext>
            </a:extLst>
          </p:cNvPr>
          <p:cNvSpPr txBox="1"/>
          <p:nvPr/>
        </p:nvSpPr>
        <p:spPr>
          <a:xfrm>
            <a:off x="9029989" y="4849888"/>
            <a:ext cx="974947" cy="369332"/>
          </a:xfrm>
          <a:prstGeom prst="rect">
            <a:avLst/>
          </a:prstGeom>
          <a:noFill/>
        </p:spPr>
        <p:txBody>
          <a:bodyPr wrap="none" rtlCol="0">
            <a:spAutoFit/>
          </a:bodyPr>
          <a:lstStyle/>
          <a:p>
            <a:pPr defTabSz="457200"/>
            <a:r>
              <a:rPr lang="en-US" dirty="0">
                <a:solidFill>
                  <a:prstClr val="black"/>
                </a:solidFill>
                <a:latin typeface="Calibri"/>
              </a:rPr>
              <a:t>N&gt;7,500</a:t>
            </a:r>
          </a:p>
        </p:txBody>
      </p:sp>
      <p:pic>
        <p:nvPicPr>
          <p:cNvPr id="15" name="Picture 14">
            <a:extLst>
              <a:ext uri="{FF2B5EF4-FFF2-40B4-BE49-F238E27FC236}">
                <a16:creationId xmlns:a16="http://schemas.microsoft.com/office/drawing/2014/main" id="{21170263-60D2-137B-3BF8-F90D08A78D76}"/>
              </a:ext>
            </a:extLst>
          </p:cNvPr>
          <p:cNvPicPr>
            <a:picLocks noChangeAspect="1"/>
          </p:cNvPicPr>
          <p:nvPr/>
        </p:nvPicPr>
        <p:blipFill>
          <a:blip r:embed="rId3"/>
          <a:stretch>
            <a:fillRect/>
          </a:stretch>
        </p:blipFill>
        <p:spPr>
          <a:xfrm>
            <a:off x="2674539" y="278536"/>
            <a:ext cx="5730823" cy="927651"/>
          </a:xfrm>
          <a:prstGeom prst="rect">
            <a:avLst/>
          </a:prstGeom>
        </p:spPr>
      </p:pic>
      <p:sp>
        <p:nvSpPr>
          <p:cNvPr id="20" name="TextBox 19">
            <a:extLst>
              <a:ext uri="{FF2B5EF4-FFF2-40B4-BE49-F238E27FC236}">
                <a16:creationId xmlns:a16="http://schemas.microsoft.com/office/drawing/2014/main" id="{B1C66509-D274-E628-A31E-2A1C7D418BE0}"/>
              </a:ext>
            </a:extLst>
          </p:cNvPr>
          <p:cNvSpPr txBox="1"/>
          <p:nvPr/>
        </p:nvSpPr>
        <p:spPr>
          <a:xfrm>
            <a:off x="8955118" y="1635452"/>
            <a:ext cx="1312606" cy="2862322"/>
          </a:xfrm>
          <a:prstGeom prst="rect">
            <a:avLst/>
          </a:prstGeom>
          <a:noFill/>
        </p:spPr>
        <p:txBody>
          <a:bodyPr wrap="square">
            <a:spAutoFit/>
          </a:bodyPr>
          <a:lstStyle/>
          <a:p>
            <a:pPr defTabSz="457200"/>
            <a:r>
              <a:rPr lang="en-US" b="1" dirty="0">
                <a:solidFill>
                  <a:prstClr val="black"/>
                </a:solidFill>
                <a:latin typeface="Calibri"/>
              </a:rPr>
              <a:t>Trauma Exposure in Women Seeking Non-Psychiatric Care at Grady Memorial Hospital</a:t>
            </a:r>
          </a:p>
        </p:txBody>
      </p:sp>
    </p:spTree>
    <p:extLst>
      <p:ext uri="{BB962C8B-B14F-4D97-AF65-F5344CB8AC3E}">
        <p14:creationId xmlns:p14="http://schemas.microsoft.com/office/powerpoint/2010/main" val="3057971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75A807-D577-E798-D0CD-AEC949EB17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F8B7E3-59CC-CBB6-E24A-18D9CA465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81F265DB-E406-A1A4-38B4-DAB405CDD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DE5475C9-3C4B-53C7-B3DC-5DE50E1ED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44EE7904-F3D2-FDD7-6C4B-A515A6898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342A2C58-C1CA-AD7F-4517-902FD65F1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00DC8994-F4B9-A222-15DD-5B8C65234B94}"/>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FAEEAA46-2A3B-71CD-9373-C18E790C4312}"/>
              </a:ext>
            </a:extLst>
          </p:cNvPr>
          <p:cNvPicPr>
            <a:picLocks noChangeAspect="1"/>
          </p:cNvPicPr>
          <p:nvPr/>
        </p:nvPicPr>
        <p:blipFill>
          <a:blip r:embed="rId2"/>
          <a:stretch>
            <a:fillRect/>
          </a:stretch>
        </p:blipFill>
        <p:spPr>
          <a:xfrm>
            <a:off x="9585227" y="124467"/>
            <a:ext cx="1022548" cy="802456"/>
          </a:xfrm>
          <a:prstGeom prst="rect">
            <a:avLst/>
          </a:prstGeom>
        </p:spPr>
      </p:pic>
      <p:pic>
        <p:nvPicPr>
          <p:cNvPr id="15" name="Picture 14">
            <a:extLst>
              <a:ext uri="{FF2B5EF4-FFF2-40B4-BE49-F238E27FC236}">
                <a16:creationId xmlns:a16="http://schemas.microsoft.com/office/drawing/2014/main" id="{CDBD0920-90E2-EB31-97D6-25AD66C2F3A6}"/>
              </a:ext>
            </a:extLst>
          </p:cNvPr>
          <p:cNvPicPr>
            <a:picLocks noChangeAspect="1"/>
          </p:cNvPicPr>
          <p:nvPr/>
        </p:nvPicPr>
        <p:blipFill>
          <a:blip r:embed="rId3"/>
          <a:stretch>
            <a:fillRect/>
          </a:stretch>
        </p:blipFill>
        <p:spPr>
          <a:xfrm>
            <a:off x="2674539" y="278536"/>
            <a:ext cx="5730823" cy="927651"/>
          </a:xfrm>
          <a:prstGeom prst="rect">
            <a:avLst/>
          </a:prstGeom>
        </p:spPr>
      </p:pic>
      <p:pic>
        <p:nvPicPr>
          <p:cNvPr id="11" name="Picture 10">
            <a:extLst>
              <a:ext uri="{FF2B5EF4-FFF2-40B4-BE49-F238E27FC236}">
                <a16:creationId xmlns:a16="http://schemas.microsoft.com/office/drawing/2014/main" id="{90C00E34-ECF2-5063-4D63-DDDE1B47F717}"/>
              </a:ext>
            </a:extLst>
          </p:cNvPr>
          <p:cNvPicPr>
            <a:picLocks noChangeAspect="1"/>
          </p:cNvPicPr>
          <p:nvPr/>
        </p:nvPicPr>
        <p:blipFill>
          <a:blip r:embed="rId4"/>
          <a:stretch>
            <a:fillRect/>
          </a:stretch>
        </p:blipFill>
        <p:spPr>
          <a:xfrm>
            <a:off x="1956620" y="1807466"/>
            <a:ext cx="7886400" cy="4357361"/>
          </a:xfrm>
          <a:prstGeom prst="rect">
            <a:avLst/>
          </a:prstGeom>
        </p:spPr>
      </p:pic>
    </p:spTree>
    <p:extLst>
      <p:ext uri="{BB962C8B-B14F-4D97-AF65-F5344CB8AC3E}">
        <p14:creationId xmlns:p14="http://schemas.microsoft.com/office/powerpoint/2010/main" val="2545150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5ED0C6-CBB9-C86B-547C-5EE829CA87C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173E83-AE84-D4A8-D033-AB50EC5F3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3792B6C1-E403-A249-CF71-2C9501079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9FEB7B51-E866-96C8-DC6C-1C3132AF5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190AB5A1-E036-60D7-B6B6-291435671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F029C169-EB94-D8D1-22C1-185F5FA09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7E5741C3-D8F2-DA87-77C7-3B568B8A4BB5}"/>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C64BCC1B-C032-EE7F-806C-FDCB79D749D1}"/>
              </a:ext>
            </a:extLst>
          </p:cNvPr>
          <p:cNvPicPr>
            <a:picLocks noChangeAspect="1"/>
          </p:cNvPicPr>
          <p:nvPr/>
        </p:nvPicPr>
        <p:blipFill>
          <a:blip r:embed="rId2"/>
          <a:stretch>
            <a:fillRect/>
          </a:stretch>
        </p:blipFill>
        <p:spPr>
          <a:xfrm>
            <a:off x="9585227" y="124467"/>
            <a:ext cx="1022548" cy="802456"/>
          </a:xfrm>
          <a:prstGeom prst="rect">
            <a:avLst/>
          </a:prstGeom>
        </p:spPr>
      </p:pic>
      <p:pic>
        <p:nvPicPr>
          <p:cNvPr id="15" name="Picture 14">
            <a:extLst>
              <a:ext uri="{FF2B5EF4-FFF2-40B4-BE49-F238E27FC236}">
                <a16:creationId xmlns:a16="http://schemas.microsoft.com/office/drawing/2014/main" id="{28660CB0-9EC3-93FA-EDA5-03BEAEDD23EC}"/>
              </a:ext>
            </a:extLst>
          </p:cNvPr>
          <p:cNvPicPr>
            <a:picLocks noChangeAspect="1"/>
          </p:cNvPicPr>
          <p:nvPr/>
        </p:nvPicPr>
        <p:blipFill>
          <a:blip r:embed="rId3"/>
          <a:stretch>
            <a:fillRect/>
          </a:stretch>
        </p:blipFill>
        <p:spPr>
          <a:xfrm>
            <a:off x="2674539" y="278536"/>
            <a:ext cx="5730823" cy="927651"/>
          </a:xfrm>
          <a:prstGeom prst="rect">
            <a:avLst/>
          </a:prstGeom>
        </p:spPr>
      </p:pic>
      <p:pic>
        <p:nvPicPr>
          <p:cNvPr id="5" name="Picture 4">
            <a:extLst>
              <a:ext uri="{FF2B5EF4-FFF2-40B4-BE49-F238E27FC236}">
                <a16:creationId xmlns:a16="http://schemas.microsoft.com/office/drawing/2014/main" id="{AF078CDA-C22D-10BD-F69A-511476FD8173}"/>
              </a:ext>
            </a:extLst>
          </p:cNvPr>
          <p:cNvPicPr>
            <a:picLocks noChangeAspect="1"/>
          </p:cNvPicPr>
          <p:nvPr/>
        </p:nvPicPr>
        <p:blipFill>
          <a:blip r:embed="rId4"/>
          <a:stretch>
            <a:fillRect/>
          </a:stretch>
        </p:blipFill>
        <p:spPr>
          <a:xfrm>
            <a:off x="1868513" y="1655796"/>
            <a:ext cx="8065618" cy="4445121"/>
          </a:xfrm>
          <a:prstGeom prst="rect">
            <a:avLst/>
          </a:prstGeom>
        </p:spPr>
      </p:pic>
    </p:spTree>
    <p:extLst>
      <p:ext uri="{BB962C8B-B14F-4D97-AF65-F5344CB8AC3E}">
        <p14:creationId xmlns:p14="http://schemas.microsoft.com/office/powerpoint/2010/main" val="1733569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87E8F1-3BCF-6C9C-CEAE-B019E1CBA3E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9A97B9-0715-853A-0DC3-DD85A41DE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64D15366-2079-E9A3-DDDD-3EE4AB2A2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1CD8ED5E-7F4B-BF41-43C9-D922A406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Rectangle 5">
            <a:extLst>
              <a:ext uri="{FF2B5EF4-FFF2-40B4-BE49-F238E27FC236}">
                <a16:creationId xmlns:a16="http://schemas.microsoft.com/office/drawing/2014/main" id="{EA383052-970D-94F9-5B57-DBEDAAAA3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a:extLst>
              <a:ext uri="{FF2B5EF4-FFF2-40B4-BE49-F238E27FC236}">
                <a16:creationId xmlns:a16="http://schemas.microsoft.com/office/drawing/2014/main" id="{E470F4A2-D766-8E2E-5659-1BB204FA9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Freeform: Shape 18">
            <a:extLst>
              <a:ext uri="{FF2B5EF4-FFF2-40B4-BE49-F238E27FC236}">
                <a16:creationId xmlns:a16="http://schemas.microsoft.com/office/drawing/2014/main" id="{FFDFFA90-FAB7-A393-DE1C-E24AB5A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4" name="Title 3">
            <a:extLst>
              <a:ext uri="{FF2B5EF4-FFF2-40B4-BE49-F238E27FC236}">
                <a16:creationId xmlns:a16="http://schemas.microsoft.com/office/drawing/2014/main" id="{AC0174CD-0E21-1B5A-EA27-23F048AA0462}"/>
              </a:ext>
            </a:extLst>
          </p:cNvPr>
          <p:cNvSpPr>
            <a:spLocks noGrp="1"/>
          </p:cNvSpPr>
          <p:nvPr>
            <p:ph type="title"/>
          </p:nvPr>
        </p:nvSpPr>
        <p:spPr>
          <a:xfrm>
            <a:off x="2510118" y="735106"/>
            <a:ext cx="7540322" cy="2928470"/>
          </a:xfrm>
        </p:spPr>
        <p:txBody>
          <a:bodyPr vert="horz" lIns="91440" tIns="45720" rIns="91440" bIns="45720" rtlCol="0" anchor="b">
            <a:normAutofit/>
          </a:bodyPr>
          <a:lstStyle/>
          <a:p>
            <a:pPr defTabSz="914400">
              <a:lnSpc>
                <a:spcPct val="90000"/>
              </a:lnSpc>
            </a:pPr>
            <a:r>
              <a:rPr lang="en-US" sz="4200">
                <a:solidFill>
                  <a:srgbClr val="FFFFFF"/>
                </a:solidFill>
              </a:rPr>
              <a:t> </a:t>
            </a:r>
          </a:p>
        </p:txBody>
      </p:sp>
      <p:sp>
        <p:nvSpPr>
          <p:cNvPr id="2" name="Text Placeholder 1">
            <a:extLst>
              <a:ext uri="{FF2B5EF4-FFF2-40B4-BE49-F238E27FC236}">
                <a16:creationId xmlns:a16="http://schemas.microsoft.com/office/drawing/2014/main" id="{9055B41B-FE60-F5C1-1D06-60475AAF5415}"/>
              </a:ext>
            </a:extLst>
          </p:cNvPr>
          <p:cNvSpPr>
            <a:spLocks noGrp="1"/>
          </p:cNvSpPr>
          <p:nvPr>
            <p:ph type="body" idx="1"/>
          </p:nvPr>
        </p:nvSpPr>
        <p:spPr>
          <a:xfrm>
            <a:off x="2537012" y="4870824"/>
            <a:ext cx="7504463" cy="1458258"/>
          </a:xfrm>
        </p:spPr>
        <p:txBody>
          <a:bodyPr vert="horz" lIns="91440" tIns="45720" rIns="91440" bIns="45720" rtlCol="0" anchor="ctr">
            <a:normAutofit/>
          </a:bodyPr>
          <a:lstStyle/>
          <a:p>
            <a:pPr defTabSz="914400">
              <a:lnSpc>
                <a:spcPct val="90000"/>
              </a:lnSpc>
              <a:spcBef>
                <a:spcPts val="1000"/>
              </a:spcBef>
            </a:pPr>
            <a:r>
              <a:rPr lang="en-US" sz="3200" b="1" dirty="0">
                <a:solidFill>
                  <a:schemeClr val="tx1"/>
                </a:solidFill>
                <a:latin typeface="Arial" panose="020B0604020202020204" pitchFamily="34" charset="0"/>
                <a:cs typeface="Arial" panose="020B0604020202020204" pitchFamily="34" charset="0"/>
              </a:rPr>
              <a:t>STATE SURVEY DATA </a:t>
            </a:r>
          </a:p>
          <a:p>
            <a:pPr defTabSz="914400">
              <a:lnSpc>
                <a:spcPct val="90000"/>
              </a:lnSpc>
              <a:spcBef>
                <a:spcPts val="1000"/>
              </a:spcBef>
            </a:pPr>
            <a:r>
              <a:rPr lang="en-US" sz="2400" b="1" dirty="0">
                <a:solidFill>
                  <a:schemeClr val="tx1"/>
                </a:solidFill>
                <a:latin typeface="Arial" panose="020B0604020202020204" pitchFamily="34" charset="0"/>
                <a:cs typeface="Arial" panose="020B0604020202020204" pitchFamily="34" charset="0"/>
              </a:rPr>
              <a:t>EMORY MATERNAL MORBIDITY AND MORTALITY WORKING GROUP </a:t>
            </a:r>
          </a:p>
        </p:txBody>
      </p:sp>
      <p:pic>
        <p:nvPicPr>
          <p:cNvPr id="3" name="Picture 2">
            <a:extLst>
              <a:ext uri="{FF2B5EF4-FFF2-40B4-BE49-F238E27FC236}">
                <a16:creationId xmlns:a16="http://schemas.microsoft.com/office/drawing/2014/main" id="{EA2677FF-29F9-452F-E7B8-8325CA298E3F}"/>
              </a:ext>
            </a:extLst>
          </p:cNvPr>
          <p:cNvPicPr>
            <a:picLocks noChangeAspect="1"/>
          </p:cNvPicPr>
          <p:nvPr/>
        </p:nvPicPr>
        <p:blipFill>
          <a:blip r:embed="rId2"/>
          <a:stretch>
            <a:fillRect/>
          </a:stretch>
        </p:blipFill>
        <p:spPr>
          <a:xfrm>
            <a:off x="9585227" y="124467"/>
            <a:ext cx="1022548" cy="802456"/>
          </a:xfrm>
          <a:prstGeom prst="rect">
            <a:avLst/>
          </a:prstGeom>
        </p:spPr>
      </p:pic>
    </p:spTree>
    <p:extLst>
      <p:ext uri="{BB962C8B-B14F-4D97-AF65-F5344CB8AC3E}">
        <p14:creationId xmlns:p14="http://schemas.microsoft.com/office/powerpoint/2010/main" val="2987369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D74EF2-D9D4-D3AB-4D78-6008469A18A1}"/>
              </a:ext>
            </a:extLst>
          </p:cNvPr>
          <p:cNvPicPr>
            <a:picLocks noGrp="1" noChangeAspect="1"/>
          </p:cNvPicPr>
          <p:nvPr>
            <p:ph idx="1"/>
          </p:nvPr>
        </p:nvPicPr>
        <p:blipFill>
          <a:blip r:embed="rId2"/>
          <a:stretch>
            <a:fillRect/>
          </a:stretch>
        </p:blipFill>
        <p:spPr>
          <a:xfrm>
            <a:off x="697102" y="375407"/>
            <a:ext cx="3421892" cy="3421892"/>
          </a:xfrm>
          <a:prstGeom prst="rect">
            <a:avLst/>
          </a:prstGeom>
        </p:spPr>
      </p:pic>
      <p:pic>
        <p:nvPicPr>
          <p:cNvPr id="8" name="Picture 7">
            <a:extLst>
              <a:ext uri="{FF2B5EF4-FFF2-40B4-BE49-F238E27FC236}">
                <a16:creationId xmlns:a16="http://schemas.microsoft.com/office/drawing/2014/main" id="{B8B79722-76B3-12DC-1019-18F575506611}"/>
              </a:ext>
            </a:extLst>
          </p:cNvPr>
          <p:cNvPicPr>
            <a:picLocks noChangeAspect="1"/>
          </p:cNvPicPr>
          <p:nvPr/>
        </p:nvPicPr>
        <p:blipFill>
          <a:blip r:embed="rId3"/>
          <a:stretch>
            <a:fillRect/>
          </a:stretch>
        </p:blipFill>
        <p:spPr>
          <a:xfrm>
            <a:off x="5477050" y="628775"/>
            <a:ext cx="5453805" cy="3068674"/>
          </a:xfrm>
          <a:prstGeom prst="rect">
            <a:avLst/>
          </a:prstGeom>
        </p:spPr>
      </p:pic>
      <p:pic>
        <p:nvPicPr>
          <p:cNvPr id="9" name="Picture 8">
            <a:extLst>
              <a:ext uri="{FF2B5EF4-FFF2-40B4-BE49-F238E27FC236}">
                <a16:creationId xmlns:a16="http://schemas.microsoft.com/office/drawing/2014/main" id="{D7610EE9-30B4-FC52-B89C-8A068CC86F20}"/>
              </a:ext>
            </a:extLst>
          </p:cNvPr>
          <p:cNvPicPr>
            <a:picLocks noChangeAspect="1"/>
          </p:cNvPicPr>
          <p:nvPr/>
        </p:nvPicPr>
        <p:blipFill>
          <a:blip r:embed="rId4"/>
          <a:stretch>
            <a:fillRect/>
          </a:stretch>
        </p:blipFill>
        <p:spPr>
          <a:xfrm>
            <a:off x="3003259" y="3978338"/>
            <a:ext cx="4823670" cy="2178073"/>
          </a:xfrm>
          <a:prstGeom prst="rect">
            <a:avLst/>
          </a:prstGeom>
        </p:spPr>
      </p:pic>
    </p:spTree>
    <p:extLst>
      <p:ext uri="{BB962C8B-B14F-4D97-AF65-F5344CB8AC3E}">
        <p14:creationId xmlns:p14="http://schemas.microsoft.com/office/powerpoint/2010/main" val="304644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685D71-BC64-5633-B251-08050DB901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EB8947-2B31-A29F-1839-B91A1F312471}"/>
              </a:ext>
            </a:extLst>
          </p:cNvPr>
          <p:cNvSpPr>
            <a:spLocks noGrp="1"/>
          </p:cNvSpPr>
          <p:nvPr>
            <p:ph type="title"/>
          </p:nvPr>
        </p:nvSpPr>
        <p:spPr/>
        <p:txBody>
          <a:bodyPr>
            <a:normAutofit/>
          </a:bodyPr>
          <a:lstStyle/>
          <a:p>
            <a:r>
              <a:rPr lang="en-US" sz="6000" b="1" dirty="0">
                <a:solidFill>
                  <a:srgbClr val="FFFFFF"/>
                </a:solidFill>
              </a:rPr>
              <a:t> </a:t>
            </a:r>
          </a:p>
        </p:txBody>
      </p:sp>
      <p:pic>
        <p:nvPicPr>
          <p:cNvPr id="9" name="Picture 8">
            <a:extLst>
              <a:ext uri="{FF2B5EF4-FFF2-40B4-BE49-F238E27FC236}">
                <a16:creationId xmlns:a16="http://schemas.microsoft.com/office/drawing/2014/main" id="{07A9C77F-22A0-95B0-4FA2-B7954966CC4C}"/>
              </a:ext>
            </a:extLst>
          </p:cNvPr>
          <p:cNvPicPr>
            <a:picLocks noChangeAspect="1"/>
          </p:cNvPicPr>
          <p:nvPr/>
        </p:nvPicPr>
        <p:blipFill>
          <a:blip r:embed="rId2"/>
          <a:stretch>
            <a:fillRect/>
          </a:stretch>
        </p:blipFill>
        <p:spPr>
          <a:xfrm>
            <a:off x="2155886" y="274639"/>
            <a:ext cx="8000963" cy="6381801"/>
          </a:xfrm>
          <a:prstGeom prst="rect">
            <a:avLst/>
          </a:prstGeom>
        </p:spPr>
      </p:pic>
    </p:spTree>
    <p:extLst>
      <p:ext uri="{BB962C8B-B14F-4D97-AF65-F5344CB8AC3E}">
        <p14:creationId xmlns:p14="http://schemas.microsoft.com/office/powerpoint/2010/main" val="3149351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41883"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192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056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541482" y="1"/>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06258" y="6115502"/>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5" name="Picture 4">
            <a:extLst>
              <a:ext uri="{FF2B5EF4-FFF2-40B4-BE49-F238E27FC236}">
                <a16:creationId xmlns:a16="http://schemas.microsoft.com/office/drawing/2014/main" id="{6BC68C9D-D369-3A05-6BD7-294CA70C06EE}"/>
              </a:ext>
            </a:extLst>
          </p:cNvPr>
          <p:cNvPicPr>
            <a:picLocks noChangeAspect="1"/>
          </p:cNvPicPr>
          <p:nvPr/>
        </p:nvPicPr>
        <p:blipFill>
          <a:blip r:embed="rId2"/>
          <a:stretch>
            <a:fillRect/>
          </a:stretch>
        </p:blipFill>
        <p:spPr>
          <a:xfrm>
            <a:off x="2624931" y="643468"/>
            <a:ext cx="6942136" cy="5571065"/>
          </a:xfrm>
          <a:prstGeom prst="rect">
            <a:avLst/>
          </a:prstGeom>
          <a:ln>
            <a:noFill/>
          </a:ln>
        </p:spPr>
      </p:pic>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27061" y="6453144"/>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835470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F1E9AE-F6B1-6D43-6F97-101E814C0F2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ADB555-33A5-8E57-14B9-64C529BCA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AE910EA2-0AC3-5AEB-D5EC-01BC7A0F7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D19F6A0C-0A15-0D3B-0DB3-39A254721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E16DE621-35C5-3007-C9B6-F7580A321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E85D1C98-1755-8DA9-788D-79B13CC12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A78EEDBE-A379-ED91-CC7D-83F2A1C7B2A6}"/>
              </a:ext>
            </a:extLst>
          </p:cNvPr>
          <p:cNvSpPr>
            <a:spLocks noGrp="1"/>
          </p:cNvSpPr>
          <p:nvPr>
            <p:ph type="title"/>
          </p:nvPr>
        </p:nvSpPr>
        <p:spPr>
          <a:xfrm>
            <a:off x="2095500" y="278536"/>
            <a:ext cx="7421963" cy="1033669"/>
          </a:xfrm>
        </p:spPr>
        <p:txBody>
          <a:bodyPr>
            <a:normAutofit/>
          </a:bodyPr>
          <a:lstStyle/>
          <a:p>
            <a:r>
              <a:rPr lang="en-US" sz="6000" b="1" dirty="0">
                <a:solidFill>
                  <a:srgbClr val="FFFFFF"/>
                </a:solidFill>
              </a:rPr>
              <a:t> </a:t>
            </a:r>
          </a:p>
        </p:txBody>
      </p:sp>
      <p:pic>
        <p:nvPicPr>
          <p:cNvPr id="3" name="Picture 2">
            <a:extLst>
              <a:ext uri="{FF2B5EF4-FFF2-40B4-BE49-F238E27FC236}">
                <a16:creationId xmlns:a16="http://schemas.microsoft.com/office/drawing/2014/main" id="{5543F354-3157-A3BF-6BE3-24A8360451C6}"/>
              </a:ext>
            </a:extLst>
          </p:cNvPr>
          <p:cNvPicPr>
            <a:picLocks noChangeAspect="1"/>
          </p:cNvPicPr>
          <p:nvPr/>
        </p:nvPicPr>
        <p:blipFill>
          <a:blip r:embed="rId2"/>
          <a:stretch>
            <a:fillRect/>
          </a:stretch>
        </p:blipFill>
        <p:spPr>
          <a:xfrm>
            <a:off x="9585227" y="124467"/>
            <a:ext cx="1022548" cy="802456"/>
          </a:xfrm>
          <a:prstGeom prst="rect">
            <a:avLst/>
          </a:prstGeom>
        </p:spPr>
      </p:pic>
      <p:sp>
        <p:nvSpPr>
          <p:cNvPr id="2" name="TextBox 1">
            <a:extLst>
              <a:ext uri="{FF2B5EF4-FFF2-40B4-BE49-F238E27FC236}">
                <a16:creationId xmlns:a16="http://schemas.microsoft.com/office/drawing/2014/main" id="{1221CA6D-03D6-4D80-1E0F-CDA83766F034}"/>
              </a:ext>
            </a:extLst>
          </p:cNvPr>
          <p:cNvSpPr txBox="1"/>
          <p:nvPr/>
        </p:nvSpPr>
        <p:spPr>
          <a:xfrm>
            <a:off x="2158182" y="491614"/>
            <a:ext cx="6754761" cy="769441"/>
          </a:xfrm>
          <a:prstGeom prst="rect">
            <a:avLst/>
          </a:prstGeom>
          <a:noFill/>
        </p:spPr>
        <p:txBody>
          <a:bodyPr wrap="square" rtlCol="0">
            <a:spAutoFit/>
          </a:bodyPr>
          <a:lstStyle/>
          <a:p>
            <a:pPr algn="ctr" defTabSz="457200"/>
            <a:r>
              <a:rPr lang="en-US" sz="4400" b="1" dirty="0">
                <a:solidFill>
                  <a:prstClr val="white"/>
                </a:solidFill>
                <a:latin typeface="Arial" panose="020B0604020202020204" pitchFamily="34" charset="0"/>
                <a:cs typeface="Arial" panose="020B0604020202020204" pitchFamily="34" charset="0"/>
              </a:rPr>
              <a:t>TAKE HOME POINTS </a:t>
            </a:r>
          </a:p>
        </p:txBody>
      </p:sp>
      <p:sp>
        <p:nvSpPr>
          <p:cNvPr id="6" name="Content Placeholder 4">
            <a:extLst>
              <a:ext uri="{FF2B5EF4-FFF2-40B4-BE49-F238E27FC236}">
                <a16:creationId xmlns:a16="http://schemas.microsoft.com/office/drawing/2014/main" id="{40063471-AF65-FC46-CDBB-6C463BA965EE}"/>
              </a:ext>
            </a:extLst>
          </p:cNvPr>
          <p:cNvSpPr>
            <a:spLocks noGrp="1"/>
          </p:cNvSpPr>
          <p:nvPr>
            <p:ph idx="1"/>
          </p:nvPr>
        </p:nvSpPr>
        <p:spPr>
          <a:xfrm>
            <a:off x="2552700" y="2546797"/>
            <a:ext cx="7293023" cy="3683358"/>
          </a:xfrm>
        </p:spPr>
        <p:txBody>
          <a:bodyPr anchor="ctr">
            <a:noAutofit/>
          </a:bodyPr>
          <a:lstStyle/>
          <a:p>
            <a:pPr lvl="0"/>
            <a:endParaRPr lang="en-US" sz="1800" b="1"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Maternal Morbidity and Mortality is complex </a:t>
            </a:r>
          </a:p>
          <a:p>
            <a:pPr lvl="0"/>
            <a:endParaRPr lang="en-US" sz="2400" b="1" kern="100" dirty="0">
              <a:latin typeface="Arial" panose="020B0604020202020204" pitchFamily="34" charset="0"/>
              <a:ea typeface="Calibri" panose="020F0502020204030204" pitchFamily="34" charset="0"/>
              <a:cs typeface="Arial" panose="020B0604020202020204" pitchFamily="34" charset="0"/>
            </a:endParaRPr>
          </a:p>
          <a:p>
            <a:pPr lvl="0"/>
            <a:r>
              <a:rPr lang="en-US" sz="2400" b="1" kern="100" dirty="0">
                <a:latin typeface="Arial" panose="020B0604020202020204" pitchFamily="34" charset="0"/>
                <a:ea typeface="Calibri" panose="020F0502020204030204" pitchFamily="34" charset="0"/>
                <a:cs typeface="Arial" panose="020B0604020202020204" pitchFamily="34" charset="0"/>
              </a:rPr>
              <a:t>Issues at Multiple Levels </a:t>
            </a:r>
          </a:p>
          <a:p>
            <a:pPr lvl="0"/>
            <a:endParaRPr lang="en-US" sz="2400" b="1" kern="100" dirty="0">
              <a:latin typeface="Arial" panose="020B0604020202020204" pitchFamily="34" charset="0"/>
              <a:ea typeface="Calibri" panose="020F0502020204030204" pitchFamily="34" charset="0"/>
              <a:cs typeface="Arial" panose="020B0604020202020204" pitchFamily="34" charset="0"/>
            </a:endParaRPr>
          </a:p>
          <a:p>
            <a:pPr lvl="0"/>
            <a:r>
              <a:rPr lang="en-US" sz="2400" b="1" kern="100" dirty="0">
                <a:latin typeface="Arial" panose="020B0604020202020204" pitchFamily="34" charset="0"/>
                <a:ea typeface="Calibri" panose="020F0502020204030204" pitchFamily="34" charset="0"/>
                <a:cs typeface="Arial" panose="020B0604020202020204" pitchFamily="34" charset="0"/>
              </a:rPr>
              <a:t>We NEED the Evidence: Research Matters </a:t>
            </a:r>
          </a:p>
          <a:p>
            <a:pPr lvl="0"/>
            <a:endParaRPr lang="en-US" sz="2400" b="1" kern="100" dirty="0">
              <a:latin typeface="Arial" panose="020B0604020202020204" pitchFamily="34" charset="0"/>
              <a:ea typeface="Calibri" panose="020F0502020204030204" pitchFamily="34" charset="0"/>
              <a:cs typeface="Arial" panose="020B0604020202020204" pitchFamily="34" charset="0"/>
            </a:endParaRPr>
          </a:p>
          <a:p>
            <a:pPr lvl="0"/>
            <a:r>
              <a:rPr lang="en-US" sz="2400" b="1" kern="100" dirty="0">
                <a:latin typeface="Arial" panose="020B0604020202020204" pitchFamily="34" charset="0"/>
                <a:ea typeface="Calibri" panose="020F0502020204030204" pitchFamily="34" charset="0"/>
                <a:cs typeface="Arial" panose="020B0604020202020204" pitchFamily="34" charset="0"/>
              </a:rPr>
              <a:t>Research at all levels</a:t>
            </a:r>
          </a:p>
          <a:p>
            <a:pPr lvl="1"/>
            <a:r>
              <a:rPr lang="en-US" sz="1600" b="1" kern="100" dirty="0">
                <a:latin typeface="Arial" panose="020B0604020202020204" pitchFamily="34" charset="0"/>
                <a:ea typeface="Calibri" panose="020F0502020204030204" pitchFamily="34" charset="0"/>
                <a:cs typeface="Arial" panose="020B0604020202020204" pitchFamily="34" charset="0"/>
              </a:rPr>
              <a:t>Clinical </a:t>
            </a:r>
          </a:p>
          <a:p>
            <a:pPr lvl="1"/>
            <a:r>
              <a:rPr lang="en-US" sz="1600" b="1" kern="100" dirty="0">
                <a:latin typeface="Arial" panose="020B0604020202020204" pitchFamily="34" charset="0"/>
                <a:ea typeface="Calibri" panose="020F0502020204030204" pitchFamily="34" charset="0"/>
                <a:cs typeface="Arial" panose="020B0604020202020204" pitchFamily="34" charset="0"/>
              </a:rPr>
              <a:t>Translational </a:t>
            </a:r>
          </a:p>
          <a:p>
            <a:pPr lvl="1"/>
            <a:r>
              <a:rPr lang="en-US" sz="1600" b="1" kern="100" dirty="0">
                <a:latin typeface="Arial" panose="020B0604020202020204" pitchFamily="34" charset="0"/>
                <a:ea typeface="Calibri" panose="020F0502020204030204" pitchFamily="34" charset="0"/>
                <a:cs typeface="Arial" panose="020B0604020202020204" pitchFamily="34" charset="0"/>
              </a:rPr>
              <a:t>Implementation </a:t>
            </a:r>
          </a:p>
          <a:p>
            <a:pPr lvl="1"/>
            <a:r>
              <a:rPr lang="en-US" sz="1600" b="1" kern="100" dirty="0">
                <a:latin typeface="Arial" panose="020B0604020202020204" pitchFamily="34" charset="0"/>
                <a:ea typeface="Calibri" panose="020F0502020204030204" pitchFamily="34" charset="0"/>
                <a:cs typeface="Arial" panose="020B0604020202020204" pitchFamily="34" charset="0"/>
              </a:rPr>
              <a:t>Social/Public Health Impacts </a:t>
            </a:r>
          </a:p>
          <a:p>
            <a:pPr lvl="0"/>
            <a:endParaRPr lang="en-US" sz="2400" b="1" dirty="0">
              <a:latin typeface="Arial" panose="020B0604020202020204" pitchFamily="34" charset="0"/>
              <a:cs typeface="Arial" panose="020B0604020202020204" pitchFamily="34" charset="0"/>
            </a:endParaRPr>
          </a:p>
          <a:p>
            <a:pPr lvl="0"/>
            <a:endParaRPr lang="en-US" sz="2400" b="1" dirty="0">
              <a:latin typeface="Arial" panose="020B0604020202020204" pitchFamily="34" charset="0"/>
              <a:cs typeface="Arial" panose="020B0604020202020204" pitchFamily="34" charset="0"/>
            </a:endParaRPr>
          </a:p>
          <a:p>
            <a:endParaRPr lang="en-US" sz="2800" b="1" dirty="0"/>
          </a:p>
        </p:txBody>
      </p:sp>
    </p:spTree>
    <p:extLst>
      <p:ext uri="{BB962C8B-B14F-4D97-AF65-F5344CB8AC3E}">
        <p14:creationId xmlns:p14="http://schemas.microsoft.com/office/powerpoint/2010/main" val="346687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512A74-EBCC-7B72-F1D3-0985BF52119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Rectangle 1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0" name="Rectangle 1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2" name="Rectangle 2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Freeform: Shape 2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4" name="Title 3">
            <a:extLst>
              <a:ext uri="{FF2B5EF4-FFF2-40B4-BE49-F238E27FC236}">
                <a16:creationId xmlns:a16="http://schemas.microsoft.com/office/drawing/2014/main" id="{D79372E5-E3D8-9EEA-C673-6CEED3723C6A}"/>
              </a:ext>
            </a:extLst>
          </p:cNvPr>
          <p:cNvSpPr>
            <a:spLocks noGrp="1"/>
          </p:cNvSpPr>
          <p:nvPr>
            <p:ph type="title"/>
          </p:nvPr>
        </p:nvSpPr>
        <p:spPr>
          <a:xfrm>
            <a:off x="2510118" y="735106"/>
            <a:ext cx="7540322" cy="2928470"/>
          </a:xfrm>
        </p:spPr>
        <p:txBody>
          <a:bodyPr vert="horz" lIns="91440" tIns="45720" rIns="91440" bIns="45720" rtlCol="0" anchor="b">
            <a:normAutofit/>
          </a:bodyPr>
          <a:lstStyle/>
          <a:p>
            <a:pPr defTabSz="914400">
              <a:lnSpc>
                <a:spcPct val="90000"/>
              </a:lnSpc>
            </a:pPr>
            <a:r>
              <a:rPr lang="en-US" sz="4200">
                <a:solidFill>
                  <a:srgbClr val="FFFFFF"/>
                </a:solidFill>
              </a:rPr>
              <a:t> </a:t>
            </a:r>
          </a:p>
        </p:txBody>
      </p:sp>
      <p:sp>
        <p:nvSpPr>
          <p:cNvPr id="9" name="Text Placeholder 8">
            <a:extLst>
              <a:ext uri="{FF2B5EF4-FFF2-40B4-BE49-F238E27FC236}">
                <a16:creationId xmlns:a16="http://schemas.microsoft.com/office/drawing/2014/main" id="{F3146F00-B23B-AE2B-A2C0-A988E2F9F4A1}"/>
              </a:ext>
            </a:extLst>
          </p:cNvPr>
          <p:cNvSpPr>
            <a:spLocks noGrp="1"/>
          </p:cNvSpPr>
          <p:nvPr>
            <p:ph type="body" idx="1"/>
          </p:nvPr>
        </p:nvSpPr>
        <p:spPr>
          <a:xfrm>
            <a:off x="2399801" y="2030941"/>
            <a:ext cx="7504463" cy="1458258"/>
          </a:xfrm>
        </p:spPr>
        <p:txBody>
          <a:bodyPr vert="horz" lIns="91440" tIns="45720" rIns="91440" bIns="45720" rtlCol="0" anchor="ctr">
            <a:normAutofit/>
          </a:bodyPr>
          <a:lstStyle/>
          <a:p>
            <a:pPr defTabSz="914400">
              <a:lnSpc>
                <a:spcPct val="90000"/>
              </a:lnSpc>
              <a:spcBef>
                <a:spcPts val="1000"/>
              </a:spcBef>
            </a:pPr>
            <a:r>
              <a:rPr lang="en-US" sz="5400" b="1" dirty="0">
                <a:solidFill>
                  <a:schemeClr val="bg1"/>
                </a:solidFill>
                <a:latin typeface="Arial" panose="020B0604020202020204" pitchFamily="34" charset="0"/>
                <a:cs typeface="Arial" panose="020B0604020202020204" pitchFamily="34" charset="0"/>
              </a:rPr>
              <a:t>THANK YOU! </a:t>
            </a:r>
          </a:p>
        </p:txBody>
      </p:sp>
      <p:pic>
        <p:nvPicPr>
          <p:cNvPr id="3" name="Picture 2">
            <a:extLst>
              <a:ext uri="{FF2B5EF4-FFF2-40B4-BE49-F238E27FC236}">
                <a16:creationId xmlns:a16="http://schemas.microsoft.com/office/drawing/2014/main" id="{44BC9027-EA01-51DD-40A0-26C3C16993B1}"/>
              </a:ext>
            </a:extLst>
          </p:cNvPr>
          <p:cNvPicPr>
            <a:picLocks noChangeAspect="1"/>
          </p:cNvPicPr>
          <p:nvPr/>
        </p:nvPicPr>
        <p:blipFill>
          <a:blip r:embed="rId2"/>
          <a:stretch>
            <a:fillRect/>
          </a:stretch>
        </p:blipFill>
        <p:spPr>
          <a:xfrm>
            <a:off x="9585227" y="124467"/>
            <a:ext cx="1022548" cy="802456"/>
          </a:xfrm>
          <a:prstGeom prst="rect">
            <a:avLst/>
          </a:prstGeom>
        </p:spPr>
      </p:pic>
    </p:spTree>
    <p:extLst>
      <p:ext uri="{BB962C8B-B14F-4D97-AF65-F5344CB8AC3E}">
        <p14:creationId xmlns:p14="http://schemas.microsoft.com/office/powerpoint/2010/main" val="5183549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C261E0-5B3B-F7E7-0797-7737176957D0}"/>
              </a:ext>
            </a:extLst>
          </p:cNvPr>
          <p:cNvSpPr txBox="1"/>
          <p:nvPr/>
        </p:nvSpPr>
        <p:spPr>
          <a:xfrm>
            <a:off x="443345" y="342900"/>
            <a:ext cx="5754255" cy="6210300"/>
          </a:xfrm>
          <a:prstGeom prst="rect">
            <a:avLst/>
          </a:prstGeom>
        </p:spPr>
        <p:txBody>
          <a:bodyPr vert="horz" lIns="91440" tIns="45720" rIns="91440" bIns="45720" rtlCol="0" anchor="t">
            <a:normAutofit/>
          </a:bodyPr>
          <a:lstStyle/>
          <a:p>
            <a:pPr marL="76200" marR="0" lvl="0" indent="0" algn="l" defTabSz="457200" rtl="0" eaLnBrk="1" fontAlgn="auto" latinLnBrk="0" hangingPunct="1">
              <a:lnSpc>
                <a:spcPct val="100000"/>
              </a:lnSpc>
              <a:spcBef>
                <a:spcPts val="10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Accreditation Statement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6200" marR="419735"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Emory University School of Medicine is accredited by the Accreditation Council for Continuing Medical Education (ACCME) to provide continuing medical education for physicians.</a:t>
            </a:r>
          </a:p>
          <a:p>
            <a:pPr marL="0" marR="0" lvl="0" indent="0" algn="l" defTabSz="457200"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75565"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Credit Designation Statement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5565" marR="6604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Emory University School of Medicine designates this live activity for a maximum of </a:t>
            </a:r>
            <a:r>
              <a:rPr kumimoji="0" lang="en-US"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1.5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AMA PRA Category 1 Credits™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Physicians should claim only the credit commensurate with the extent of their participation in the activity.</a:t>
            </a:r>
          </a:p>
          <a:p>
            <a:pPr marL="0" marR="0" lvl="0" indent="0" algn="l" defTabSz="457200"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7620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Disclosure Statement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62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In accordance with the ACCME Standards for Integrity and Independence in Accredited Continuing Education, all relevant financial relationships, and the absence of relevant financial relationships, must be disclosed to the learners for all individuals in control of content:</a:t>
            </a:r>
          </a:p>
          <a:p>
            <a:pPr marL="0" marR="0" lvl="0" indent="0" algn="l" defTabSz="457200" rtl="0" eaLnBrk="1" fontAlgn="auto" latinLnBrk="0" hangingPunct="1">
              <a:lnSpc>
                <a:spcPct val="100000"/>
              </a:lnSpc>
              <a:spcBef>
                <a:spcPts val="5"/>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285750" marR="0" lvl="0" indent="-285750" algn="l" defTabSz="457200" rtl="0" eaLnBrk="1" fontAlgn="auto" latinLnBrk="0" hangingPunct="1">
              <a:lnSpc>
                <a:spcPct val="100000"/>
              </a:lnSpc>
              <a:spcBef>
                <a:spcPts val="0"/>
              </a:spcBef>
              <a:spcAft>
                <a:spcPts val="0"/>
              </a:spcAft>
              <a:buClrTx/>
              <a:buSzPts val="1400"/>
              <a:buFont typeface="Arial" panose="020B0604020202020204" pitchFamily="34" charset="0"/>
              <a:buChar char="•"/>
              <a:tabLst>
                <a:tab pos="205105"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Before the learners engage with the accredited</a:t>
            </a:r>
            <a:r>
              <a:rPr kumimoji="0" lang="en-US" sz="1400" b="0" i="0" u="none" strike="noStrike" kern="1200" cap="none" spc="-8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In a format that can be verified at the time of</a:t>
            </a:r>
            <a:r>
              <a:rPr kumimoji="0" lang="en-US" sz="1400" b="0" i="0" u="none" strike="noStrike" kern="1200" cap="none" spc="-105"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accreditation</a:t>
            </a: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None of the planners or speakers for this educational activity have relevant financial relationship(s) to disclose with ineligible companies.   Ineligible companies are those whose primary business is producing, marketing, selling, re-selling, or distributing healthcare products used by or on patients.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No grant support was received for this activity.</a:t>
            </a: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0" name="Picture 9" descr="Mobile phone and text message bubbles">
            <a:extLst>
              <a:ext uri="{FF2B5EF4-FFF2-40B4-BE49-F238E27FC236}">
                <a16:creationId xmlns:a16="http://schemas.microsoft.com/office/drawing/2014/main" id="{8C53F31C-2386-4416-6DE5-081353DA420C}"/>
              </a:ext>
            </a:extLst>
          </p:cNvPr>
          <p:cNvPicPr>
            <a:picLocks noChangeAspect="1"/>
          </p:cNvPicPr>
          <p:nvPr/>
        </p:nvPicPr>
        <p:blipFill rotWithShape="1">
          <a:blip r:embed="rId4">
            <a:extLst>
              <a:ext uri="{28A0092B-C50C-407E-A947-70E740481C1C}">
                <a14:useLocalDpi xmlns:a14="http://schemas.microsoft.com/office/drawing/2010/main" val="0"/>
              </a:ext>
            </a:extLst>
          </a:blip>
          <a:srcRect l="17711" r="12945" b="-1"/>
          <a:stretch/>
        </p:blipFill>
        <p:spPr>
          <a:xfrm>
            <a:off x="8763000" y="2727730"/>
            <a:ext cx="3429000" cy="330075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descr="A picture containing building, window, house, architecture&#10;&#10;Description automatically generated">
            <a:extLst>
              <a:ext uri="{FF2B5EF4-FFF2-40B4-BE49-F238E27FC236}">
                <a16:creationId xmlns:a16="http://schemas.microsoft.com/office/drawing/2014/main" id="{8A1E5CE8-1B8B-9E3F-851E-6B37FF4A0A7A}"/>
              </a:ext>
            </a:extLst>
          </p:cNvPr>
          <p:cNvPicPr>
            <a:picLocks noChangeAspect="1"/>
          </p:cNvPicPr>
          <p:nvPr/>
        </p:nvPicPr>
        <p:blipFill rotWithShape="1">
          <a:blip r:embed="rId5">
            <a:extLst>
              <a:ext uri="{28A0092B-C50C-407E-A947-70E740481C1C}">
                <a14:useLocalDpi xmlns:a14="http://schemas.microsoft.com/office/drawing/2010/main" val="0"/>
              </a:ext>
            </a:extLst>
          </a:blip>
          <a:srcRect l="4446" r="1861" b="2"/>
          <a:stretch/>
        </p:blipFill>
        <p:spPr>
          <a:xfrm>
            <a:off x="6478127" y="-206827"/>
            <a:ext cx="3795474" cy="3243941"/>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8" name="Picture 17" descr="A close-up of a logo&#10;&#10;Description automatically generated with medium confidence">
            <a:extLst>
              <a:ext uri="{FF2B5EF4-FFF2-40B4-BE49-F238E27FC236}">
                <a16:creationId xmlns:a16="http://schemas.microsoft.com/office/drawing/2014/main" id="{51BF2102-96DF-7649-3232-CACB8C10A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502" y="4254926"/>
            <a:ext cx="2298766" cy="1044894"/>
          </a:xfrm>
          <a:prstGeom prst="rect">
            <a:avLst/>
          </a:prstGeom>
        </p:spPr>
      </p:pic>
      <p:pic>
        <p:nvPicPr>
          <p:cNvPr id="2" name="Recorded Sound">
            <a:hlinkClick r:id="" action="ppaction://media"/>
            <a:extLst>
              <a:ext uri="{FF2B5EF4-FFF2-40B4-BE49-F238E27FC236}">
                <a16:creationId xmlns:a16="http://schemas.microsoft.com/office/drawing/2014/main" id="{B2FF83A2-8536-9EB0-F09E-61749274C4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56558753"/>
      </p:ext>
    </p:extLst>
  </p:cSld>
  <p:clrMapOvr>
    <a:masterClrMapping/>
  </p:clrMapOvr>
  <mc:AlternateContent xmlns:mc="http://schemas.openxmlformats.org/markup-compatibility/2006" xmlns:p14="http://schemas.microsoft.com/office/powerpoint/2010/main">
    <mc:Choice Requires="p14">
      <p:transition p14:dur="0" advTm="77211"/>
    </mc:Choice>
    <mc:Fallback xmlns="">
      <p:transition advTm="772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620000" cy="838200"/>
          </a:xfrm>
        </p:spPr>
        <p:txBody>
          <a:bodyPr/>
          <a:lstStyle/>
          <a:p>
            <a:pPr fontAlgn="auto">
              <a:spcAft>
                <a:spcPts val="0"/>
              </a:spcAft>
              <a:defRPr/>
            </a:pPr>
            <a:r>
              <a:rPr lang="en-US"/>
              <a:t>			      Closing Remarks</a:t>
            </a:r>
          </a:p>
        </p:txBody>
      </p:sp>
      <p:sp>
        <p:nvSpPr>
          <p:cNvPr id="3" name="Content Placeholder 2"/>
          <p:cNvSpPr>
            <a:spLocks noGrp="1"/>
          </p:cNvSpPr>
          <p:nvPr>
            <p:ph idx="1"/>
          </p:nvPr>
        </p:nvSpPr>
        <p:spPr>
          <a:xfrm>
            <a:off x="333371" y="1054330"/>
            <a:ext cx="10684398" cy="5736201"/>
          </a:xfrm>
        </p:spPr>
        <p:txBody>
          <a:bodyPr rtlCol="0">
            <a:normAutofit/>
          </a:bodyPr>
          <a:lstStyle/>
          <a:p>
            <a:pPr marL="114300" indent="0" algn="ctr" fontAlgn="auto">
              <a:spcAft>
                <a:spcPts val="0"/>
              </a:spcAft>
              <a:buNone/>
              <a:defRPr/>
            </a:pPr>
            <a:r>
              <a:rPr lang="en-US" sz="3000" dirty="0">
                <a:latin typeface="+mj-lt"/>
                <a:cs typeface="Arial"/>
              </a:rPr>
              <a:t>This seminar's recording, PowerPoint presentation, and survey will be available on the OCR’s website </a:t>
            </a:r>
            <a:r>
              <a:rPr lang="en-US" sz="3000" b="1" dirty="0">
                <a:latin typeface="+mj-lt"/>
                <a:cs typeface="Arial"/>
              </a:rPr>
              <a:t>within a week </a:t>
            </a:r>
            <a:r>
              <a:rPr lang="en-US" sz="3000" dirty="0">
                <a:latin typeface="+mj-lt"/>
                <a:cs typeface="Arial"/>
              </a:rPr>
              <a:t>at</a:t>
            </a:r>
            <a:br>
              <a:rPr lang="en-US" sz="3200" dirty="0">
                <a:latin typeface="+mj-lt"/>
                <a:cs typeface="Arial" pitchFamily="34" charset="0"/>
              </a:rPr>
            </a:br>
            <a:r>
              <a:rPr lang="en-US" sz="2800" dirty="0">
                <a:solidFill>
                  <a:srgbClr val="FFC000"/>
                </a:solidFill>
                <a:latin typeface="+mj-lt"/>
                <a:cs typeface="Arial"/>
              </a:rPr>
              <a:t>http://www.ocr.emory.edu/training/research%20matters.html </a:t>
            </a:r>
            <a:endParaRPr lang="en-US" sz="2800" dirty="0">
              <a:solidFill>
                <a:srgbClr val="FFFF00"/>
              </a:solidFill>
              <a:latin typeface="+mj-lt"/>
              <a:ea typeface="Cambria"/>
              <a:cs typeface="Arial" pitchFamily="34" charset="0"/>
            </a:endParaRPr>
          </a:p>
          <a:p>
            <a:pPr marL="114300" indent="0" algn="ctr" fontAlgn="auto">
              <a:spcAft>
                <a:spcPts val="0"/>
              </a:spcAft>
              <a:buNone/>
              <a:defRPr/>
            </a:pPr>
            <a:br>
              <a:rPr lang="en-US" sz="3000" dirty="0">
                <a:latin typeface="+mj-lt"/>
                <a:cs typeface="Arial"/>
              </a:rPr>
            </a:br>
            <a:r>
              <a:rPr lang="en-US" sz="3000" dirty="0">
                <a:latin typeface="+mj-lt"/>
                <a:cs typeface="Arial"/>
              </a:rPr>
              <a:t>Our next Research Matters educational seminar will be </a:t>
            </a:r>
            <a:endParaRPr lang="en-US" sz="3000" dirty="0">
              <a:latin typeface="+mj-lt"/>
              <a:ea typeface="Cambria"/>
              <a:cs typeface="Arial"/>
            </a:endParaRPr>
          </a:p>
          <a:p>
            <a:pPr marL="114300" indent="0" algn="ctr">
              <a:spcAft>
                <a:spcPts val="0"/>
              </a:spcAft>
              <a:buNone/>
              <a:defRPr/>
            </a:pPr>
            <a:r>
              <a:rPr lang="en-US" sz="3000" b="1" dirty="0">
                <a:latin typeface="+mj-lt"/>
                <a:cs typeface="Arial"/>
              </a:rPr>
              <a:t>June 27, 2024.</a:t>
            </a:r>
            <a:endParaRPr lang="en-US" sz="3000" dirty="0">
              <a:latin typeface="+mj-lt"/>
              <a:ea typeface="Cambria"/>
              <a:cs typeface="Arial"/>
            </a:endParaRPr>
          </a:p>
          <a:p>
            <a:pPr algn="ctr" fontAlgn="auto">
              <a:spcAft>
                <a:spcPts val="0"/>
              </a:spcAft>
              <a:buFont typeface="Arial" pitchFamily="34" charset="0"/>
              <a:buChar char="•"/>
              <a:defRPr/>
            </a:pPr>
            <a:endParaRPr lang="en-US" sz="3000" dirty="0">
              <a:solidFill>
                <a:srgbClr val="000000"/>
              </a:solidFill>
              <a:latin typeface="Arial" pitchFamily="34" charset="0"/>
              <a:cs typeface="Arial" pitchFamily="34" charset="0"/>
            </a:endParaRPr>
          </a:p>
          <a:p>
            <a:pPr marL="114300" indent="0" algn="ctr" fontAlgn="auto">
              <a:spcAft>
                <a:spcPts val="0"/>
              </a:spcAft>
              <a:buNone/>
              <a:defRPr/>
            </a:pPr>
            <a:r>
              <a:rPr lang="en-US" sz="3000" dirty="0">
                <a:latin typeface="+mj-lt"/>
                <a:cs typeface="Arial"/>
              </a:rPr>
              <a:t>See you this summer!!!</a:t>
            </a:r>
            <a:endParaRPr lang="en-US" sz="3000" dirty="0">
              <a:latin typeface="+mj-lt"/>
              <a:ea typeface="Cambria"/>
              <a:cs typeface="Arial"/>
            </a:endParaRPr>
          </a:p>
          <a:p>
            <a:pPr marL="114300" indent="0" fontAlgn="auto">
              <a:spcAft>
                <a:spcPts val="0"/>
              </a:spcAft>
              <a:buNone/>
              <a:defRPr/>
            </a:pPr>
            <a:endParaRPr lang="en-US" dirty="0"/>
          </a:p>
        </p:txBody>
      </p:sp>
      <p:cxnSp>
        <p:nvCxnSpPr>
          <p:cNvPr id="5" name="Straight Connector 4"/>
          <p:cNvCxnSpPr/>
          <p:nvPr/>
        </p:nvCxnSpPr>
        <p:spPr>
          <a:xfrm>
            <a:off x="2057400" y="990600"/>
            <a:ext cx="7543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4" y="-129485"/>
            <a:ext cx="8610600" cy="1143000"/>
          </a:xfrm>
        </p:spPr>
        <p:txBody>
          <a:bodyPr wrap="square" numCol="1" anchorCtr="0" compatLnSpc="1">
            <a:prstTxWarp prst="textNoShape">
              <a:avLst/>
            </a:prstTxWarp>
          </a:bodyPr>
          <a:lstStyle/>
          <a:p>
            <a:r>
              <a:rPr lang="en-US"/>
              <a:t>	          </a:t>
            </a:r>
            <a:r>
              <a:rPr lang="en-US" b="1"/>
              <a:t>OCR Announcements</a:t>
            </a:r>
            <a:endParaRPr lang="en-US" b="1">
              <a:ea typeface="Cambria"/>
            </a:endParaRPr>
          </a:p>
        </p:txBody>
      </p:sp>
      <p:sp>
        <p:nvSpPr>
          <p:cNvPr id="3" name="Content Placeholder 2"/>
          <p:cNvSpPr>
            <a:spLocks noGrp="1"/>
          </p:cNvSpPr>
          <p:nvPr>
            <p:ph idx="1"/>
          </p:nvPr>
        </p:nvSpPr>
        <p:spPr>
          <a:xfrm>
            <a:off x="651238" y="2438400"/>
            <a:ext cx="10432324" cy="3505200"/>
          </a:xfrm>
        </p:spPr>
        <p:txBody>
          <a:bodyPr rtlCol="0">
            <a:normAutofit/>
          </a:bodyPr>
          <a:lstStyle/>
          <a:p>
            <a:pPr marL="0" indent="0" algn="ctr" fontAlgn="auto">
              <a:buNone/>
              <a:defRPr/>
            </a:pPr>
            <a:r>
              <a:rPr lang="en-US" sz="2800" b="1" dirty="0">
                <a:solidFill>
                  <a:schemeClr val="tx2"/>
                </a:solidFill>
                <a:latin typeface="+mj-lt"/>
              </a:rPr>
              <a:t> 1 Clinical Research Finance Manager Position-OCR Invoicing</a:t>
            </a:r>
          </a:p>
          <a:p>
            <a:pPr marL="0" indent="0" algn="ctr" fontAlgn="auto">
              <a:buNone/>
              <a:defRPr/>
            </a:pPr>
            <a:r>
              <a:rPr lang="en-US" sz="2800" b="1" dirty="0">
                <a:latin typeface="+mj-lt"/>
                <a:ea typeface="Cambria"/>
                <a:hlinkClick r:id="rId2"/>
              </a:rPr>
              <a:t>Emory University Careers</a:t>
            </a:r>
            <a:br>
              <a:rPr lang="en-US" sz="2800" b="1" dirty="0">
                <a:latin typeface="+mj-lt"/>
                <a:ea typeface="Cambria"/>
              </a:rPr>
            </a:br>
            <a:br>
              <a:rPr lang="en-US" sz="2800" b="1" dirty="0">
                <a:latin typeface="+mj-lt"/>
                <a:ea typeface="Cambria"/>
              </a:rPr>
            </a:br>
            <a:br>
              <a:rPr lang="en-US" sz="2800" dirty="0">
                <a:ea typeface="+mn-lt"/>
                <a:cs typeface="+mn-lt"/>
              </a:rPr>
            </a:br>
            <a:r>
              <a:rPr lang="en-US" sz="2800" dirty="0">
                <a:ea typeface="+mn-lt"/>
                <a:cs typeface="+mn-lt"/>
                <a:hlinkClick r:id="rId3"/>
              </a:rPr>
              <a:t>ELMS</a:t>
            </a:r>
            <a:r>
              <a:rPr lang="en-US" sz="2800" dirty="0">
                <a:ea typeface="+mn-lt"/>
                <a:cs typeface="+mn-lt"/>
                <a:sym typeface="Wingdings" panose="05000000000000000000" pitchFamily="2" charset="2"/>
                <a:hlinkClick r:id="rId3"/>
              </a:rPr>
              <a:t>Brainier!</a:t>
            </a:r>
            <a:endParaRPr lang="en-US" sz="2800" dirty="0">
              <a:ea typeface="+mn-lt"/>
              <a:cs typeface="+mn-lt"/>
              <a:sym typeface="Wingdings" panose="05000000000000000000" pitchFamily="2" charset="2"/>
            </a:endParaRPr>
          </a:p>
          <a:p>
            <a:pPr marL="0" indent="0" algn="ctr" fontAlgn="auto">
              <a:buNone/>
              <a:defRPr/>
            </a:pPr>
            <a:r>
              <a:rPr lang="en-US" sz="2800" dirty="0">
                <a:ea typeface="+mn-lt"/>
                <a:cs typeface="+mn-lt"/>
                <a:sym typeface="Wingdings" panose="05000000000000000000" pitchFamily="2" charset="2"/>
              </a:rPr>
              <a:t>Learning Management </a:t>
            </a:r>
            <a:r>
              <a:rPr lang="en-US" sz="2800" dirty="0" err="1">
                <a:ea typeface="+mn-lt"/>
                <a:cs typeface="+mn-lt"/>
                <a:sym typeface="Wingdings" panose="05000000000000000000" pitchFamily="2" charset="2"/>
              </a:rPr>
              <a:t>TileLearning</a:t>
            </a:r>
            <a:r>
              <a:rPr lang="en-US" sz="2800" dirty="0">
                <a:ea typeface="+mn-lt"/>
                <a:cs typeface="+mn-lt"/>
                <a:sym typeface="Wingdings" panose="05000000000000000000" pitchFamily="2" charset="2"/>
              </a:rPr>
              <a:t> Management-Brainier OR Request Brainier LMS Access</a:t>
            </a:r>
            <a:endParaRPr lang="en-US" sz="2800" dirty="0">
              <a:ea typeface="+mn-lt"/>
              <a:cs typeface="+mn-lt"/>
            </a:endParaRPr>
          </a:p>
        </p:txBody>
      </p:sp>
      <p:pic>
        <p:nvPicPr>
          <p:cNvPr id="124931" name="Picture 7"/>
          <p:cNvPicPr>
            <a:picLocks noChangeAspect="1"/>
          </p:cNvPicPr>
          <p:nvPr/>
        </p:nvPicPr>
        <p:blipFill>
          <a:blip r:embed="rId4"/>
          <a:srcRect l="17223" t="5328" r="17522" b="4068"/>
          <a:stretch>
            <a:fillRect/>
          </a:stretch>
        </p:blipFill>
        <p:spPr bwMode="auto">
          <a:xfrm rot="2096152">
            <a:off x="465843" y="734586"/>
            <a:ext cx="1241743" cy="1718628"/>
          </a:xfrm>
          <a:prstGeom prst="rect">
            <a:avLst/>
          </a:prstGeom>
          <a:noFill/>
          <a:ln w="12700">
            <a:solidFill>
              <a:srgbClr val="FFC000"/>
            </a:solidFill>
            <a:miter lim="800000"/>
            <a:headEnd/>
            <a:tailEnd/>
          </a:ln>
        </p:spPr>
      </p:pic>
      <p:cxnSp>
        <p:nvCxnSpPr>
          <p:cNvPr id="10" name="Straight Connector 9"/>
          <p:cNvCxnSpPr/>
          <p:nvPr/>
        </p:nvCxnSpPr>
        <p:spPr>
          <a:xfrm>
            <a:off x="2209800" y="914400"/>
            <a:ext cx="7315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074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5">
      <a:dk1>
        <a:sysClr val="windowText" lastClr="000000"/>
      </a:dk1>
      <a:lt1>
        <a:sysClr val="window" lastClr="FFFFFF"/>
      </a:lt1>
      <a:dk2>
        <a:srgbClr val="2F5897"/>
      </a:dk2>
      <a:lt2>
        <a:srgbClr val="E4E9EF"/>
      </a:lt2>
      <a:accent1>
        <a:srgbClr val="FFC000"/>
      </a:accent1>
      <a:accent2>
        <a:srgbClr val="9C5252"/>
      </a:accent2>
      <a:accent3>
        <a:srgbClr val="E68422"/>
      </a:accent3>
      <a:accent4>
        <a:srgbClr val="846648"/>
      </a:accent4>
      <a:accent5>
        <a:srgbClr val="63891F"/>
      </a:accent5>
      <a:accent6>
        <a:srgbClr val="758085"/>
      </a:accent6>
      <a:hlink>
        <a:srgbClr val="004C99"/>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Adjacency">
  <a:themeElements>
    <a:clrScheme name="Custom 5">
      <a:dk1>
        <a:sysClr val="windowText" lastClr="000000"/>
      </a:dk1>
      <a:lt1>
        <a:sysClr val="window" lastClr="FFFFFF"/>
      </a:lt1>
      <a:dk2>
        <a:srgbClr val="2F5897"/>
      </a:dk2>
      <a:lt2>
        <a:srgbClr val="E4E9EF"/>
      </a:lt2>
      <a:accent1>
        <a:srgbClr val="FFC000"/>
      </a:accent1>
      <a:accent2>
        <a:srgbClr val="9C5252"/>
      </a:accent2>
      <a:accent3>
        <a:srgbClr val="E68422"/>
      </a:accent3>
      <a:accent4>
        <a:srgbClr val="846648"/>
      </a:accent4>
      <a:accent5>
        <a:srgbClr val="63891F"/>
      </a:accent5>
      <a:accent6>
        <a:srgbClr val="758085"/>
      </a:accent6>
      <a:hlink>
        <a:srgbClr val="004C99"/>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bble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TotalTime>
  <Words>5541</Words>
  <Application>Microsoft Office PowerPoint</Application>
  <PresentationFormat>Widescreen</PresentationFormat>
  <Paragraphs>769</Paragraphs>
  <Slides>85</Slides>
  <Notes>16</Notes>
  <HiddenSlides>0</HiddenSlides>
  <MMClips>2</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85</vt:i4>
      </vt:variant>
    </vt:vector>
  </HeadingPairs>
  <TitlesOfParts>
    <vt:vector size="112" baseType="lpstr">
      <vt:lpstr>Aptos</vt:lpstr>
      <vt:lpstr>Arial</vt:lpstr>
      <vt:lpstr>Arial Black</vt:lpstr>
      <vt:lpstr>Avenir Next LT Pro</vt:lpstr>
      <vt:lpstr>Avenir Next LT Pro Light</vt:lpstr>
      <vt:lpstr>Calibri</vt:lpstr>
      <vt:lpstr>Calibri Light</vt:lpstr>
      <vt:lpstr>Cambria</vt:lpstr>
      <vt:lpstr>Courier New</vt:lpstr>
      <vt:lpstr>Helvetica Neue</vt:lpstr>
      <vt:lpstr>inherit</vt:lpstr>
      <vt:lpstr>Open Sans</vt:lpstr>
      <vt:lpstr>Segoe UI</vt:lpstr>
      <vt:lpstr>Sitka Subheading</vt:lpstr>
      <vt:lpstr>Symbol</vt:lpstr>
      <vt:lpstr>Tenorite Display</vt:lpstr>
      <vt:lpstr>Times New Roman</vt:lpstr>
      <vt:lpstr>Trebuchet MS</vt:lpstr>
      <vt:lpstr>-webkit-standard</vt:lpstr>
      <vt:lpstr>Wingdings 3</vt:lpstr>
      <vt:lpstr>Adjacency</vt:lpstr>
      <vt:lpstr>1_Adjacency</vt:lpstr>
      <vt:lpstr>Custom Design</vt:lpstr>
      <vt:lpstr>PebbleVTI</vt:lpstr>
      <vt:lpstr>Office Theme</vt:lpstr>
      <vt:lpstr>Facet</vt:lpstr>
      <vt:lpstr>Retrospect</vt:lpstr>
      <vt:lpstr>Research Matters </vt:lpstr>
      <vt:lpstr>    Seminar Recording</vt:lpstr>
      <vt:lpstr>Seminar Facilitation</vt:lpstr>
      <vt:lpstr>PowerPoint Presentation</vt:lpstr>
      <vt:lpstr>      Agenda</vt:lpstr>
      <vt:lpstr>       Seminar Objectives</vt:lpstr>
      <vt:lpstr>                Announcements</vt:lpstr>
      <vt:lpstr>PowerPoint Presentation</vt:lpstr>
      <vt:lpstr>           OCR Announcements</vt:lpstr>
      <vt:lpstr>PowerPoint Presentation</vt:lpstr>
      <vt:lpstr>PowerPoint Presentation</vt:lpstr>
      <vt:lpstr>MS VIVA ENGAGE</vt:lpstr>
      <vt:lpstr>TRAINING AND EDUCATION </vt:lpstr>
      <vt:lpstr>PowerPoint Presentation</vt:lpstr>
      <vt:lpstr>Maternal Mortality and Social Challenges </vt:lpstr>
      <vt:lpstr>Learning Objectives</vt:lpstr>
      <vt:lpstr>PowerPoint Presentation</vt:lpstr>
      <vt:lpstr>Equity in Maternal Health </vt:lpstr>
      <vt:lpstr>Lack of Equity in Maternal Health</vt:lpstr>
      <vt:lpstr>Populations Mostly Affected: Why it Matters</vt:lpstr>
      <vt:lpstr>Problem Statement</vt:lpstr>
      <vt:lpstr>U.S. Ranking for Maternal</vt:lpstr>
      <vt:lpstr>Maternal Morality in the U.S. Highest</vt:lpstr>
      <vt:lpstr>Georgia</vt:lpstr>
      <vt:lpstr>PowerPoint Presentation</vt:lpstr>
      <vt:lpstr>Maternal Morality in the U.S. Lowest</vt:lpstr>
      <vt:lpstr>Social Challenges in Georgia </vt:lpstr>
      <vt:lpstr>Social Determinants of Health</vt:lpstr>
      <vt:lpstr>Structural Barriers</vt:lpstr>
      <vt:lpstr>Racial and Ethnic Inequities </vt:lpstr>
      <vt:lpstr>Language and Cultural Barriers</vt:lpstr>
      <vt:lpstr>Inadequate Patient Education and Literacy</vt:lpstr>
      <vt:lpstr>Mental Health and Social Support</vt:lpstr>
      <vt:lpstr>Rural Healthcare Disparities</vt:lpstr>
      <vt:lpstr>Implicit Bias</vt:lpstr>
      <vt:lpstr>Experiences of Survivors </vt:lpstr>
      <vt:lpstr>Developing a Plan to Improve Maternal Outcomes</vt:lpstr>
      <vt:lpstr>Step # 2:Identify Root Causes</vt:lpstr>
      <vt:lpstr>Step # 3: Develop a Comprehensive Plan</vt:lpstr>
      <vt:lpstr>Step # 4:  Monitor and Evaluation of Progress </vt:lpstr>
      <vt:lpstr>How is the State of Georgia Addressing this Crisis?</vt:lpstr>
      <vt:lpstr>Maternal Mortality Review Committee </vt:lpstr>
      <vt:lpstr>Ongoing Initiatives </vt:lpstr>
      <vt:lpstr>Resources</vt:lpstr>
      <vt:lpstr>Resources</vt:lpstr>
      <vt:lpstr>Call to Action</vt:lpstr>
      <vt:lpstr>References</vt:lpstr>
      <vt:lpstr>Contact Information</vt:lpstr>
      <vt:lpstr>Questions</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 </vt:lpstr>
      <vt:lpstr>PowerPoint Presentation</vt:lpstr>
      <vt:lpstr>         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Matters</dc:title>
  <dc:creator>Doan, John</dc:creator>
  <cp:lastModifiedBy>Bayly, Riley</cp:lastModifiedBy>
  <cp:revision>3</cp:revision>
  <dcterms:created xsi:type="dcterms:W3CDTF">2023-10-25T17:17:38Z</dcterms:created>
  <dcterms:modified xsi:type="dcterms:W3CDTF">2024-03-04T21:45:33Z</dcterms:modified>
</cp:coreProperties>
</file>