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4" r:id="rId2"/>
  </p:sldMasterIdLst>
  <p:notesMasterIdLst>
    <p:notesMasterId r:id="rId14"/>
  </p:notesMasterIdLst>
  <p:sldIdLst>
    <p:sldId id="262" r:id="rId3"/>
    <p:sldId id="280" r:id="rId4"/>
    <p:sldId id="288" r:id="rId5"/>
    <p:sldId id="281" r:id="rId6"/>
    <p:sldId id="287" r:id="rId7"/>
    <p:sldId id="273" r:id="rId8"/>
    <p:sldId id="282" r:id="rId9"/>
    <p:sldId id="289" r:id="rId10"/>
    <p:sldId id="276" r:id="rId11"/>
    <p:sldId id="283" r:id="rId12"/>
    <p:sldId id="278"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1392">
          <p15:clr>
            <a:srgbClr val="A4A3A4"/>
          </p15:clr>
        </p15:guide>
        <p15:guide id="3" pos="547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3366CC"/>
    <a:srgbClr val="D2D6D2"/>
    <a:srgbClr val="FFFFFF"/>
    <a:srgbClr val="616662"/>
    <a:srgbClr val="122A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4" d="100"/>
          <a:sy n="84" d="100"/>
        </p:scale>
        <p:origin x="1426" y="82"/>
      </p:cViewPr>
      <p:guideLst>
        <p:guide orient="horz" pos="2160"/>
        <p:guide pos="1392"/>
        <p:guide pos="5472"/>
      </p:guideLst>
    </p:cSldViewPr>
  </p:slideViewPr>
  <p:notesTextViewPr>
    <p:cViewPr>
      <p:scale>
        <a:sx n="100" d="100"/>
        <a:sy n="100" d="100"/>
      </p:scale>
      <p:origin x="0" y="0"/>
    </p:cViewPr>
  </p:notesTextViewPr>
  <p:sorterViewPr>
    <p:cViewPr>
      <p:scale>
        <a:sx n="100" d="100"/>
        <a:sy n="100" d="100"/>
      </p:scale>
      <p:origin x="0" y="1353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200D88-58DC-4582-A7BB-D037CFD0136C}" type="doc">
      <dgm:prSet loTypeId="urn:microsoft.com/office/officeart/2005/8/layout/process1" loCatId="process" qsTypeId="urn:microsoft.com/office/officeart/2005/8/quickstyle/simple1" qsCatId="simple" csTypeId="urn:microsoft.com/office/officeart/2005/8/colors/accent1_2" csCatId="accent1" phldr="1"/>
      <dgm:spPr/>
    </dgm:pt>
    <dgm:pt modelId="{9046B9CA-A921-45B0-B2A4-9E3A6FB4AFF5}">
      <dgm:prSet phldrT="[Text]"/>
      <dgm:spPr>
        <a:solidFill>
          <a:srgbClr val="0070C0"/>
        </a:solidFill>
      </dgm:spPr>
      <dgm:t>
        <a:bodyPr/>
        <a:lstStyle/>
        <a:p>
          <a:r>
            <a:rPr lang="en-US" dirty="0" smtClean="0">
              <a:latin typeface="GE Inspira Pitch"/>
            </a:rPr>
            <a:t>Pre-Award Team Lead reviews protocol</a:t>
          </a:r>
          <a:endParaRPr lang="en-US" dirty="0">
            <a:latin typeface="GE Inspira Pitch"/>
          </a:endParaRPr>
        </a:p>
      </dgm:t>
    </dgm:pt>
    <dgm:pt modelId="{D4AA26AE-680E-4EC1-9F3C-53599169ABD0}" type="parTrans" cxnId="{4CAEAE2D-94DA-40C9-B1BC-C160B23662AD}">
      <dgm:prSet/>
      <dgm:spPr/>
      <dgm:t>
        <a:bodyPr/>
        <a:lstStyle/>
        <a:p>
          <a:endParaRPr lang="en-US"/>
        </a:p>
      </dgm:t>
    </dgm:pt>
    <dgm:pt modelId="{24038DAF-694A-4490-BB69-718A1BBC5F1B}" type="sibTrans" cxnId="{4CAEAE2D-94DA-40C9-B1BC-C160B23662AD}">
      <dgm:prSet/>
      <dgm:spPr/>
      <dgm:t>
        <a:bodyPr/>
        <a:lstStyle/>
        <a:p>
          <a:endParaRPr lang="en-US" dirty="0"/>
        </a:p>
      </dgm:t>
    </dgm:pt>
    <dgm:pt modelId="{BB8613F9-F90B-49E5-AE4F-501E50468C49}">
      <dgm:prSet phldrT="[Text]"/>
      <dgm:spPr>
        <a:solidFill>
          <a:srgbClr val="0070C0"/>
        </a:solidFill>
      </dgm:spPr>
      <dgm:t>
        <a:bodyPr/>
        <a:lstStyle/>
        <a:p>
          <a:r>
            <a:rPr lang="en-US" dirty="0" smtClean="0">
              <a:latin typeface="GE Inspira Pitch"/>
            </a:rPr>
            <a:t>Pre-Award Team Lead makes PI-initiated study determination</a:t>
          </a:r>
          <a:endParaRPr lang="en-US" dirty="0">
            <a:latin typeface="GE Inspira Pitch"/>
          </a:endParaRPr>
        </a:p>
      </dgm:t>
    </dgm:pt>
    <dgm:pt modelId="{E6D4E7BE-6EBC-4B1E-BD16-277F53D57CD3}" type="parTrans" cxnId="{9C60C439-B139-4AF7-A798-F6FB7161CEF5}">
      <dgm:prSet/>
      <dgm:spPr/>
      <dgm:t>
        <a:bodyPr/>
        <a:lstStyle/>
        <a:p>
          <a:endParaRPr lang="en-US"/>
        </a:p>
      </dgm:t>
    </dgm:pt>
    <dgm:pt modelId="{847EE874-D83B-4257-8027-156D24775F0A}" type="sibTrans" cxnId="{9C60C439-B139-4AF7-A798-F6FB7161CEF5}">
      <dgm:prSet/>
      <dgm:spPr/>
      <dgm:t>
        <a:bodyPr/>
        <a:lstStyle/>
        <a:p>
          <a:endParaRPr lang="en-US" dirty="0"/>
        </a:p>
      </dgm:t>
    </dgm:pt>
    <dgm:pt modelId="{7FB82E9D-C5C6-4C86-965B-DEC06920D6B2}">
      <dgm:prSet phldrT="[Text]"/>
      <dgm:spPr>
        <a:solidFill>
          <a:srgbClr val="0070C0"/>
        </a:solidFill>
      </dgm:spPr>
      <dgm:t>
        <a:bodyPr/>
        <a:lstStyle/>
        <a:p>
          <a:r>
            <a:rPr lang="en-US" dirty="0" smtClean="0">
              <a:latin typeface="GE Inspira Pitch"/>
            </a:rPr>
            <a:t>Lead CRFM enters data into OCR log and notifies ClinicalTrials.gov team</a:t>
          </a:r>
          <a:endParaRPr lang="en-US" dirty="0">
            <a:latin typeface="GE Inspira Pitch"/>
          </a:endParaRPr>
        </a:p>
      </dgm:t>
    </dgm:pt>
    <dgm:pt modelId="{891FA39B-501A-4C15-BE70-2AA5A29006F4}" type="parTrans" cxnId="{CFE4C65F-C41D-4E01-8B7A-DFBFB792CFF5}">
      <dgm:prSet/>
      <dgm:spPr/>
      <dgm:t>
        <a:bodyPr/>
        <a:lstStyle/>
        <a:p>
          <a:endParaRPr lang="en-US"/>
        </a:p>
      </dgm:t>
    </dgm:pt>
    <dgm:pt modelId="{A6CF1473-62E7-4B12-AD6E-3CD3F4D0C211}" type="sibTrans" cxnId="{CFE4C65F-C41D-4E01-8B7A-DFBFB792CFF5}">
      <dgm:prSet/>
      <dgm:spPr/>
      <dgm:t>
        <a:bodyPr/>
        <a:lstStyle/>
        <a:p>
          <a:endParaRPr lang="en-US" dirty="0"/>
        </a:p>
      </dgm:t>
    </dgm:pt>
    <dgm:pt modelId="{CC639134-30B0-4303-8C11-EB56DEF9B218}">
      <dgm:prSet/>
      <dgm:spPr>
        <a:solidFill>
          <a:srgbClr val="0070C0"/>
        </a:solidFill>
      </dgm:spPr>
      <dgm:t>
        <a:bodyPr/>
        <a:lstStyle/>
        <a:p>
          <a:r>
            <a:rPr lang="en-US" dirty="0" smtClean="0">
              <a:latin typeface="GE Inspira Pitch"/>
            </a:rPr>
            <a:t>ClinicalTrials.gov team reviews study and makes registration determination</a:t>
          </a:r>
          <a:endParaRPr lang="en-US" dirty="0">
            <a:latin typeface="GE Inspira Pitch"/>
          </a:endParaRPr>
        </a:p>
      </dgm:t>
    </dgm:pt>
    <dgm:pt modelId="{AE5B3F87-22B6-4D6B-8FCE-3633913E859C}" type="parTrans" cxnId="{82BB69EC-485B-4E4B-9A01-19075549C8D5}">
      <dgm:prSet/>
      <dgm:spPr/>
      <dgm:t>
        <a:bodyPr/>
        <a:lstStyle/>
        <a:p>
          <a:endParaRPr lang="en-US"/>
        </a:p>
      </dgm:t>
    </dgm:pt>
    <dgm:pt modelId="{72B0535C-9380-4BF1-A276-5BC965804EB4}" type="sibTrans" cxnId="{82BB69EC-485B-4E4B-9A01-19075549C8D5}">
      <dgm:prSet/>
      <dgm:spPr/>
      <dgm:t>
        <a:bodyPr/>
        <a:lstStyle/>
        <a:p>
          <a:endParaRPr lang="en-US"/>
        </a:p>
      </dgm:t>
    </dgm:pt>
    <dgm:pt modelId="{8F96B36B-2B8B-408A-88A6-FCE2D0CE362E}">
      <dgm:prSet/>
      <dgm:spPr>
        <a:solidFill>
          <a:srgbClr val="0070C0"/>
        </a:solidFill>
      </dgm:spPr>
      <dgm:t>
        <a:bodyPr/>
        <a:lstStyle/>
        <a:p>
          <a:r>
            <a:rPr lang="en-US" dirty="0" smtClean="0">
              <a:latin typeface="GE Inspira Pitch"/>
            </a:rPr>
            <a:t>Pre-Award Team Lead requests entry in OCR log to Lead CRFM</a:t>
          </a:r>
          <a:endParaRPr lang="en-US" dirty="0">
            <a:latin typeface="GE Inspira Pitch"/>
          </a:endParaRPr>
        </a:p>
      </dgm:t>
    </dgm:pt>
    <dgm:pt modelId="{999FC979-B34D-4C0C-A849-DCDBAB644D18}" type="parTrans" cxnId="{88D7F580-46CD-4BFD-855F-E4619008623A}">
      <dgm:prSet/>
      <dgm:spPr/>
      <dgm:t>
        <a:bodyPr/>
        <a:lstStyle/>
        <a:p>
          <a:endParaRPr lang="en-US"/>
        </a:p>
      </dgm:t>
    </dgm:pt>
    <dgm:pt modelId="{FC245AA6-1F36-4C3A-82B2-2CD0A41CA1A6}" type="sibTrans" cxnId="{88D7F580-46CD-4BFD-855F-E4619008623A}">
      <dgm:prSet/>
      <dgm:spPr/>
      <dgm:t>
        <a:bodyPr/>
        <a:lstStyle/>
        <a:p>
          <a:endParaRPr lang="en-US" dirty="0"/>
        </a:p>
      </dgm:t>
    </dgm:pt>
    <dgm:pt modelId="{82FED655-3B53-45A3-91DE-C71E58B06522}" type="pres">
      <dgm:prSet presAssocID="{D6200D88-58DC-4582-A7BB-D037CFD0136C}" presName="Name0" presStyleCnt="0">
        <dgm:presLayoutVars>
          <dgm:dir/>
          <dgm:resizeHandles val="exact"/>
        </dgm:presLayoutVars>
      </dgm:prSet>
      <dgm:spPr/>
    </dgm:pt>
    <dgm:pt modelId="{924E6F2A-CF8C-45F6-AB2D-621C32B0178D}" type="pres">
      <dgm:prSet presAssocID="{9046B9CA-A921-45B0-B2A4-9E3A6FB4AFF5}" presName="node" presStyleLbl="node1" presStyleIdx="0" presStyleCnt="5">
        <dgm:presLayoutVars>
          <dgm:bulletEnabled val="1"/>
        </dgm:presLayoutVars>
      </dgm:prSet>
      <dgm:spPr/>
      <dgm:t>
        <a:bodyPr/>
        <a:lstStyle/>
        <a:p>
          <a:endParaRPr lang="en-US"/>
        </a:p>
      </dgm:t>
    </dgm:pt>
    <dgm:pt modelId="{DF17F0C9-B20F-4F2B-876F-36F54DE6CEFC}" type="pres">
      <dgm:prSet presAssocID="{24038DAF-694A-4490-BB69-718A1BBC5F1B}" presName="sibTrans" presStyleLbl="sibTrans2D1" presStyleIdx="0" presStyleCnt="4"/>
      <dgm:spPr/>
      <dgm:t>
        <a:bodyPr/>
        <a:lstStyle/>
        <a:p>
          <a:endParaRPr lang="en-US"/>
        </a:p>
      </dgm:t>
    </dgm:pt>
    <dgm:pt modelId="{4B1F6349-C55C-4F14-A31E-0B5B10CA1A9F}" type="pres">
      <dgm:prSet presAssocID="{24038DAF-694A-4490-BB69-718A1BBC5F1B}" presName="connectorText" presStyleLbl="sibTrans2D1" presStyleIdx="0" presStyleCnt="4"/>
      <dgm:spPr/>
      <dgm:t>
        <a:bodyPr/>
        <a:lstStyle/>
        <a:p>
          <a:endParaRPr lang="en-US"/>
        </a:p>
      </dgm:t>
    </dgm:pt>
    <dgm:pt modelId="{0826F027-168B-423C-AEA6-7A67C5C5ACF8}" type="pres">
      <dgm:prSet presAssocID="{BB8613F9-F90B-49E5-AE4F-501E50468C49}" presName="node" presStyleLbl="node1" presStyleIdx="1" presStyleCnt="5">
        <dgm:presLayoutVars>
          <dgm:bulletEnabled val="1"/>
        </dgm:presLayoutVars>
      </dgm:prSet>
      <dgm:spPr/>
      <dgm:t>
        <a:bodyPr/>
        <a:lstStyle/>
        <a:p>
          <a:endParaRPr lang="en-US"/>
        </a:p>
      </dgm:t>
    </dgm:pt>
    <dgm:pt modelId="{28E55B3F-D95D-41E6-A782-0C8A71CC1086}" type="pres">
      <dgm:prSet presAssocID="{847EE874-D83B-4257-8027-156D24775F0A}" presName="sibTrans" presStyleLbl="sibTrans2D1" presStyleIdx="1" presStyleCnt="4"/>
      <dgm:spPr/>
      <dgm:t>
        <a:bodyPr/>
        <a:lstStyle/>
        <a:p>
          <a:endParaRPr lang="en-US"/>
        </a:p>
      </dgm:t>
    </dgm:pt>
    <dgm:pt modelId="{1DB67BDB-F49F-4057-82F1-D8986C583BF7}" type="pres">
      <dgm:prSet presAssocID="{847EE874-D83B-4257-8027-156D24775F0A}" presName="connectorText" presStyleLbl="sibTrans2D1" presStyleIdx="1" presStyleCnt="4"/>
      <dgm:spPr/>
      <dgm:t>
        <a:bodyPr/>
        <a:lstStyle/>
        <a:p>
          <a:endParaRPr lang="en-US"/>
        </a:p>
      </dgm:t>
    </dgm:pt>
    <dgm:pt modelId="{7A9D2947-01E4-4B44-B2BA-267EE49998C5}" type="pres">
      <dgm:prSet presAssocID="{8F96B36B-2B8B-408A-88A6-FCE2D0CE362E}" presName="node" presStyleLbl="node1" presStyleIdx="2" presStyleCnt="5">
        <dgm:presLayoutVars>
          <dgm:bulletEnabled val="1"/>
        </dgm:presLayoutVars>
      </dgm:prSet>
      <dgm:spPr/>
      <dgm:t>
        <a:bodyPr/>
        <a:lstStyle/>
        <a:p>
          <a:endParaRPr lang="en-US"/>
        </a:p>
      </dgm:t>
    </dgm:pt>
    <dgm:pt modelId="{6A079DAB-C76B-4FD9-83CD-969DC639EC05}" type="pres">
      <dgm:prSet presAssocID="{FC245AA6-1F36-4C3A-82B2-2CD0A41CA1A6}" presName="sibTrans" presStyleLbl="sibTrans2D1" presStyleIdx="2" presStyleCnt="4"/>
      <dgm:spPr/>
      <dgm:t>
        <a:bodyPr/>
        <a:lstStyle/>
        <a:p>
          <a:endParaRPr lang="en-US"/>
        </a:p>
      </dgm:t>
    </dgm:pt>
    <dgm:pt modelId="{83FCDD40-E00F-4A89-8AE4-9E8E14A5DD6C}" type="pres">
      <dgm:prSet presAssocID="{FC245AA6-1F36-4C3A-82B2-2CD0A41CA1A6}" presName="connectorText" presStyleLbl="sibTrans2D1" presStyleIdx="2" presStyleCnt="4"/>
      <dgm:spPr/>
      <dgm:t>
        <a:bodyPr/>
        <a:lstStyle/>
        <a:p>
          <a:endParaRPr lang="en-US"/>
        </a:p>
      </dgm:t>
    </dgm:pt>
    <dgm:pt modelId="{D1062179-395E-47B4-90D5-821F4B697904}" type="pres">
      <dgm:prSet presAssocID="{7FB82E9D-C5C6-4C86-965B-DEC06920D6B2}" presName="node" presStyleLbl="node1" presStyleIdx="3" presStyleCnt="5">
        <dgm:presLayoutVars>
          <dgm:bulletEnabled val="1"/>
        </dgm:presLayoutVars>
      </dgm:prSet>
      <dgm:spPr/>
      <dgm:t>
        <a:bodyPr/>
        <a:lstStyle/>
        <a:p>
          <a:endParaRPr lang="en-US"/>
        </a:p>
      </dgm:t>
    </dgm:pt>
    <dgm:pt modelId="{58E3FFB3-5AA3-4778-9145-EF1F278ADE13}" type="pres">
      <dgm:prSet presAssocID="{A6CF1473-62E7-4B12-AD6E-3CD3F4D0C211}" presName="sibTrans" presStyleLbl="sibTrans2D1" presStyleIdx="3" presStyleCnt="4"/>
      <dgm:spPr/>
      <dgm:t>
        <a:bodyPr/>
        <a:lstStyle/>
        <a:p>
          <a:endParaRPr lang="en-US"/>
        </a:p>
      </dgm:t>
    </dgm:pt>
    <dgm:pt modelId="{A1810CC2-E71C-4580-BA67-B534802A47D7}" type="pres">
      <dgm:prSet presAssocID="{A6CF1473-62E7-4B12-AD6E-3CD3F4D0C211}" presName="connectorText" presStyleLbl="sibTrans2D1" presStyleIdx="3" presStyleCnt="4"/>
      <dgm:spPr/>
      <dgm:t>
        <a:bodyPr/>
        <a:lstStyle/>
        <a:p>
          <a:endParaRPr lang="en-US"/>
        </a:p>
      </dgm:t>
    </dgm:pt>
    <dgm:pt modelId="{F2710099-BD3B-451C-8490-74E8C9F6CC6A}" type="pres">
      <dgm:prSet presAssocID="{CC639134-30B0-4303-8C11-EB56DEF9B218}" presName="node" presStyleLbl="node1" presStyleIdx="4" presStyleCnt="5">
        <dgm:presLayoutVars>
          <dgm:bulletEnabled val="1"/>
        </dgm:presLayoutVars>
      </dgm:prSet>
      <dgm:spPr/>
      <dgm:t>
        <a:bodyPr/>
        <a:lstStyle/>
        <a:p>
          <a:endParaRPr lang="en-US"/>
        </a:p>
      </dgm:t>
    </dgm:pt>
  </dgm:ptLst>
  <dgm:cxnLst>
    <dgm:cxn modelId="{1E53080A-0101-4FB4-B66B-904306CA5453}" type="presOf" srcId="{A6CF1473-62E7-4B12-AD6E-3CD3F4D0C211}" destId="{58E3FFB3-5AA3-4778-9145-EF1F278ADE13}" srcOrd="0" destOrd="0" presId="urn:microsoft.com/office/officeart/2005/8/layout/process1"/>
    <dgm:cxn modelId="{4CAEAE2D-94DA-40C9-B1BC-C160B23662AD}" srcId="{D6200D88-58DC-4582-A7BB-D037CFD0136C}" destId="{9046B9CA-A921-45B0-B2A4-9E3A6FB4AFF5}" srcOrd="0" destOrd="0" parTransId="{D4AA26AE-680E-4EC1-9F3C-53599169ABD0}" sibTransId="{24038DAF-694A-4490-BB69-718A1BBC5F1B}"/>
    <dgm:cxn modelId="{DEE980C8-50A9-4268-A2DA-EC985AAB5600}" type="presOf" srcId="{24038DAF-694A-4490-BB69-718A1BBC5F1B}" destId="{4B1F6349-C55C-4F14-A31E-0B5B10CA1A9F}" srcOrd="1" destOrd="0" presId="urn:microsoft.com/office/officeart/2005/8/layout/process1"/>
    <dgm:cxn modelId="{46CDD177-75B9-48A2-BA5F-5F82C1A8BD74}" type="presOf" srcId="{847EE874-D83B-4257-8027-156D24775F0A}" destId="{28E55B3F-D95D-41E6-A782-0C8A71CC1086}" srcOrd="0" destOrd="0" presId="urn:microsoft.com/office/officeart/2005/8/layout/process1"/>
    <dgm:cxn modelId="{9C60C439-B139-4AF7-A798-F6FB7161CEF5}" srcId="{D6200D88-58DC-4582-A7BB-D037CFD0136C}" destId="{BB8613F9-F90B-49E5-AE4F-501E50468C49}" srcOrd="1" destOrd="0" parTransId="{E6D4E7BE-6EBC-4B1E-BD16-277F53D57CD3}" sibTransId="{847EE874-D83B-4257-8027-156D24775F0A}"/>
    <dgm:cxn modelId="{3CB8033D-4526-474D-BBC0-66F903B45684}" type="presOf" srcId="{FC245AA6-1F36-4C3A-82B2-2CD0A41CA1A6}" destId="{83FCDD40-E00F-4A89-8AE4-9E8E14A5DD6C}" srcOrd="1" destOrd="0" presId="urn:microsoft.com/office/officeart/2005/8/layout/process1"/>
    <dgm:cxn modelId="{88D7F580-46CD-4BFD-855F-E4619008623A}" srcId="{D6200D88-58DC-4582-A7BB-D037CFD0136C}" destId="{8F96B36B-2B8B-408A-88A6-FCE2D0CE362E}" srcOrd="2" destOrd="0" parTransId="{999FC979-B34D-4C0C-A849-DCDBAB644D18}" sibTransId="{FC245AA6-1F36-4C3A-82B2-2CD0A41CA1A6}"/>
    <dgm:cxn modelId="{F5A2A03B-DCDE-45BD-B9FD-A36BC4810425}" type="presOf" srcId="{D6200D88-58DC-4582-A7BB-D037CFD0136C}" destId="{82FED655-3B53-45A3-91DE-C71E58B06522}" srcOrd="0" destOrd="0" presId="urn:microsoft.com/office/officeart/2005/8/layout/process1"/>
    <dgm:cxn modelId="{C2021610-E0CD-4AC7-AB87-B0DC68CD2F64}" type="presOf" srcId="{CC639134-30B0-4303-8C11-EB56DEF9B218}" destId="{F2710099-BD3B-451C-8490-74E8C9F6CC6A}" srcOrd="0" destOrd="0" presId="urn:microsoft.com/office/officeart/2005/8/layout/process1"/>
    <dgm:cxn modelId="{A742767E-10E0-4FD0-B8F8-B41394DF3A51}" type="presOf" srcId="{24038DAF-694A-4490-BB69-718A1BBC5F1B}" destId="{DF17F0C9-B20F-4F2B-876F-36F54DE6CEFC}" srcOrd="0" destOrd="0" presId="urn:microsoft.com/office/officeart/2005/8/layout/process1"/>
    <dgm:cxn modelId="{F7799F49-2829-4D80-9B41-4C2B098FFCE2}" type="presOf" srcId="{A6CF1473-62E7-4B12-AD6E-3CD3F4D0C211}" destId="{A1810CC2-E71C-4580-BA67-B534802A47D7}" srcOrd="1" destOrd="0" presId="urn:microsoft.com/office/officeart/2005/8/layout/process1"/>
    <dgm:cxn modelId="{B806833D-FF1F-4BDA-8138-789E63599838}" type="presOf" srcId="{9046B9CA-A921-45B0-B2A4-9E3A6FB4AFF5}" destId="{924E6F2A-CF8C-45F6-AB2D-621C32B0178D}" srcOrd="0" destOrd="0" presId="urn:microsoft.com/office/officeart/2005/8/layout/process1"/>
    <dgm:cxn modelId="{CFE4C65F-C41D-4E01-8B7A-DFBFB792CFF5}" srcId="{D6200D88-58DC-4582-A7BB-D037CFD0136C}" destId="{7FB82E9D-C5C6-4C86-965B-DEC06920D6B2}" srcOrd="3" destOrd="0" parTransId="{891FA39B-501A-4C15-BE70-2AA5A29006F4}" sibTransId="{A6CF1473-62E7-4B12-AD6E-3CD3F4D0C211}"/>
    <dgm:cxn modelId="{050F397D-382E-4861-BBB4-1E34C3390A21}" type="presOf" srcId="{FC245AA6-1F36-4C3A-82B2-2CD0A41CA1A6}" destId="{6A079DAB-C76B-4FD9-83CD-969DC639EC05}" srcOrd="0" destOrd="0" presId="urn:microsoft.com/office/officeart/2005/8/layout/process1"/>
    <dgm:cxn modelId="{43F470CB-140E-4B5C-892B-C2A1082424B0}" type="presOf" srcId="{BB8613F9-F90B-49E5-AE4F-501E50468C49}" destId="{0826F027-168B-423C-AEA6-7A67C5C5ACF8}" srcOrd="0" destOrd="0" presId="urn:microsoft.com/office/officeart/2005/8/layout/process1"/>
    <dgm:cxn modelId="{EEE35BDD-670F-40F3-A4F4-992784A4F961}" type="presOf" srcId="{847EE874-D83B-4257-8027-156D24775F0A}" destId="{1DB67BDB-F49F-4057-82F1-D8986C583BF7}" srcOrd="1" destOrd="0" presId="urn:microsoft.com/office/officeart/2005/8/layout/process1"/>
    <dgm:cxn modelId="{82BB69EC-485B-4E4B-9A01-19075549C8D5}" srcId="{D6200D88-58DC-4582-A7BB-D037CFD0136C}" destId="{CC639134-30B0-4303-8C11-EB56DEF9B218}" srcOrd="4" destOrd="0" parTransId="{AE5B3F87-22B6-4D6B-8FCE-3633913E859C}" sibTransId="{72B0535C-9380-4BF1-A276-5BC965804EB4}"/>
    <dgm:cxn modelId="{479B0F64-6CAB-44EB-865F-67B254AA02FF}" type="presOf" srcId="{7FB82E9D-C5C6-4C86-965B-DEC06920D6B2}" destId="{D1062179-395E-47B4-90D5-821F4B697904}" srcOrd="0" destOrd="0" presId="urn:microsoft.com/office/officeart/2005/8/layout/process1"/>
    <dgm:cxn modelId="{BBCBC82E-E257-4846-8094-9E7FD6EBD042}" type="presOf" srcId="{8F96B36B-2B8B-408A-88A6-FCE2D0CE362E}" destId="{7A9D2947-01E4-4B44-B2BA-267EE49998C5}" srcOrd="0" destOrd="0" presId="urn:microsoft.com/office/officeart/2005/8/layout/process1"/>
    <dgm:cxn modelId="{1F669A0F-5EF2-4900-963C-635AC8E6B724}" type="presParOf" srcId="{82FED655-3B53-45A3-91DE-C71E58B06522}" destId="{924E6F2A-CF8C-45F6-AB2D-621C32B0178D}" srcOrd="0" destOrd="0" presId="urn:microsoft.com/office/officeart/2005/8/layout/process1"/>
    <dgm:cxn modelId="{9113E7EE-2387-45F1-AD62-EE3123D7B9A3}" type="presParOf" srcId="{82FED655-3B53-45A3-91DE-C71E58B06522}" destId="{DF17F0C9-B20F-4F2B-876F-36F54DE6CEFC}" srcOrd="1" destOrd="0" presId="urn:microsoft.com/office/officeart/2005/8/layout/process1"/>
    <dgm:cxn modelId="{65A2FDCF-1F64-42C9-A6D1-875D85E9D3E2}" type="presParOf" srcId="{DF17F0C9-B20F-4F2B-876F-36F54DE6CEFC}" destId="{4B1F6349-C55C-4F14-A31E-0B5B10CA1A9F}" srcOrd="0" destOrd="0" presId="urn:microsoft.com/office/officeart/2005/8/layout/process1"/>
    <dgm:cxn modelId="{B9505548-AC88-4D4A-829F-A2645C916FF3}" type="presParOf" srcId="{82FED655-3B53-45A3-91DE-C71E58B06522}" destId="{0826F027-168B-423C-AEA6-7A67C5C5ACF8}" srcOrd="2" destOrd="0" presId="urn:microsoft.com/office/officeart/2005/8/layout/process1"/>
    <dgm:cxn modelId="{3934ADC9-1174-4B78-B394-3C7B056A5682}" type="presParOf" srcId="{82FED655-3B53-45A3-91DE-C71E58B06522}" destId="{28E55B3F-D95D-41E6-A782-0C8A71CC1086}" srcOrd="3" destOrd="0" presId="urn:microsoft.com/office/officeart/2005/8/layout/process1"/>
    <dgm:cxn modelId="{DA1D60A3-95FA-41F6-A26D-AD58BD2278C1}" type="presParOf" srcId="{28E55B3F-D95D-41E6-A782-0C8A71CC1086}" destId="{1DB67BDB-F49F-4057-82F1-D8986C583BF7}" srcOrd="0" destOrd="0" presId="urn:microsoft.com/office/officeart/2005/8/layout/process1"/>
    <dgm:cxn modelId="{18251387-BCE4-4669-AE72-002C14D63437}" type="presParOf" srcId="{82FED655-3B53-45A3-91DE-C71E58B06522}" destId="{7A9D2947-01E4-4B44-B2BA-267EE49998C5}" srcOrd="4" destOrd="0" presId="urn:microsoft.com/office/officeart/2005/8/layout/process1"/>
    <dgm:cxn modelId="{B2FD40BF-0386-4577-A93D-3B4635B323AE}" type="presParOf" srcId="{82FED655-3B53-45A3-91DE-C71E58B06522}" destId="{6A079DAB-C76B-4FD9-83CD-969DC639EC05}" srcOrd="5" destOrd="0" presId="urn:microsoft.com/office/officeart/2005/8/layout/process1"/>
    <dgm:cxn modelId="{058B0F09-DF49-4570-9395-2D419FB1998B}" type="presParOf" srcId="{6A079DAB-C76B-4FD9-83CD-969DC639EC05}" destId="{83FCDD40-E00F-4A89-8AE4-9E8E14A5DD6C}" srcOrd="0" destOrd="0" presId="urn:microsoft.com/office/officeart/2005/8/layout/process1"/>
    <dgm:cxn modelId="{3FFF45A4-4F9D-4016-9C07-1B2B78DF3080}" type="presParOf" srcId="{82FED655-3B53-45A3-91DE-C71E58B06522}" destId="{D1062179-395E-47B4-90D5-821F4B697904}" srcOrd="6" destOrd="0" presId="urn:microsoft.com/office/officeart/2005/8/layout/process1"/>
    <dgm:cxn modelId="{C23B26CB-34EE-4329-B25D-9E3694AEAB28}" type="presParOf" srcId="{82FED655-3B53-45A3-91DE-C71E58B06522}" destId="{58E3FFB3-5AA3-4778-9145-EF1F278ADE13}" srcOrd="7" destOrd="0" presId="urn:microsoft.com/office/officeart/2005/8/layout/process1"/>
    <dgm:cxn modelId="{0432F721-2306-4FB7-97D1-B5BD7E4E6F98}" type="presParOf" srcId="{58E3FFB3-5AA3-4778-9145-EF1F278ADE13}" destId="{A1810CC2-E71C-4580-BA67-B534802A47D7}" srcOrd="0" destOrd="0" presId="urn:microsoft.com/office/officeart/2005/8/layout/process1"/>
    <dgm:cxn modelId="{2A47F459-8CA8-4D5E-8C74-6472E68F2B34}" type="presParOf" srcId="{82FED655-3B53-45A3-91DE-C71E58B06522}" destId="{F2710099-BD3B-451C-8490-74E8C9F6CC6A}" srcOrd="8"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B23998A-A9A7-4219-ADEE-588E3C2BED73}" type="doc">
      <dgm:prSet loTypeId="urn:microsoft.com/office/officeart/2005/8/layout/process1" loCatId="process" qsTypeId="urn:microsoft.com/office/officeart/2005/8/quickstyle/simple1" qsCatId="simple" csTypeId="urn:microsoft.com/office/officeart/2005/8/colors/accent1_2" csCatId="accent1" phldr="1"/>
      <dgm:spPr/>
    </dgm:pt>
    <dgm:pt modelId="{395B5968-C27C-48C2-ADD6-D02DF6D146E2}">
      <dgm:prSet phldrT="[Text]"/>
      <dgm:spPr/>
      <dgm:t>
        <a:bodyPr/>
        <a:lstStyle/>
        <a:p>
          <a:r>
            <a:rPr lang="en-US" dirty="0"/>
            <a:t>Pre-Award </a:t>
          </a:r>
          <a:r>
            <a:rPr lang="en-US" dirty="0" smtClean="0"/>
            <a:t>Supervisor reviews </a:t>
          </a:r>
          <a:r>
            <a:rPr lang="en-US" dirty="0"/>
            <a:t>protocol</a:t>
          </a:r>
        </a:p>
      </dgm:t>
    </dgm:pt>
    <dgm:pt modelId="{D4D1A7FC-085E-4A1E-97C2-E44A4D7CB791}" type="parTrans" cxnId="{7308DA65-7D24-4B08-9DD5-D2FFCA4BA737}">
      <dgm:prSet/>
      <dgm:spPr/>
      <dgm:t>
        <a:bodyPr/>
        <a:lstStyle/>
        <a:p>
          <a:endParaRPr lang="en-US"/>
        </a:p>
      </dgm:t>
    </dgm:pt>
    <dgm:pt modelId="{AA12CE5E-EF2A-4146-BC13-AD4B6CEBCB70}" type="sibTrans" cxnId="{7308DA65-7D24-4B08-9DD5-D2FFCA4BA737}">
      <dgm:prSet/>
      <dgm:spPr/>
      <dgm:t>
        <a:bodyPr/>
        <a:lstStyle/>
        <a:p>
          <a:endParaRPr lang="en-US"/>
        </a:p>
      </dgm:t>
    </dgm:pt>
    <dgm:pt modelId="{507538E3-BA42-4FE5-95EB-6C0389734A63}">
      <dgm:prSet phldrT="[Text]"/>
      <dgm:spPr/>
      <dgm:t>
        <a:bodyPr/>
        <a:lstStyle/>
        <a:p>
          <a:r>
            <a:rPr lang="en-US" dirty="0"/>
            <a:t>Pre-Award </a:t>
          </a:r>
          <a:r>
            <a:rPr lang="en-US" dirty="0" smtClean="0"/>
            <a:t>Supervisor makes </a:t>
          </a:r>
          <a:r>
            <a:rPr lang="en-US" dirty="0"/>
            <a:t>PI-initiated study determination</a:t>
          </a:r>
        </a:p>
      </dgm:t>
    </dgm:pt>
    <dgm:pt modelId="{A5863F06-1819-4C5A-BFA5-292460476D55}" type="parTrans" cxnId="{31F2EE61-67A1-4091-A1AA-5E7547945AE9}">
      <dgm:prSet/>
      <dgm:spPr/>
      <dgm:t>
        <a:bodyPr/>
        <a:lstStyle/>
        <a:p>
          <a:endParaRPr lang="en-US"/>
        </a:p>
      </dgm:t>
    </dgm:pt>
    <dgm:pt modelId="{F1F37485-479B-4720-9748-F72846A3120E}" type="sibTrans" cxnId="{31F2EE61-67A1-4091-A1AA-5E7547945AE9}">
      <dgm:prSet/>
      <dgm:spPr/>
      <dgm:t>
        <a:bodyPr/>
        <a:lstStyle/>
        <a:p>
          <a:endParaRPr lang="en-US"/>
        </a:p>
      </dgm:t>
    </dgm:pt>
    <dgm:pt modelId="{D6874DC4-98DC-47FF-8982-4795753F94FF}">
      <dgm:prSet phldrT="[Text]"/>
      <dgm:spPr/>
      <dgm:t>
        <a:bodyPr/>
        <a:lstStyle/>
        <a:p>
          <a:r>
            <a:rPr lang="en-US" dirty="0"/>
            <a:t>Pre-Award </a:t>
          </a:r>
          <a:r>
            <a:rPr lang="en-US" dirty="0" smtClean="0"/>
            <a:t>Supervisor </a:t>
          </a:r>
          <a:r>
            <a:rPr lang="en-US" dirty="0"/>
            <a:t>sends notification to ClinicalTrials.gov Team</a:t>
          </a:r>
        </a:p>
      </dgm:t>
    </dgm:pt>
    <dgm:pt modelId="{AA258874-7AD7-448D-871C-5CB61F0C7B18}" type="parTrans" cxnId="{3BC8D418-775E-4373-8F93-59BCA5FC0C47}">
      <dgm:prSet/>
      <dgm:spPr/>
      <dgm:t>
        <a:bodyPr/>
        <a:lstStyle/>
        <a:p>
          <a:endParaRPr lang="en-US"/>
        </a:p>
      </dgm:t>
    </dgm:pt>
    <dgm:pt modelId="{10D35561-76E9-4830-A78C-A1531D1A66D1}" type="sibTrans" cxnId="{3BC8D418-775E-4373-8F93-59BCA5FC0C47}">
      <dgm:prSet/>
      <dgm:spPr/>
      <dgm:t>
        <a:bodyPr/>
        <a:lstStyle/>
        <a:p>
          <a:endParaRPr lang="en-US"/>
        </a:p>
      </dgm:t>
    </dgm:pt>
    <dgm:pt modelId="{8AF2B409-D361-44DD-8BE9-CF7445F9413B}">
      <dgm:prSet/>
      <dgm:spPr/>
      <dgm:t>
        <a:bodyPr/>
        <a:lstStyle/>
        <a:p>
          <a:r>
            <a:rPr lang="en-US" dirty="0" smtClean="0"/>
            <a:t>CRFM, Sr. </a:t>
          </a:r>
          <a:r>
            <a:rPr lang="en-US" dirty="0"/>
            <a:t>enters data into OCR log</a:t>
          </a:r>
        </a:p>
      </dgm:t>
    </dgm:pt>
    <dgm:pt modelId="{F9512095-E0F3-4219-94B2-71E017722CFA}" type="parTrans" cxnId="{25453727-8E8D-4778-8BFB-F550946498C2}">
      <dgm:prSet/>
      <dgm:spPr/>
      <dgm:t>
        <a:bodyPr/>
        <a:lstStyle/>
        <a:p>
          <a:endParaRPr lang="en-US"/>
        </a:p>
      </dgm:t>
    </dgm:pt>
    <dgm:pt modelId="{5DDA1B4F-C5F9-4716-9248-88B1DFF33988}" type="sibTrans" cxnId="{25453727-8E8D-4778-8BFB-F550946498C2}">
      <dgm:prSet/>
      <dgm:spPr/>
      <dgm:t>
        <a:bodyPr/>
        <a:lstStyle/>
        <a:p>
          <a:endParaRPr lang="en-US"/>
        </a:p>
      </dgm:t>
    </dgm:pt>
    <dgm:pt modelId="{C483E21E-BB80-4445-ABB5-4F77E273A4E0}">
      <dgm:prSet/>
      <dgm:spPr/>
      <dgm:t>
        <a:bodyPr/>
        <a:lstStyle/>
        <a:p>
          <a:r>
            <a:rPr lang="en-US" dirty="0"/>
            <a:t>ClinicalTrials.gov </a:t>
          </a:r>
          <a:r>
            <a:rPr lang="en-US" dirty="0" smtClean="0"/>
            <a:t>Team </a:t>
          </a:r>
          <a:r>
            <a:rPr lang="en-US" dirty="0"/>
            <a:t>reviews study and makes registration determination</a:t>
          </a:r>
        </a:p>
      </dgm:t>
    </dgm:pt>
    <dgm:pt modelId="{7B735D86-C2C0-4A9C-BF26-DA55B5A6DCA2}" type="parTrans" cxnId="{23712AA2-6DFC-48EF-B793-0400BE90718D}">
      <dgm:prSet/>
      <dgm:spPr/>
      <dgm:t>
        <a:bodyPr/>
        <a:lstStyle/>
        <a:p>
          <a:endParaRPr lang="en-US"/>
        </a:p>
      </dgm:t>
    </dgm:pt>
    <dgm:pt modelId="{C00D6704-F199-4872-86DD-2E398C17C401}" type="sibTrans" cxnId="{23712AA2-6DFC-48EF-B793-0400BE90718D}">
      <dgm:prSet/>
      <dgm:spPr/>
      <dgm:t>
        <a:bodyPr/>
        <a:lstStyle/>
        <a:p>
          <a:endParaRPr lang="en-US"/>
        </a:p>
      </dgm:t>
    </dgm:pt>
    <dgm:pt modelId="{88886596-D59C-41FB-B2AC-2BDB1B650F32}" type="pres">
      <dgm:prSet presAssocID="{AB23998A-A9A7-4219-ADEE-588E3C2BED73}" presName="Name0" presStyleCnt="0">
        <dgm:presLayoutVars>
          <dgm:dir/>
          <dgm:resizeHandles val="exact"/>
        </dgm:presLayoutVars>
      </dgm:prSet>
      <dgm:spPr/>
    </dgm:pt>
    <dgm:pt modelId="{3DA473A9-379D-4EB0-BF62-7D0A1AD5290D}" type="pres">
      <dgm:prSet presAssocID="{395B5968-C27C-48C2-ADD6-D02DF6D146E2}" presName="node" presStyleLbl="node1" presStyleIdx="0" presStyleCnt="5" custScaleX="114381" custScaleY="102110">
        <dgm:presLayoutVars>
          <dgm:bulletEnabled val="1"/>
        </dgm:presLayoutVars>
      </dgm:prSet>
      <dgm:spPr/>
      <dgm:t>
        <a:bodyPr/>
        <a:lstStyle/>
        <a:p>
          <a:endParaRPr lang="en-US"/>
        </a:p>
      </dgm:t>
    </dgm:pt>
    <dgm:pt modelId="{85D55E91-F065-4B71-83B7-0AF02ED782D3}" type="pres">
      <dgm:prSet presAssocID="{AA12CE5E-EF2A-4146-BC13-AD4B6CEBCB70}" presName="sibTrans" presStyleLbl="sibTrans2D1" presStyleIdx="0" presStyleCnt="4"/>
      <dgm:spPr/>
      <dgm:t>
        <a:bodyPr/>
        <a:lstStyle/>
        <a:p>
          <a:endParaRPr lang="en-US"/>
        </a:p>
      </dgm:t>
    </dgm:pt>
    <dgm:pt modelId="{01F5BAD6-50AA-4DF6-B2DD-865EB69D780D}" type="pres">
      <dgm:prSet presAssocID="{AA12CE5E-EF2A-4146-BC13-AD4B6CEBCB70}" presName="connectorText" presStyleLbl="sibTrans2D1" presStyleIdx="0" presStyleCnt="4"/>
      <dgm:spPr/>
      <dgm:t>
        <a:bodyPr/>
        <a:lstStyle/>
        <a:p>
          <a:endParaRPr lang="en-US"/>
        </a:p>
      </dgm:t>
    </dgm:pt>
    <dgm:pt modelId="{C440CF82-01D7-4EC9-9690-7AE3AE2340F0}" type="pres">
      <dgm:prSet presAssocID="{507538E3-BA42-4FE5-95EB-6C0389734A63}" presName="node" presStyleLbl="node1" presStyleIdx="1" presStyleCnt="5" custScaleX="93392" custScaleY="102110">
        <dgm:presLayoutVars>
          <dgm:bulletEnabled val="1"/>
        </dgm:presLayoutVars>
      </dgm:prSet>
      <dgm:spPr/>
      <dgm:t>
        <a:bodyPr/>
        <a:lstStyle/>
        <a:p>
          <a:endParaRPr lang="en-US"/>
        </a:p>
      </dgm:t>
    </dgm:pt>
    <dgm:pt modelId="{53353873-B186-4C1A-A275-1361D269B2CA}" type="pres">
      <dgm:prSet presAssocID="{F1F37485-479B-4720-9748-F72846A3120E}" presName="sibTrans" presStyleLbl="sibTrans2D1" presStyleIdx="1" presStyleCnt="4"/>
      <dgm:spPr/>
      <dgm:t>
        <a:bodyPr/>
        <a:lstStyle/>
        <a:p>
          <a:endParaRPr lang="en-US"/>
        </a:p>
      </dgm:t>
    </dgm:pt>
    <dgm:pt modelId="{031775E2-8490-4396-B2C1-83AC2B8BBDFF}" type="pres">
      <dgm:prSet presAssocID="{F1F37485-479B-4720-9748-F72846A3120E}" presName="connectorText" presStyleLbl="sibTrans2D1" presStyleIdx="1" presStyleCnt="4"/>
      <dgm:spPr/>
      <dgm:t>
        <a:bodyPr/>
        <a:lstStyle/>
        <a:p>
          <a:endParaRPr lang="en-US"/>
        </a:p>
      </dgm:t>
    </dgm:pt>
    <dgm:pt modelId="{1B333AC8-A579-45AD-8A9B-060EC5EABC6C}" type="pres">
      <dgm:prSet presAssocID="{D6874DC4-98DC-47FF-8982-4795753F94FF}" presName="node" presStyleLbl="node1" presStyleIdx="2" presStyleCnt="5" custScaleX="99004" custScaleY="99031" custLinFactNeighborX="5660" custLinFactNeighborY="3079">
        <dgm:presLayoutVars>
          <dgm:bulletEnabled val="1"/>
        </dgm:presLayoutVars>
      </dgm:prSet>
      <dgm:spPr/>
      <dgm:t>
        <a:bodyPr/>
        <a:lstStyle/>
        <a:p>
          <a:endParaRPr lang="en-US"/>
        </a:p>
      </dgm:t>
    </dgm:pt>
    <dgm:pt modelId="{E7986DEC-565C-4C89-A1D4-A1DFD9075FC9}" type="pres">
      <dgm:prSet presAssocID="{10D35561-76E9-4830-A78C-A1531D1A66D1}" presName="sibTrans" presStyleLbl="sibTrans2D1" presStyleIdx="2" presStyleCnt="4"/>
      <dgm:spPr/>
      <dgm:t>
        <a:bodyPr/>
        <a:lstStyle/>
        <a:p>
          <a:endParaRPr lang="en-US"/>
        </a:p>
      </dgm:t>
    </dgm:pt>
    <dgm:pt modelId="{1CA8CAE4-ADD2-40BD-AA00-6CC20981256E}" type="pres">
      <dgm:prSet presAssocID="{10D35561-76E9-4830-A78C-A1531D1A66D1}" presName="connectorText" presStyleLbl="sibTrans2D1" presStyleIdx="2" presStyleCnt="4"/>
      <dgm:spPr/>
      <dgm:t>
        <a:bodyPr/>
        <a:lstStyle/>
        <a:p>
          <a:endParaRPr lang="en-US"/>
        </a:p>
      </dgm:t>
    </dgm:pt>
    <dgm:pt modelId="{0B7BB2EB-739A-487C-B026-6A70D59C9F16}" type="pres">
      <dgm:prSet presAssocID="{8AF2B409-D361-44DD-8BE9-CF7445F9413B}" presName="node" presStyleLbl="node1" presStyleIdx="3" presStyleCnt="5" custLinFactNeighborY="2052">
        <dgm:presLayoutVars>
          <dgm:bulletEnabled val="1"/>
        </dgm:presLayoutVars>
      </dgm:prSet>
      <dgm:spPr/>
      <dgm:t>
        <a:bodyPr/>
        <a:lstStyle/>
        <a:p>
          <a:endParaRPr lang="en-US"/>
        </a:p>
      </dgm:t>
    </dgm:pt>
    <dgm:pt modelId="{D2949873-9F31-450D-A84A-DCBE51DBCC6F}" type="pres">
      <dgm:prSet presAssocID="{5DDA1B4F-C5F9-4716-9248-88B1DFF33988}" presName="sibTrans" presStyleLbl="sibTrans2D1" presStyleIdx="3" presStyleCnt="4"/>
      <dgm:spPr/>
      <dgm:t>
        <a:bodyPr/>
        <a:lstStyle/>
        <a:p>
          <a:endParaRPr lang="en-US"/>
        </a:p>
      </dgm:t>
    </dgm:pt>
    <dgm:pt modelId="{ED2CF656-89BE-425F-934C-026395354FC9}" type="pres">
      <dgm:prSet presAssocID="{5DDA1B4F-C5F9-4716-9248-88B1DFF33988}" presName="connectorText" presStyleLbl="sibTrans2D1" presStyleIdx="3" presStyleCnt="4"/>
      <dgm:spPr/>
      <dgm:t>
        <a:bodyPr/>
        <a:lstStyle/>
        <a:p>
          <a:endParaRPr lang="en-US"/>
        </a:p>
      </dgm:t>
    </dgm:pt>
    <dgm:pt modelId="{90793ABA-04E4-4643-95DE-0EB988D0F156}" type="pres">
      <dgm:prSet presAssocID="{C483E21E-BB80-4445-ABB5-4F77E273A4E0}" presName="node" presStyleLbl="node1" presStyleIdx="4" presStyleCnt="5" custScaleX="121083" custLinFactNeighborX="1887" custLinFactNeighborY="3079">
        <dgm:presLayoutVars>
          <dgm:bulletEnabled val="1"/>
        </dgm:presLayoutVars>
      </dgm:prSet>
      <dgm:spPr/>
      <dgm:t>
        <a:bodyPr/>
        <a:lstStyle/>
        <a:p>
          <a:endParaRPr lang="en-US"/>
        </a:p>
      </dgm:t>
    </dgm:pt>
  </dgm:ptLst>
  <dgm:cxnLst>
    <dgm:cxn modelId="{DE2F14FF-1501-4EE0-97BB-0AE9BBD69AFD}" type="presOf" srcId="{F1F37485-479B-4720-9748-F72846A3120E}" destId="{031775E2-8490-4396-B2C1-83AC2B8BBDFF}" srcOrd="1" destOrd="0" presId="urn:microsoft.com/office/officeart/2005/8/layout/process1"/>
    <dgm:cxn modelId="{987F546B-8D48-4C09-A96B-93CDAD135AA3}" type="presOf" srcId="{F1F37485-479B-4720-9748-F72846A3120E}" destId="{53353873-B186-4C1A-A275-1361D269B2CA}" srcOrd="0" destOrd="0" presId="urn:microsoft.com/office/officeart/2005/8/layout/process1"/>
    <dgm:cxn modelId="{98E24344-A6E7-4579-910F-F52C687A977C}" type="presOf" srcId="{D6874DC4-98DC-47FF-8982-4795753F94FF}" destId="{1B333AC8-A579-45AD-8A9B-060EC5EABC6C}" srcOrd="0" destOrd="0" presId="urn:microsoft.com/office/officeart/2005/8/layout/process1"/>
    <dgm:cxn modelId="{131D7B79-32FA-43F4-9118-457EC451232D}" type="presOf" srcId="{AB23998A-A9A7-4219-ADEE-588E3C2BED73}" destId="{88886596-D59C-41FB-B2AC-2BDB1B650F32}" srcOrd="0" destOrd="0" presId="urn:microsoft.com/office/officeart/2005/8/layout/process1"/>
    <dgm:cxn modelId="{4BDC9014-A210-4C2A-A22E-610C2DF6E8F8}" type="presOf" srcId="{507538E3-BA42-4FE5-95EB-6C0389734A63}" destId="{C440CF82-01D7-4EC9-9690-7AE3AE2340F0}" srcOrd="0" destOrd="0" presId="urn:microsoft.com/office/officeart/2005/8/layout/process1"/>
    <dgm:cxn modelId="{52173D36-9CDE-4B9D-AEA1-8858D2D23F4B}" type="presOf" srcId="{5DDA1B4F-C5F9-4716-9248-88B1DFF33988}" destId="{ED2CF656-89BE-425F-934C-026395354FC9}" srcOrd="1" destOrd="0" presId="urn:microsoft.com/office/officeart/2005/8/layout/process1"/>
    <dgm:cxn modelId="{3BC8D418-775E-4373-8F93-59BCA5FC0C47}" srcId="{AB23998A-A9A7-4219-ADEE-588E3C2BED73}" destId="{D6874DC4-98DC-47FF-8982-4795753F94FF}" srcOrd="2" destOrd="0" parTransId="{AA258874-7AD7-448D-871C-5CB61F0C7B18}" sibTransId="{10D35561-76E9-4830-A78C-A1531D1A66D1}"/>
    <dgm:cxn modelId="{3DF003ED-6391-4B48-9FAF-63E1026A1896}" type="presOf" srcId="{10D35561-76E9-4830-A78C-A1531D1A66D1}" destId="{E7986DEC-565C-4C89-A1D4-A1DFD9075FC9}" srcOrd="0" destOrd="0" presId="urn:microsoft.com/office/officeart/2005/8/layout/process1"/>
    <dgm:cxn modelId="{4079CDCA-3407-49D4-AD58-DAFAF2DF6763}" type="presOf" srcId="{395B5968-C27C-48C2-ADD6-D02DF6D146E2}" destId="{3DA473A9-379D-4EB0-BF62-7D0A1AD5290D}" srcOrd="0" destOrd="0" presId="urn:microsoft.com/office/officeart/2005/8/layout/process1"/>
    <dgm:cxn modelId="{78DD3622-75A4-49E4-9342-58E33AB7D590}" type="presOf" srcId="{8AF2B409-D361-44DD-8BE9-CF7445F9413B}" destId="{0B7BB2EB-739A-487C-B026-6A70D59C9F16}" srcOrd="0" destOrd="0" presId="urn:microsoft.com/office/officeart/2005/8/layout/process1"/>
    <dgm:cxn modelId="{7308DA65-7D24-4B08-9DD5-D2FFCA4BA737}" srcId="{AB23998A-A9A7-4219-ADEE-588E3C2BED73}" destId="{395B5968-C27C-48C2-ADD6-D02DF6D146E2}" srcOrd="0" destOrd="0" parTransId="{D4D1A7FC-085E-4A1E-97C2-E44A4D7CB791}" sibTransId="{AA12CE5E-EF2A-4146-BC13-AD4B6CEBCB70}"/>
    <dgm:cxn modelId="{31F2EE61-67A1-4091-A1AA-5E7547945AE9}" srcId="{AB23998A-A9A7-4219-ADEE-588E3C2BED73}" destId="{507538E3-BA42-4FE5-95EB-6C0389734A63}" srcOrd="1" destOrd="0" parTransId="{A5863F06-1819-4C5A-BFA5-292460476D55}" sibTransId="{F1F37485-479B-4720-9748-F72846A3120E}"/>
    <dgm:cxn modelId="{58A2E545-EB78-4787-BD1D-A7783F83E1B2}" type="presOf" srcId="{AA12CE5E-EF2A-4146-BC13-AD4B6CEBCB70}" destId="{01F5BAD6-50AA-4DF6-B2DD-865EB69D780D}" srcOrd="1" destOrd="0" presId="urn:microsoft.com/office/officeart/2005/8/layout/process1"/>
    <dgm:cxn modelId="{CFC03C2F-9818-4BFB-AE62-1EB4A2CBDE6C}" type="presOf" srcId="{10D35561-76E9-4830-A78C-A1531D1A66D1}" destId="{1CA8CAE4-ADD2-40BD-AA00-6CC20981256E}" srcOrd="1" destOrd="0" presId="urn:microsoft.com/office/officeart/2005/8/layout/process1"/>
    <dgm:cxn modelId="{8137283D-CCC6-4938-9461-7459AD0E1E77}" type="presOf" srcId="{AA12CE5E-EF2A-4146-BC13-AD4B6CEBCB70}" destId="{85D55E91-F065-4B71-83B7-0AF02ED782D3}" srcOrd="0" destOrd="0" presId="urn:microsoft.com/office/officeart/2005/8/layout/process1"/>
    <dgm:cxn modelId="{5F0CE14D-6331-4BA7-833E-51BD7B71B29B}" type="presOf" srcId="{5DDA1B4F-C5F9-4716-9248-88B1DFF33988}" destId="{D2949873-9F31-450D-A84A-DCBE51DBCC6F}" srcOrd="0" destOrd="0" presId="urn:microsoft.com/office/officeart/2005/8/layout/process1"/>
    <dgm:cxn modelId="{23712AA2-6DFC-48EF-B793-0400BE90718D}" srcId="{AB23998A-A9A7-4219-ADEE-588E3C2BED73}" destId="{C483E21E-BB80-4445-ABB5-4F77E273A4E0}" srcOrd="4" destOrd="0" parTransId="{7B735D86-C2C0-4A9C-BF26-DA55B5A6DCA2}" sibTransId="{C00D6704-F199-4872-86DD-2E398C17C401}"/>
    <dgm:cxn modelId="{25453727-8E8D-4778-8BFB-F550946498C2}" srcId="{AB23998A-A9A7-4219-ADEE-588E3C2BED73}" destId="{8AF2B409-D361-44DD-8BE9-CF7445F9413B}" srcOrd="3" destOrd="0" parTransId="{F9512095-E0F3-4219-94B2-71E017722CFA}" sibTransId="{5DDA1B4F-C5F9-4716-9248-88B1DFF33988}"/>
    <dgm:cxn modelId="{7336D45F-61DE-458C-8F58-28064E4E3409}" type="presOf" srcId="{C483E21E-BB80-4445-ABB5-4F77E273A4E0}" destId="{90793ABA-04E4-4643-95DE-0EB988D0F156}" srcOrd="0" destOrd="0" presId="urn:microsoft.com/office/officeart/2005/8/layout/process1"/>
    <dgm:cxn modelId="{E8DFD2FB-4323-4A8B-838D-F38B78017493}" type="presParOf" srcId="{88886596-D59C-41FB-B2AC-2BDB1B650F32}" destId="{3DA473A9-379D-4EB0-BF62-7D0A1AD5290D}" srcOrd="0" destOrd="0" presId="urn:microsoft.com/office/officeart/2005/8/layout/process1"/>
    <dgm:cxn modelId="{B72AAFD7-9758-479B-BD35-6403A3CB6C8E}" type="presParOf" srcId="{88886596-D59C-41FB-B2AC-2BDB1B650F32}" destId="{85D55E91-F065-4B71-83B7-0AF02ED782D3}" srcOrd="1" destOrd="0" presId="urn:microsoft.com/office/officeart/2005/8/layout/process1"/>
    <dgm:cxn modelId="{A88574C2-779E-4541-859C-BA66EBF810B7}" type="presParOf" srcId="{85D55E91-F065-4B71-83B7-0AF02ED782D3}" destId="{01F5BAD6-50AA-4DF6-B2DD-865EB69D780D}" srcOrd="0" destOrd="0" presId="urn:microsoft.com/office/officeart/2005/8/layout/process1"/>
    <dgm:cxn modelId="{1E01149A-7DEB-46B4-A840-D65292C1EAEF}" type="presParOf" srcId="{88886596-D59C-41FB-B2AC-2BDB1B650F32}" destId="{C440CF82-01D7-4EC9-9690-7AE3AE2340F0}" srcOrd="2" destOrd="0" presId="urn:microsoft.com/office/officeart/2005/8/layout/process1"/>
    <dgm:cxn modelId="{8A7980B9-367F-4B7C-89B4-910967E569D6}" type="presParOf" srcId="{88886596-D59C-41FB-B2AC-2BDB1B650F32}" destId="{53353873-B186-4C1A-A275-1361D269B2CA}" srcOrd="3" destOrd="0" presId="urn:microsoft.com/office/officeart/2005/8/layout/process1"/>
    <dgm:cxn modelId="{D08D427D-74E0-450C-9376-9B62D320725C}" type="presParOf" srcId="{53353873-B186-4C1A-A275-1361D269B2CA}" destId="{031775E2-8490-4396-B2C1-83AC2B8BBDFF}" srcOrd="0" destOrd="0" presId="urn:microsoft.com/office/officeart/2005/8/layout/process1"/>
    <dgm:cxn modelId="{80D8EA84-D10E-4A5B-830E-9F1B961A7DFA}" type="presParOf" srcId="{88886596-D59C-41FB-B2AC-2BDB1B650F32}" destId="{1B333AC8-A579-45AD-8A9B-060EC5EABC6C}" srcOrd="4" destOrd="0" presId="urn:microsoft.com/office/officeart/2005/8/layout/process1"/>
    <dgm:cxn modelId="{AFD3275A-4592-47C5-B858-0BA8728C7FCB}" type="presParOf" srcId="{88886596-D59C-41FB-B2AC-2BDB1B650F32}" destId="{E7986DEC-565C-4C89-A1D4-A1DFD9075FC9}" srcOrd="5" destOrd="0" presId="urn:microsoft.com/office/officeart/2005/8/layout/process1"/>
    <dgm:cxn modelId="{8C42B576-C1F0-43DC-9C2C-B57C2495B23D}" type="presParOf" srcId="{E7986DEC-565C-4C89-A1D4-A1DFD9075FC9}" destId="{1CA8CAE4-ADD2-40BD-AA00-6CC20981256E}" srcOrd="0" destOrd="0" presId="urn:microsoft.com/office/officeart/2005/8/layout/process1"/>
    <dgm:cxn modelId="{83E0CC4B-D131-4F65-BD4A-AE2C030ECF8F}" type="presParOf" srcId="{88886596-D59C-41FB-B2AC-2BDB1B650F32}" destId="{0B7BB2EB-739A-487C-B026-6A70D59C9F16}" srcOrd="6" destOrd="0" presId="urn:microsoft.com/office/officeart/2005/8/layout/process1"/>
    <dgm:cxn modelId="{F4C7E588-FC3A-4FE7-B9D3-499E5C647EDF}" type="presParOf" srcId="{88886596-D59C-41FB-B2AC-2BDB1B650F32}" destId="{D2949873-9F31-450D-A84A-DCBE51DBCC6F}" srcOrd="7" destOrd="0" presId="urn:microsoft.com/office/officeart/2005/8/layout/process1"/>
    <dgm:cxn modelId="{425EEF7D-2B8F-4750-93FA-78DB0BC97ABB}" type="presParOf" srcId="{D2949873-9F31-450D-A84A-DCBE51DBCC6F}" destId="{ED2CF656-89BE-425F-934C-026395354FC9}" srcOrd="0" destOrd="0" presId="urn:microsoft.com/office/officeart/2005/8/layout/process1"/>
    <dgm:cxn modelId="{C3F5AAF8-67E7-4BEA-9974-E915A5F5AB03}" type="presParOf" srcId="{88886596-D59C-41FB-B2AC-2BDB1B650F32}" destId="{90793ABA-04E4-4643-95DE-0EB988D0F156}" srcOrd="8"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4E6F2A-CF8C-45F6-AB2D-621C32B0178D}">
      <dsp:nvSpPr>
        <dsp:cNvPr id="0" name=""/>
        <dsp:cNvSpPr/>
      </dsp:nvSpPr>
      <dsp:spPr>
        <a:xfrm>
          <a:off x="3651" y="2032223"/>
          <a:ext cx="1132090" cy="933974"/>
        </a:xfrm>
        <a:prstGeom prst="roundRect">
          <a:avLst>
            <a:gd name="adj" fmla="val 10000"/>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latin typeface="GE Inspira Pitch"/>
            </a:rPr>
            <a:t>Pre-Award Team Lead reviews protocol</a:t>
          </a:r>
          <a:endParaRPr lang="en-US" sz="1000" kern="1200" dirty="0">
            <a:latin typeface="GE Inspira Pitch"/>
          </a:endParaRPr>
        </a:p>
      </dsp:txBody>
      <dsp:txXfrm>
        <a:off x="31006" y="2059578"/>
        <a:ext cx="1077380" cy="879264"/>
      </dsp:txXfrm>
    </dsp:sp>
    <dsp:sp modelId="{DF17F0C9-B20F-4F2B-876F-36F54DE6CEFC}">
      <dsp:nvSpPr>
        <dsp:cNvPr id="0" name=""/>
        <dsp:cNvSpPr/>
      </dsp:nvSpPr>
      <dsp:spPr>
        <a:xfrm>
          <a:off x="1248951" y="2358831"/>
          <a:ext cx="240003" cy="2807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dirty="0"/>
        </a:p>
      </dsp:txBody>
      <dsp:txXfrm>
        <a:off x="1248951" y="2414983"/>
        <a:ext cx="168002" cy="168454"/>
      </dsp:txXfrm>
    </dsp:sp>
    <dsp:sp modelId="{0826F027-168B-423C-AEA6-7A67C5C5ACF8}">
      <dsp:nvSpPr>
        <dsp:cNvPr id="0" name=""/>
        <dsp:cNvSpPr/>
      </dsp:nvSpPr>
      <dsp:spPr>
        <a:xfrm>
          <a:off x="1588578" y="2032223"/>
          <a:ext cx="1132090" cy="933974"/>
        </a:xfrm>
        <a:prstGeom prst="roundRect">
          <a:avLst>
            <a:gd name="adj" fmla="val 10000"/>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latin typeface="GE Inspira Pitch"/>
            </a:rPr>
            <a:t>Pre-Award Team Lead makes PI-initiated study determination</a:t>
          </a:r>
          <a:endParaRPr lang="en-US" sz="1000" kern="1200" dirty="0">
            <a:latin typeface="GE Inspira Pitch"/>
          </a:endParaRPr>
        </a:p>
      </dsp:txBody>
      <dsp:txXfrm>
        <a:off x="1615933" y="2059578"/>
        <a:ext cx="1077380" cy="879264"/>
      </dsp:txXfrm>
    </dsp:sp>
    <dsp:sp modelId="{28E55B3F-D95D-41E6-A782-0C8A71CC1086}">
      <dsp:nvSpPr>
        <dsp:cNvPr id="0" name=""/>
        <dsp:cNvSpPr/>
      </dsp:nvSpPr>
      <dsp:spPr>
        <a:xfrm>
          <a:off x="2833878" y="2358831"/>
          <a:ext cx="240003" cy="2807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dirty="0"/>
        </a:p>
      </dsp:txBody>
      <dsp:txXfrm>
        <a:off x="2833878" y="2414983"/>
        <a:ext cx="168002" cy="168454"/>
      </dsp:txXfrm>
    </dsp:sp>
    <dsp:sp modelId="{7A9D2947-01E4-4B44-B2BA-267EE49998C5}">
      <dsp:nvSpPr>
        <dsp:cNvPr id="0" name=""/>
        <dsp:cNvSpPr/>
      </dsp:nvSpPr>
      <dsp:spPr>
        <a:xfrm>
          <a:off x="3173505" y="2032223"/>
          <a:ext cx="1132090" cy="933974"/>
        </a:xfrm>
        <a:prstGeom prst="roundRect">
          <a:avLst>
            <a:gd name="adj" fmla="val 10000"/>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latin typeface="GE Inspira Pitch"/>
            </a:rPr>
            <a:t>Pre-Award Team Lead requests entry in OCR log to Lead CRFM</a:t>
          </a:r>
          <a:endParaRPr lang="en-US" sz="1000" kern="1200" dirty="0">
            <a:latin typeface="GE Inspira Pitch"/>
          </a:endParaRPr>
        </a:p>
      </dsp:txBody>
      <dsp:txXfrm>
        <a:off x="3200860" y="2059578"/>
        <a:ext cx="1077380" cy="879264"/>
      </dsp:txXfrm>
    </dsp:sp>
    <dsp:sp modelId="{6A079DAB-C76B-4FD9-83CD-969DC639EC05}">
      <dsp:nvSpPr>
        <dsp:cNvPr id="0" name=""/>
        <dsp:cNvSpPr/>
      </dsp:nvSpPr>
      <dsp:spPr>
        <a:xfrm>
          <a:off x="4418805" y="2358831"/>
          <a:ext cx="240003" cy="2807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dirty="0"/>
        </a:p>
      </dsp:txBody>
      <dsp:txXfrm>
        <a:off x="4418805" y="2414983"/>
        <a:ext cx="168002" cy="168454"/>
      </dsp:txXfrm>
    </dsp:sp>
    <dsp:sp modelId="{D1062179-395E-47B4-90D5-821F4B697904}">
      <dsp:nvSpPr>
        <dsp:cNvPr id="0" name=""/>
        <dsp:cNvSpPr/>
      </dsp:nvSpPr>
      <dsp:spPr>
        <a:xfrm>
          <a:off x="4758432" y="2032223"/>
          <a:ext cx="1132090" cy="933974"/>
        </a:xfrm>
        <a:prstGeom prst="roundRect">
          <a:avLst>
            <a:gd name="adj" fmla="val 10000"/>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latin typeface="GE Inspira Pitch"/>
            </a:rPr>
            <a:t>Lead CRFM enters data into OCR log and notifies ClinicalTrials.gov team</a:t>
          </a:r>
          <a:endParaRPr lang="en-US" sz="1000" kern="1200" dirty="0">
            <a:latin typeface="GE Inspira Pitch"/>
          </a:endParaRPr>
        </a:p>
      </dsp:txBody>
      <dsp:txXfrm>
        <a:off x="4785787" y="2059578"/>
        <a:ext cx="1077380" cy="879264"/>
      </dsp:txXfrm>
    </dsp:sp>
    <dsp:sp modelId="{58E3FFB3-5AA3-4778-9145-EF1F278ADE13}">
      <dsp:nvSpPr>
        <dsp:cNvPr id="0" name=""/>
        <dsp:cNvSpPr/>
      </dsp:nvSpPr>
      <dsp:spPr>
        <a:xfrm>
          <a:off x="6003732" y="2358831"/>
          <a:ext cx="240003" cy="2807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dirty="0"/>
        </a:p>
      </dsp:txBody>
      <dsp:txXfrm>
        <a:off x="6003732" y="2414983"/>
        <a:ext cx="168002" cy="168454"/>
      </dsp:txXfrm>
    </dsp:sp>
    <dsp:sp modelId="{F2710099-BD3B-451C-8490-74E8C9F6CC6A}">
      <dsp:nvSpPr>
        <dsp:cNvPr id="0" name=""/>
        <dsp:cNvSpPr/>
      </dsp:nvSpPr>
      <dsp:spPr>
        <a:xfrm>
          <a:off x="6343359" y="2032223"/>
          <a:ext cx="1132090" cy="933974"/>
        </a:xfrm>
        <a:prstGeom prst="roundRect">
          <a:avLst>
            <a:gd name="adj" fmla="val 10000"/>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latin typeface="GE Inspira Pitch"/>
            </a:rPr>
            <a:t>ClinicalTrials.gov team reviews study and makes registration determination</a:t>
          </a:r>
          <a:endParaRPr lang="en-US" sz="1000" kern="1200" dirty="0">
            <a:latin typeface="GE Inspira Pitch"/>
          </a:endParaRPr>
        </a:p>
      </dsp:txBody>
      <dsp:txXfrm>
        <a:off x="6370714" y="2059578"/>
        <a:ext cx="1077380" cy="8792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A473A9-379D-4EB0-BF62-7D0A1AD5290D}">
      <dsp:nvSpPr>
        <dsp:cNvPr id="0" name=""/>
        <dsp:cNvSpPr/>
      </dsp:nvSpPr>
      <dsp:spPr>
        <a:xfrm>
          <a:off x="3247" y="789381"/>
          <a:ext cx="1367381" cy="118945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a:t>Pre-Award </a:t>
          </a:r>
          <a:r>
            <a:rPr lang="en-US" sz="1100" kern="1200" dirty="0" smtClean="0"/>
            <a:t>Supervisor reviews </a:t>
          </a:r>
          <a:r>
            <a:rPr lang="en-US" sz="1100" kern="1200" dirty="0"/>
            <a:t>protocol</a:t>
          </a:r>
        </a:p>
      </dsp:txBody>
      <dsp:txXfrm>
        <a:off x="38085" y="824219"/>
        <a:ext cx="1297705" cy="1119777"/>
      </dsp:txXfrm>
    </dsp:sp>
    <dsp:sp modelId="{85D55E91-F065-4B71-83B7-0AF02ED782D3}">
      <dsp:nvSpPr>
        <dsp:cNvPr id="0" name=""/>
        <dsp:cNvSpPr/>
      </dsp:nvSpPr>
      <dsp:spPr>
        <a:xfrm>
          <a:off x="1490175" y="1235871"/>
          <a:ext cx="253437" cy="29647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1490175" y="1295166"/>
        <a:ext cx="177406" cy="177884"/>
      </dsp:txXfrm>
    </dsp:sp>
    <dsp:sp modelId="{C440CF82-01D7-4EC9-9690-7AE3AE2340F0}">
      <dsp:nvSpPr>
        <dsp:cNvPr id="0" name=""/>
        <dsp:cNvSpPr/>
      </dsp:nvSpPr>
      <dsp:spPr>
        <a:xfrm>
          <a:off x="1848813" y="789381"/>
          <a:ext cx="1116465" cy="118945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a:t>Pre-Award </a:t>
          </a:r>
          <a:r>
            <a:rPr lang="en-US" sz="1100" kern="1200" dirty="0" smtClean="0"/>
            <a:t>Supervisor makes </a:t>
          </a:r>
          <a:r>
            <a:rPr lang="en-US" sz="1100" kern="1200" dirty="0"/>
            <a:t>PI-initiated study determination</a:t>
          </a:r>
        </a:p>
      </dsp:txBody>
      <dsp:txXfrm>
        <a:off x="1881513" y="822081"/>
        <a:ext cx="1051065" cy="1124053"/>
      </dsp:txXfrm>
    </dsp:sp>
    <dsp:sp modelId="{53353873-B186-4C1A-A275-1361D269B2CA}">
      <dsp:nvSpPr>
        <dsp:cNvPr id="0" name=""/>
        <dsp:cNvSpPr/>
      </dsp:nvSpPr>
      <dsp:spPr>
        <a:xfrm rot="74478">
          <a:off x="3091560" y="1253605"/>
          <a:ext cx="267845" cy="29647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3091569" y="1312030"/>
        <a:ext cx="187492" cy="177884"/>
      </dsp:txXfrm>
    </dsp:sp>
    <dsp:sp modelId="{1B333AC8-A579-45AD-8A9B-060EC5EABC6C}">
      <dsp:nvSpPr>
        <dsp:cNvPr id="0" name=""/>
        <dsp:cNvSpPr/>
      </dsp:nvSpPr>
      <dsp:spPr>
        <a:xfrm>
          <a:off x="3470529" y="843181"/>
          <a:ext cx="1183555" cy="115358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a:t>Pre-Award </a:t>
          </a:r>
          <a:r>
            <a:rPr lang="en-US" sz="1100" kern="1200" dirty="0" smtClean="0"/>
            <a:t>Supervisor </a:t>
          </a:r>
          <a:r>
            <a:rPr lang="en-US" sz="1100" kern="1200" dirty="0"/>
            <a:t>sends notification to ClinicalTrials.gov Team</a:t>
          </a:r>
        </a:p>
      </dsp:txBody>
      <dsp:txXfrm>
        <a:off x="3504316" y="876968"/>
        <a:ext cx="1115981" cy="1086013"/>
      </dsp:txXfrm>
    </dsp:sp>
    <dsp:sp modelId="{E7986DEC-565C-4C89-A1D4-A1DFD9075FC9}">
      <dsp:nvSpPr>
        <dsp:cNvPr id="0" name=""/>
        <dsp:cNvSpPr/>
      </dsp:nvSpPr>
      <dsp:spPr>
        <a:xfrm rot="21574933">
          <a:off x="4766861" y="1265728"/>
          <a:ext cx="239099" cy="29647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4766862" y="1325285"/>
        <a:ext cx="167369" cy="177884"/>
      </dsp:txXfrm>
    </dsp:sp>
    <dsp:sp modelId="{0B7BB2EB-739A-487C-B026-6A70D59C9F16}">
      <dsp:nvSpPr>
        <dsp:cNvPr id="0" name=""/>
        <dsp:cNvSpPr/>
      </dsp:nvSpPr>
      <dsp:spPr>
        <a:xfrm>
          <a:off x="5105204" y="825574"/>
          <a:ext cx="1195461" cy="116487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CRFM, Sr. </a:t>
          </a:r>
          <a:r>
            <a:rPr lang="en-US" sz="1100" kern="1200" dirty="0"/>
            <a:t>enters data into OCR log</a:t>
          </a:r>
        </a:p>
      </dsp:txBody>
      <dsp:txXfrm>
        <a:off x="5139322" y="859692"/>
        <a:ext cx="1127225" cy="1096638"/>
      </dsp:txXfrm>
    </dsp:sp>
    <dsp:sp modelId="{D2949873-9F31-450D-A84A-DCBE51DBCC6F}">
      <dsp:nvSpPr>
        <dsp:cNvPr id="0" name=""/>
        <dsp:cNvSpPr/>
      </dsp:nvSpPr>
      <dsp:spPr>
        <a:xfrm rot="22811">
          <a:off x="6421021" y="1265385"/>
          <a:ext cx="255164" cy="29647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6421022" y="1324426"/>
        <a:ext cx="178615" cy="177884"/>
      </dsp:txXfrm>
    </dsp:sp>
    <dsp:sp modelId="{90793ABA-04E4-4643-95DE-0EB988D0F156}">
      <dsp:nvSpPr>
        <dsp:cNvPr id="0" name=""/>
        <dsp:cNvSpPr/>
      </dsp:nvSpPr>
      <dsp:spPr>
        <a:xfrm>
          <a:off x="6782098" y="837537"/>
          <a:ext cx="1447501" cy="116487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a:t>ClinicalTrials.gov </a:t>
          </a:r>
          <a:r>
            <a:rPr lang="en-US" sz="1100" kern="1200" dirty="0" smtClean="0"/>
            <a:t>Team </a:t>
          </a:r>
          <a:r>
            <a:rPr lang="en-US" sz="1100" kern="1200" dirty="0"/>
            <a:t>reviews study and makes registration determination</a:t>
          </a:r>
        </a:p>
      </dsp:txBody>
      <dsp:txXfrm>
        <a:off x="6816216" y="871655"/>
        <a:ext cx="1379265" cy="1096638"/>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65F719E-02B3-334B-A581-77471D9337CF}" type="datetimeFigureOut">
              <a:rPr lang="en-US" smtClean="0"/>
              <a:t>11/13/2017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4DA94B-E24B-5C4D-9023-69063EB820B4}" type="slidenum">
              <a:rPr lang="en-US" smtClean="0"/>
              <a:t>‹#›</a:t>
            </a:fld>
            <a:endParaRPr lang="en-US" dirty="0"/>
          </a:p>
        </p:txBody>
      </p:sp>
    </p:spTree>
    <p:extLst>
      <p:ext uri="{BB962C8B-B14F-4D97-AF65-F5344CB8AC3E}">
        <p14:creationId xmlns:p14="http://schemas.microsoft.com/office/powerpoint/2010/main" val="193211170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Our project is a little different</a:t>
            </a:r>
            <a:r>
              <a:rPr lang="en-US" baseline="0" dirty="0" smtClean="0"/>
              <a:t> as most covered a clinical process. Ours is related to a research administration process. </a:t>
            </a:r>
            <a:endParaRPr lang="en-US" dirty="0"/>
          </a:p>
        </p:txBody>
      </p:sp>
      <p:sp>
        <p:nvSpPr>
          <p:cNvPr id="4" name="Slide Number Placeholder 3"/>
          <p:cNvSpPr>
            <a:spLocks noGrp="1"/>
          </p:cNvSpPr>
          <p:nvPr>
            <p:ph type="sldNum" sz="quarter" idx="10"/>
          </p:nvPr>
        </p:nvSpPr>
        <p:spPr/>
        <p:txBody>
          <a:bodyPr/>
          <a:lstStyle/>
          <a:p>
            <a:fld id="{BD4DA94B-E24B-5C4D-9023-69063EB820B4}" type="slidenum">
              <a:rPr lang="en-US" smtClean="0"/>
              <a:t>1</a:t>
            </a:fld>
            <a:endParaRPr lang="en-US" dirty="0"/>
          </a:p>
        </p:txBody>
      </p:sp>
    </p:spTree>
    <p:extLst>
      <p:ext uri="{BB962C8B-B14F-4D97-AF65-F5344CB8AC3E}">
        <p14:creationId xmlns:p14="http://schemas.microsoft.com/office/powerpoint/2010/main" val="23773089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OCR falls under the Office</a:t>
            </a:r>
            <a:r>
              <a:rPr lang="en-US" baseline="0" dirty="0" smtClean="0"/>
              <a:t> for research administration and handles a number of research activities throughout the lifecycle of a study. This includes the review of all new protocols submitted to the IRB and the registration of certain studies in the ClinicalTrials.gov.</a:t>
            </a:r>
            <a:endParaRPr lang="en-US" dirty="0"/>
          </a:p>
        </p:txBody>
      </p:sp>
      <p:sp>
        <p:nvSpPr>
          <p:cNvPr id="4" name="Slide Number Placeholder 3"/>
          <p:cNvSpPr>
            <a:spLocks noGrp="1"/>
          </p:cNvSpPr>
          <p:nvPr>
            <p:ph type="sldNum" sz="quarter" idx="10"/>
          </p:nvPr>
        </p:nvSpPr>
        <p:spPr/>
        <p:txBody>
          <a:bodyPr/>
          <a:lstStyle/>
          <a:p>
            <a:fld id="{BD4DA94B-E24B-5C4D-9023-69063EB820B4}" type="slidenum">
              <a:rPr lang="en-US" smtClean="0"/>
              <a:t>2</a:t>
            </a:fld>
            <a:endParaRPr lang="en-US" dirty="0"/>
          </a:p>
        </p:txBody>
      </p:sp>
    </p:spTree>
    <p:extLst>
      <p:ext uri="{BB962C8B-B14F-4D97-AF65-F5344CB8AC3E}">
        <p14:creationId xmlns:p14="http://schemas.microsoft.com/office/powerpoint/2010/main" val="13105110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PI initiated studies are those for</a:t>
            </a:r>
            <a:r>
              <a:rPr lang="en-US" baseline="0" dirty="0" smtClean="0"/>
              <a:t> which an investigator is the study sponsor. Studies are reviewed for registration applicability into CT.gov.  The rule is to have registration complete within 21 days of the first subject consent, but we strive to have it registered prior to any subject signing consent. </a:t>
            </a:r>
            <a:endParaRPr lang="en-US" dirty="0"/>
          </a:p>
        </p:txBody>
      </p:sp>
      <p:sp>
        <p:nvSpPr>
          <p:cNvPr id="4" name="Slide Number Placeholder 3"/>
          <p:cNvSpPr>
            <a:spLocks noGrp="1"/>
          </p:cNvSpPr>
          <p:nvPr>
            <p:ph type="sldNum" sz="quarter" idx="10"/>
          </p:nvPr>
        </p:nvSpPr>
        <p:spPr/>
        <p:txBody>
          <a:bodyPr/>
          <a:lstStyle/>
          <a:p>
            <a:fld id="{BD4DA94B-E24B-5C4D-9023-69063EB820B4}" type="slidenum">
              <a:rPr lang="en-US" smtClean="0"/>
              <a:t>3</a:t>
            </a:fld>
            <a:endParaRPr lang="en-US" dirty="0"/>
          </a:p>
        </p:txBody>
      </p:sp>
    </p:spTree>
    <p:extLst>
      <p:ext uri="{BB962C8B-B14F-4D97-AF65-F5344CB8AC3E}">
        <p14:creationId xmlns:p14="http://schemas.microsoft.com/office/powerpoint/2010/main" val="32436201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Data comes from the OCR log which</a:t>
            </a:r>
            <a:r>
              <a:rPr lang="en-US" baseline="0" dirty="0" smtClean="0"/>
              <a:t> is a database housing all information related to a study. Although the number of PI-initiated studies seems low, the penalties </a:t>
            </a:r>
            <a:r>
              <a:rPr lang="en-US" baseline="0" smtClean="0"/>
              <a:t>and consequences for </a:t>
            </a:r>
            <a:r>
              <a:rPr lang="en-US" baseline="0" dirty="0" smtClean="0"/>
              <a:t>not registering a study can be very costly. </a:t>
            </a:r>
            <a:endParaRPr lang="en-US" dirty="0"/>
          </a:p>
        </p:txBody>
      </p:sp>
      <p:sp>
        <p:nvSpPr>
          <p:cNvPr id="4" name="Slide Number Placeholder 3"/>
          <p:cNvSpPr>
            <a:spLocks noGrp="1"/>
          </p:cNvSpPr>
          <p:nvPr>
            <p:ph type="sldNum" sz="quarter" idx="10"/>
          </p:nvPr>
        </p:nvSpPr>
        <p:spPr/>
        <p:txBody>
          <a:bodyPr/>
          <a:lstStyle/>
          <a:p>
            <a:fld id="{BD4DA94B-E24B-5C4D-9023-69063EB820B4}" type="slidenum">
              <a:rPr lang="en-US" smtClean="0"/>
              <a:t>5</a:t>
            </a:fld>
            <a:endParaRPr lang="en-US" dirty="0"/>
          </a:p>
        </p:txBody>
      </p:sp>
    </p:spTree>
    <p:extLst>
      <p:ext uri="{BB962C8B-B14F-4D97-AF65-F5344CB8AC3E}">
        <p14:creationId xmlns:p14="http://schemas.microsoft.com/office/powerpoint/2010/main" val="14756281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1_Cover Slide">
    <p:spTree>
      <p:nvGrpSpPr>
        <p:cNvPr id="1" name=""/>
        <p:cNvGrpSpPr/>
        <p:nvPr/>
      </p:nvGrpSpPr>
      <p:grpSpPr>
        <a:xfrm>
          <a:off x="0" y="0"/>
          <a:ext cx="0" cy="0"/>
          <a:chOff x="0" y="0"/>
          <a:chExt cx="0" cy="0"/>
        </a:xfrm>
      </p:grpSpPr>
      <p:sp>
        <p:nvSpPr>
          <p:cNvPr id="10" name="Rectangle 9"/>
          <p:cNvSpPr/>
          <p:nvPr userDrawn="1"/>
        </p:nvSpPr>
        <p:spPr>
          <a:xfrm>
            <a:off x="0" y="5791200"/>
            <a:ext cx="9144000" cy="1066800"/>
          </a:xfrm>
          <a:prstGeom prst="rect">
            <a:avLst/>
          </a:prstGeom>
          <a:solidFill>
            <a:srgbClr val="122A5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itle 4"/>
          <p:cNvSpPr>
            <a:spLocks noGrp="1"/>
          </p:cNvSpPr>
          <p:nvPr>
            <p:ph type="title"/>
          </p:nvPr>
        </p:nvSpPr>
        <p:spPr/>
        <p:txBody>
          <a:bodyPr/>
          <a:lstStyle/>
          <a:p>
            <a:r>
              <a:rPr lang="en-US" smtClean="0"/>
              <a:t>Click to edit Master title style</a:t>
            </a:r>
            <a:endParaRPr lang="en-US"/>
          </a:p>
        </p:txBody>
      </p:sp>
      <p:sp>
        <p:nvSpPr>
          <p:cNvPr id="7" name="Content Placeholder 6"/>
          <p:cNvSpPr>
            <a:spLocks noGrp="1"/>
          </p:cNvSpPr>
          <p:nvPr>
            <p:ph sz="quarter" idx="10"/>
          </p:nvPr>
        </p:nvSpPr>
        <p:spPr>
          <a:xfrm>
            <a:off x="457200" y="1600200"/>
            <a:ext cx="8229600" cy="3962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8" name="Picture 7" descr="EmoryHealthcare-rev.eps"/>
          <p:cNvPicPr>
            <a:picLocks noChangeAspect="1"/>
          </p:cNvPicPr>
          <p:nvPr userDrawn="1"/>
        </p:nvPicPr>
        <p:blipFill>
          <a:blip r:embed="rId2"/>
          <a:stretch>
            <a:fillRect/>
          </a:stretch>
        </p:blipFill>
        <p:spPr>
          <a:xfrm>
            <a:off x="7201073" y="5943600"/>
            <a:ext cx="1485727" cy="514569"/>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0E45191-791A-4920-B13E-4944B0EC2FA6}" type="datetimeFigureOut">
              <a:rPr lang="en-US" smtClean="0"/>
              <a:pPr/>
              <a:t>11/13/2017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FB9D4F9-CDEB-4F81-944E-FCABA2581DEB}" type="slidenum">
              <a:rPr lang="en-US" smtClean="0"/>
              <a:pPr/>
              <a:t>‹#›</a:t>
            </a:fld>
            <a:endParaRPr lang="en-US" dirty="0"/>
          </a:p>
        </p:txBody>
      </p:sp>
      <p:sp>
        <p:nvSpPr>
          <p:cNvPr id="6" name="Rectangle 5"/>
          <p:cNvSpPr/>
          <p:nvPr userDrawn="1"/>
        </p:nvSpPr>
        <p:spPr>
          <a:xfrm>
            <a:off x="0" y="5791200"/>
            <a:ext cx="9144000" cy="1066800"/>
          </a:xfrm>
          <a:prstGeom prst="rect">
            <a:avLst/>
          </a:prstGeom>
          <a:solidFill>
            <a:srgbClr val="122A5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7" name="Picture 6" descr="EmoryHealthcare-rev.eps"/>
          <p:cNvPicPr>
            <a:picLocks noChangeAspect="1"/>
          </p:cNvPicPr>
          <p:nvPr userDrawn="1"/>
        </p:nvPicPr>
        <p:blipFill>
          <a:blip r:embed="rId2"/>
          <a:stretch>
            <a:fillRect/>
          </a:stretch>
        </p:blipFill>
        <p:spPr>
          <a:xfrm>
            <a:off x="7201073" y="5943600"/>
            <a:ext cx="1485727" cy="514569"/>
          </a:xfrm>
          <a:prstGeom prst="rect">
            <a:avLst/>
          </a:prstGeom>
        </p:spPr>
      </p:pic>
    </p:spTree>
    <p:extLst>
      <p:ext uri="{BB962C8B-B14F-4D97-AF65-F5344CB8AC3E}">
        <p14:creationId xmlns:p14="http://schemas.microsoft.com/office/powerpoint/2010/main" val="3601996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E45191-791A-4920-B13E-4944B0EC2FA6}" type="datetimeFigureOut">
              <a:rPr lang="en-US" smtClean="0"/>
              <a:pPr/>
              <a:t>11/13/2017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FB9D4F9-CDEB-4F81-944E-FCABA2581DEB}" type="slidenum">
              <a:rPr lang="en-US" smtClean="0"/>
              <a:pPr/>
              <a:t>‹#›</a:t>
            </a:fld>
            <a:endParaRPr lang="en-US" dirty="0"/>
          </a:p>
        </p:txBody>
      </p:sp>
      <p:sp>
        <p:nvSpPr>
          <p:cNvPr id="5" name="Rectangle 4"/>
          <p:cNvSpPr/>
          <p:nvPr userDrawn="1"/>
        </p:nvSpPr>
        <p:spPr>
          <a:xfrm>
            <a:off x="0" y="5791200"/>
            <a:ext cx="9144000" cy="1066800"/>
          </a:xfrm>
          <a:prstGeom prst="rect">
            <a:avLst/>
          </a:prstGeom>
          <a:solidFill>
            <a:srgbClr val="122A5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6" name="Picture 5" descr="EmoryHealthcare-rev.eps"/>
          <p:cNvPicPr>
            <a:picLocks noChangeAspect="1"/>
          </p:cNvPicPr>
          <p:nvPr userDrawn="1"/>
        </p:nvPicPr>
        <p:blipFill>
          <a:blip r:embed="rId2"/>
          <a:stretch>
            <a:fillRect/>
          </a:stretch>
        </p:blipFill>
        <p:spPr>
          <a:xfrm>
            <a:off x="7201073" y="5943600"/>
            <a:ext cx="1485727" cy="514569"/>
          </a:xfrm>
          <a:prstGeom prst="rect">
            <a:avLst/>
          </a:prstGeom>
        </p:spPr>
      </p:pic>
    </p:spTree>
    <p:extLst>
      <p:ext uri="{BB962C8B-B14F-4D97-AF65-F5344CB8AC3E}">
        <p14:creationId xmlns:p14="http://schemas.microsoft.com/office/powerpoint/2010/main" val="33174259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E45191-791A-4920-B13E-4944B0EC2FA6}" type="datetimeFigureOut">
              <a:rPr lang="en-US" smtClean="0"/>
              <a:pPr/>
              <a:t>11/13/2017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B9D4F9-CDEB-4F81-944E-FCABA2581DEB}" type="slidenum">
              <a:rPr lang="en-US" smtClean="0"/>
              <a:pPr/>
              <a:t>‹#›</a:t>
            </a:fld>
            <a:endParaRPr lang="en-US" dirty="0"/>
          </a:p>
        </p:txBody>
      </p:sp>
      <p:sp>
        <p:nvSpPr>
          <p:cNvPr id="8" name="Rectangle 7"/>
          <p:cNvSpPr/>
          <p:nvPr userDrawn="1"/>
        </p:nvSpPr>
        <p:spPr>
          <a:xfrm>
            <a:off x="0" y="5791200"/>
            <a:ext cx="9144000" cy="1066800"/>
          </a:xfrm>
          <a:prstGeom prst="rect">
            <a:avLst/>
          </a:prstGeom>
          <a:solidFill>
            <a:srgbClr val="122A5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9" name="Picture 8" descr="EmoryHealthcare-rev.eps"/>
          <p:cNvPicPr>
            <a:picLocks noChangeAspect="1"/>
          </p:cNvPicPr>
          <p:nvPr userDrawn="1"/>
        </p:nvPicPr>
        <p:blipFill>
          <a:blip r:embed="rId2"/>
          <a:stretch>
            <a:fillRect/>
          </a:stretch>
        </p:blipFill>
        <p:spPr>
          <a:xfrm>
            <a:off x="7201073" y="5943600"/>
            <a:ext cx="1485727" cy="514569"/>
          </a:xfrm>
          <a:prstGeom prst="rect">
            <a:avLst/>
          </a:prstGeom>
        </p:spPr>
      </p:pic>
    </p:spTree>
    <p:extLst>
      <p:ext uri="{BB962C8B-B14F-4D97-AF65-F5344CB8AC3E}">
        <p14:creationId xmlns:p14="http://schemas.microsoft.com/office/powerpoint/2010/main" val="29119246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E45191-791A-4920-B13E-4944B0EC2FA6}" type="datetimeFigureOut">
              <a:rPr lang="en-US" smtClean="0"/>
              <a:pPr/>
              <a:t>11/13/2017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B9D4F9-CDEB-4F81-944E-FCABA2581DEB}" type="slidenum">
              <a:rPr lang="en-US" smtClean="0"/>
              <a:pPr/>
              <a:t>‹#›</a:t>
            </a:fld>
            <a:endParaRPr lang="en-US" dirty="0"/>
          </a:p>
        </p:txBody>
      </p:sp>
      <p:sp>
        <p:nvSpPr>
          <p:cNvPr id="8" name="Rectangle 7"/>
          <p:cNvSpPr/>
          <p:nvPr userDrawn="1"/>
        </p:nvSpPr>
        <p:spPr>
          <a:xfrm>
            <a:off x="0" y="5791200"/>
            <a:ext cx="9144000" cy="1066800"/>
          </a:xfrm>
          <a:prstGeom prst="rect">
            <a:avLst/>
          </a:prstGeom>
          <a:solidFill>
            <a:srgbClr val="122A5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9" name="Picture 8" descr="EmoryHealthcare-rev.eps"/>
          <p:cNvPicPr>
            <a:picLocks noChangeAspect="1"/>
          </p:cNvPicPr>
          <p:nvPr userDrawn="1"/>
        </p:nvPicPr>
        <p:blipFill>
          <a:blip r:embed="rId2"/>
          <a:stretch>
            <a:fillRect/>
          </a:stretch>
        </p:blipFill>
        <p:spPr>
          <a:xfrm>
            <a:off x="7201073" y="5943600"/>
            <a:ext cx="1485727" cy="514569"/>
          </a:xfrm>
          <a:prstGeom prst="rect">
            <a:avLst/>
          </a:prstGeom>
        </p:spPr>
      </p:pic>
    </p:spTree>
    <p:extLst>
      <p:ext uri="{BB962C8B-B14F-4D97-AF65-F5344CB8AC3E}">
        <p14:creationId xmlns:p14="http://schemas.microsoft.com/office/powerpoint/2010/main" val="42287377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E45191-791A-4920-B13E-4944B0EC2FA6}" type="datetimeFigureOut">
              <a:rPr lang="en-US" smtClean="0"/>
              <a:pPr/>
              <a:t>11/13/2017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B9D4F9-CDEB-4F81-944E-FCABA2581DEB}" type="slidenum">
              <a:rPr lang="en-US" smtClean="0"/>
              <a:pPr/>
              <a:t>‹#›</a:t>
            </a:fld>
            <a:endParaRPr lang="en-US" dirty="0"/>
          </a:p>
        </p:txBody>
      </p:sp>
      <p:sp>
        <p:nvSpPr>
          <p:cNvPr id="7" name="Rectangle 6"/>
          <p:cNvSpPr/>
          <p:nvPr userDrawn="1"/>
        </p:nvSpPr>
        <p:spPr>
          <a:xfrm>
            <a:off x="0" y="5791200"/>
            <a:ext cx="9144000" cy="1066800"/>
          </a:xfrm>
          <a:prstGeom prst="rect">
            <a:avLst/>
          </a:prstGeom>
          <a:solidFill>
            <a:srgbClr val="122A5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8" name="Picture 7" descr="EmoryHealthcare-rev.eps"/>
          <p:cNvPicPr>
            <a:picLocks noChangeAspect="1"/>
          </p:cNvPicPr>
          <p:nvPr userDrawn="1"/>
        </p:nvPicPr>
        <p:blipFill>
          <a:blip r:embed="rId2"/>
          <a:stretch>
            <a:fillRect/>
          </a:stretch>
        </p:blipFill>
        <p:spPr>
          <a:xfrm>
            <a:off x="7201073" y="5943600"/>
            <a:ext cx="1485727" cy="514569"/>
          </a:xfrm>
          <a:prstGeom prst="rect">
            <a:avLst/>
          </a:prstGeom>
        </p:spPr>
      </p:pic>
    </p:spTree>
    <p:extLst>
      <p:ext uri="{BB962C8B-B14F-4D97-AF65-F5344CB8AC3E}">
        <p14:creationId xmlns:p14="http://schemas.microsoft.com/office/powerpoint/2010/main" val="645318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E45191-791A-4920-B13E-4944B0EC2FA6}" type="datetimeFigureOut">
              <a:rPr lang="en-US" smtClean="0"/>
              <a:pPr/>
              <a:t>11/13/2017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B9D4F9-CDEB-4F81-944E-FCABA2581DEB}" type="slidenum">
              <a:rPr lang="en-US" smtClean="0"/>
              <a:pPr/>
              <a:t>‹#›</a:t>
            </a:fld>
            <a:endParaRPr lang="en-US" dirty="0"/>
          </a:p>
        </p:txBody>
      </p:sp>
      <p:sp>
        <p:nvSpPr>
          <p:cNvPr id="7" name="Rectangle 6"/>
          <p:cNvSpPr/>
          <p:nvPr userDrawn="1"/>
        </p:nvSpPr>
        <p:spPr>
          <a:xfrm>
            <a:off x="0" y="5791200"/>
            <a:ext cx="9144000" cy="1066800"/>
          </a:xfrm>
          <a:prstGeom prst="rect">
            <a:avLst/>
          </a:prstGeom>
          <a:solidFill>
            <a:srgbClr val="122A5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8" name="Picture 7" descr="EmoryHealthcare-rev.eps"/>
          <p:cNvPicPr>
            <a:picLocks noChangeAspect="1"/>
          </p:cNvPicPr>
          <p:nvPr userDrawn="1"/>
        </p:nvPicPr>
        <p:blipFill>
          <a:blip r:embed="rId2"/>
          <a:stretch>
            <a:fillRect/>
          </a:stretch>
        </p:blipFill>
        <p:spPr>
          <a:xfrm>
            <a:off x="7201073" y="5943600"/>
            <a:ext cx="1485727" cy="514569"/>
          </a:xfrm>
          <a:prstGeom prst="rect">
            <a:avLst/>
          </a:prstGeom>
        </p:spPr>
      </p:pic>
    </p:spTree>
    <p:extLst>
      <p:ext uri="{BB962C8B-B14F-4D97-AF65-F5344CB8AC3E}">
        <p14:creationId xmlns:p14="http://schemas.microsoft.com/office/powerpoint/2010/main" val="1707201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1_Title Slide">
    <p:spTree>
      <p:nvGrpSpPr>
        <p:cNvPr id="1" name=""/>
        <p:cNvGrpSpPr/>
        <p:nvPr/>
      </p:nvGrpSpPr>
      <p:grpSpPr>
        <a:xfrm>
          <a:off x="0" y="0"/>
          <a:ext cx="0" cy="0"/>
          <a:chOff x="0" y="0"/>
          <a:chExt cx="0" cy="0"/>
        </a:xfrm>
      </p:grpSpPr>
      <p:sp>
        <p:nvSpPr>
          <p:cNvPr id="14" name="Rectangle 13"/>
          <p:cNvSpPr/>
          <p:nvPr userDrawn="1"/>
        </p:nvSpPr>
        <p:spPr>
          <a:xfrm>
            <a:off x="0" y="5791200"/>
            <a:ext cx="9144000" cy="1066800"/>
          </a:xfrm>
          <a:prstGeom prst="rect">
            <a:avLst/>
          </a:prstGeom>
          <a:solidFill>
            <a:srgbClr val="122A5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5" name="Picture 14" descr="EmoryHealthcare-rev.eps"/>
          <p:cNvPicPr>
            <a:picLocks noChangeAspect="1"/>
          </p:cNvPicPr>
          <p:nvPr userDrawn="1"/>
        </p:nvPicPr>
        <p:blipFill>
          <a:blip r:embed="rId2"/>
          <a:stretch>
            <a:fillRect/>
          </a:stretch>
        </p:blipFill>
        <p:spPr>
          <a:xfrm>
            <a:off x="7201073" y="5943600"/>
            <a:ext cx="1485727" cy="514569"/>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1_Content Slide">
    <p:spTree>
      <p:nvGrpSpPr>
        <p:cNvPr id="1" name=""/>
        <p:cNvGrpSpPr/>
        <p:nvPr/>
      </p:nvGrpSpPr>
      <p:grpSpPr>
        <a:xfrm>
          <a:off x="0" y="0"/>
          <a:ext cx="0" cy="0"/>
          <a:chOff x="0" y="0"/>
          <a:chExt cx="0" cy="0"/>
        </a:xfrm>
      </p:grpSpPr>
      <p:sp>
        <p:nvSpPr>
          <p:cNvPr id="12" name="Rectangle 11"/>
          <p:cNvSpPr/>
          <p:nvPr userDrawn="1"/>
        </p:nvSpPr>
        <p:spPr>
          <a:xfrm>
            <a:off x="0" y="5791200"/>
            <a:ext cx="9144000" cy="1066800"/>
          </a:xfrm>
          <a:prstGeom prst="rect">
            <a:avLst/>
          </a:prstGeom>
          <a:solidFill>
            <a:srgbClr val="122A5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EmoryHealthcare-rev.eps"/>
          <p:cNvPicPr>
            <a:picLocks noChangeAspect="1"/>
          </p:cNvPicPr>
          <p:nvPr userDrawn="1"/>
        </p:nvPicPr>
        <p:blipFill>
          <a:blip r:embed="rId2"/>
          <a:stretch>
            <a:fillRect/>
          </a:stretch>
        </p:blipFill>
        <p:spPr>
          <a:xfrm>
            <a:off x="7201073" y="5943600"/>
            <a:ext cx="1485727" cy="514569"/>
          </a:xfrm>
          <a:prstGeom prst="rect">
            <a:avLst/>
          </a:prstGeom>
        </p:spPr>
      </p:pic>
      <p:sp>
        <p:nvSpPr>
          <p:cNvPr id="6" name="Title 5"/>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0"/>
          </p:nvPr>
        </p:nvSpPr>
        <p:spPr>
          <a:xfrm>
            <a:off x="457200" y="1587500"/>
            <a:ext cx="8229600" cy="3873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5" name="Footer Placeholder 4"/>
          <p:cNvSpPr>
            <a:spLocks noGrp="1"/>
          </p:cNvSpPr>
          <p:nvPr>
            <p:ph type="ftr" sz="quarter" idx="11"/>
          </p:nvPr>
        </p:nvSpPr>
        <p:spPr/>
        <p:txBody>
          <a:bodyPr/>
          <a:lstStyle/>
          <a:p>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0E45191-791A-4920-B13E-4944B0EC2FA6}" type="datetimeFigureOut">
              <a:rPr lang="en-US" smtClean="0"/>
              <a:pPr/>
              <a:t>11/13/2017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B9D4F9-CDEB-4F81-944E-FCABA2581DEB}" type="slidenum">
              <a:rPr lang="en-US" smtClean="0"/>
              <a:pPr/>
              <a:t>‹#›</a:t>
            </a:fld>
            <a:endParaRPr lang="en-US" dirty="0"/>
          </a:p>
        </p:txBody>
      </p:sp>
      <p:sp>
        <p:nvSpPr>
          <p:cNvPr id="7" name="Rectangle 6"/>
          <p:cNvSpPr/>
          <p:nvPr userDrawn="1"/>
        </p:nvSpPr>
        <p:spPr>
          <a:xfrm>
            <a:off x="0" y="5791200"/>
            <a:ext cx="9144000" cy="1066800"/>
          </a:xfrm>
          <a:prstGeom prst="rect">
            <a:avLst/>
          </a:prstGeom>
          <a:solidFill>
            <a:srgbClr val="122A5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8" name="Picture 7" descr="EmoryHealthcare-rev.eps"/>
          <p:cNvPicPr>
            <a:picLocks noChangeAspect="1"/>
          </p:cNvPicPr>
          <p:nvPr userDrawn="1"/>
        </p:nvPicPr>
        <p:blipFill>
          <a:blip r:embed="rId2"/>
          <a:stretch>
            <a:fillRect/>
          </a:stretch>
        </p:blipFill>
        <p:spPr>
          <a:xfrm>
            <a:off x="7201073" y="5943600"/>
            <a:ext cx="1485727" cy="514569"/>
          </a:xfrm>
          <a:prstGeom prst="rect">
            <a:avLst/>
          </a:prstGeom>
        </p:spPr>
      </p:pic>
    </p:spTree>
    <p:extLst>
      <p:ext uri="{BB962C8B-B14F-4D97-AF65-F5344CB8AC3E}">
        <p14:creationId xmlns:p14="http://schemas.microsoft.com/office/powerpoint/2010/main" val="3122439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E45191-791A-4920-B13E-4944B0EC2FA6}" type="datetimeFigureOut">
              <a:rPr lang="en-US" smtClean="0"/>
              <a:pPr/>
              <a:t>11/13/2017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B9D4F9-CDEB-4F81-944E-FCABA2581DEB}" type="slidenum">
              <a:rPr lang="en-US" smtClean="0"/>
              <a:pPr/>
              <a:t>‹#›</a:t>
            </a:fld>
            <a:endParaRPr lang="en-US" dirty="0"/>
          </a:p>
        </p:txBody>
      </p:sp>
      <p:sp>
        <p:nvSpPr>
          <p:cNvPr id="7" name="Rectangle 6"/>
          <p:cNvSpPr/>
          <p:nvPr userDrawn="1"/>
        </p:nvSpPr>
        <p:spPr>
          <a:xfrm>
            <a:off x="0" y="5791200"/>
            <a:ext cx="9144000" cy="1066800"/>
          </a:xfrm>
          <a:prstGeom prst="rect">
            <a:avLst/>
          </a:prstGeom>
          <a:solidFill>
            <a:srgbClr val="122A5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8" name="Picture 7" descr="EmoryHealthcare-rev.eps"/>
          <p:cNvPicPr>
            <a:picLocks noChangeAspect="1"/>
          </p:cNvPicPr>
          <p:nvPr userDrawn="1"/>
        </p:nvPicPr>
        <p:blipFill>
          <a:blip r:embed="rId2"/>
          <a:stretch>
            <a:fillRect/>
          </a:stretch>
        </p:blipFill>
        <p:spPr>
          <a:xfrm>
            <a:off x="7201073" y="5943600"/>
            <a:ext cx="1485727" cy="514569"/>
          </a:xfrm>
          <a:prstGeom prst="rect">
            <a:avLst/>
          </a:prstGeom>
        </p:spPr>
      </p:pic>
    </p:spTree>
    <p:extLst>
      <p:ext uri="{BB962C8B-B14F-4D97-AF65-F5344CB8AC3E}">
        <p14:creationId xmlns:p14="http://schemas.microsoft.com/office/powerpoint/2010/main" val="14684338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E45191-791A-4920-B13E-4944B0EC2FA6}" type="datetimeFigureOut">
              <a:rPr lang="en-US" smtClean="0"/>
              <a:pPr/>
              <a:t>11/13/2017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B9D4F9-CDEB-4F81-944E-FCABA2581DEB}" type="slidenum">
              <a:rPr lang="en-US" smtClean="0"/>
              <a:pPr/>
              <a:t>‹#›</a:t>
            </a:fld>
            <a:endParaRPr lang="en-US" dirty="0"/>
          </a:p>
        </p:txBody>
      </p:sp>
      <p:sp>
        <p:nvSpPr>
          <p:cNvPr id="7" name="Rectangle 6"/>
          <p:cNvSpPr/>
          <p:nvPr userDrawn="1"/>
        </p:nvSpPr>
        <p:spPr>
          <a:xfrm>
            <a:off x="0" y="5791200"/>
            <a:ext cx="9144000" cy="1066800"/>
          </a:xfrm>
          <a:prstGeom prst="rect">
            <a:avLst/>
          </a:prstGeom>
          <a:solidFill>
            <a:srgbClr val="122A5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8" name="Picture 7" descr="EmoryHealthcare-rev.eps"/>
          <p:cNvPicPr>
            <a:picLocks noChangeAspect="1"/>
          </p:cNvPicPr>
          <p:nvPr userDrawn="1"/>
        </p:nvPicPr>
        <p:blipFill>
          <a:blip r:embed="rId2"/>
          <a:stretch>
            <a:fillRect/>
          </a:stretch>
        </p:blipFill>
        <p:spPr>
          <a:xfrm>
            <a:off x="7201073" y="5943600"/>
            <a:ext cx="1485727" cy="514569"/>
          </a:xfrm>
          <a:prstGeom prst="rect">
            <a:avLst/>
          </a:prstGeom>
        </p:spPr>
      </p:pic>
    </p:spTree>
    <p:extLst>
      <p:ext uri="{BB962C8B-B14F-4D97-AF65-F5344CB8AC3E}">
        <p14:creationId xmlns:p14="http://schemas.microsoft.com/office/powerpoint/2010/main" val="502068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0E45191-791A-4920-B13E-4944B0EC2FA6}" type="datetimeFigureOut">
              <a:rPr lang="en-US" smtClean="0"/>
              <a:pPr/>
              <a:t>11/13/2017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B9D4F9-CDEB-4F81-944E-FCABA2581DEB}" type="slidenum">
              <a:rPr lang="en-US" smtClean="0"/>
              <a:pPr/>
              <a:t>‹#›</a:t>
            </a:fld>
            <a:endParaRPr lang="en-US" dirty="0"/>
          </a:p>
        </p:txBody>
      </p:sp>
      <p:sp>
        <p:nvSpPr>
          <p:cNvPr id="8" name="Rectangle 7"/>
          <p:cNvSpPr/>
          <p:nvPr userDrawn="1"/>
        </p:nvSpPr>
        <p:spPr>
          <a:xfrm>
            <a:off x="0" y="5791200"/>
            <a:ext cx="9144000" cy="1066800"/>
          </a:xfrm>
          <a:prstGeom prst="rect">
            <a:avLst/>
          </a:prstGeom>
          <a:solidFill>
            <a:srgbClr val="122A5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9" name="Picture 8" descr="EmoryHealthcare-rev.eps"/>
          <p:cNvPicPr>
            <a:picLocks noChangeAspect="1"/>
          </p:cNvPicPr>
          <p:nvPr userDrawn="1"/>
        </p:nvPicPr>
        <p:blipFill>
          <a:blip r:embed="rId2"/>
          <a:stretch>
            <a:fillRect/>
          </a:stretch>
        </p:blipFill>
        <p:spPr>
          <a:xfrm>
            <a:off x="7201073" y="5943600"/>
            <a:ext cx="1485727" cy="514569"/>
          </a:xfrm>
          <a:prstGeom prst="rect">
            <a:avLst/>
          </a:prstGeom>
        </p:spPr>
      </p:pic>
    </p:spTree>
    <p:extLst>
      <p:ext uri="{BB962C8B-B14F-4D97-AF65-F5344CB8AC3E}">
        <p14:creationId xmlns:p14="http://schemas.microsoft.com/office/powerpoint/2010/main" val="1239037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616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616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0E45191-791A-4920-B13E-4944B0EC2FA6}" type="datetimeFigureOut">
              <a:rPr lang="en-US" smtClean="0"/>
              <a:pPr/>
              <a:t>11/13/2017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FB9D4F9-CDEB-4F81-944E-FCABA2581DEB}" type="slidenum">
              <a:rPr lang="en-US" smtClean="0"/>
              <a:pPr/>
              <a:t>‹#›</a:t>
            </a:fld>
            <a:endParaRPr lang="en-US" dirty="0"/>
          </a:p>
        </p:txBody>
      </p:sp>
      <p:sp>
        <p:nvSpPr>
          <p:cNvPr id="10" name="Rectangle 9"/>
          <p:cNvSpPr/>
          <p:nvPr userDrawn="1"/>
        </p:nvSpPr>
        <p:spPr>
          <a:xfrm>
            <a:off x="0" y="5791200"/>
            <a:ext cx="9144000" cy="1066800"/>
          </a:xfrm>
          <a:prstGeom prst="rect">
            <a:avLst/>
          </a:prstGeom>
          <a:solidFill>
            <a:srgbClr val="122A5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1" name="Picture 10" descr="EmoryHealthcare-rev.eps"/>
          <p:cNvPicPr>
            <a:picLocks noChangeAspect="1"/>
          </p:cNvPicPr>
          <p:nvPr userDrawn="1"/>
        </p:nvPicPr>
        <p:blipFill>
          <a:blip r:embed="rId2"/>
          <a:stretch>
            <a:fillRect/>
          </a:stretch>
        </p:blipFill>
        <p:spPr>
          <a:xfrm>
            <a:off x="7201073" y="5943600"/>
            <a:ext cx="1485727" cy="514569"/>
          </a:xfrm>
          <a:prstGeom prst="rect">
            <a:avLst/>
          </a:prstGeom>
        </p:spPr>
      </p:pic>
    </p:spTree>
    <p:extLst>
      <p:ext uri="{BB962C8B-B14F-4D97-AF65-F5344CB8AC3E}">
        <p14:creationId xmlns:p14="http://schemas.microsoft.com/office/powerpoint/2010/main" val="290842941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image" Target="../media/image1.emf"/><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F7E840-4010-2B44-935D-B8453162D638}" type="datetimeFigureOut">
              <a:rPr lang="en-US" smtClean="0"/>
              <a:pPr/>
              <a:t>11/13/2017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C2C435-FC9B-1749-8573-C8F6A9AC0EA5}" type="slidenum">
              <a:rPr lang="en-US" smtClean="0"/>
              <a:pPr/>
              <a:t>‹#›</a:t>
            </a:fld>
            <a:endParaRPr lang="en-US" dirty="0"/>
          </a:p>
        </p:txBody>
      </p:sp>
      <p:sp>
        <p:nvSpPr>
          <p:cNvPr id="7" name="Rectangle 6"/>
          <p:cNvSpPr/>
          <p:nvPr userDrawn="1"/>
        </p:nvSpPr>
        <p:spPr>
          <a:xfrm>
            <a:off x="0" y="5791200"/>
            <a:ext cx="9144000" cy="1066800"/>
          </a:xfrm>
          <a:prstGeom prst="rect">
            <a:avLst/>
          </a:prstGeom>
          <a:solidFill>
            <a:srgbClr val="122A5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8" name="Picture 7" descr="EmoryHealthcare-rev.eps"/>
          <p:cNvPicPr>
            <a:picLocks noChangeAspect="1"/>
          </p:cNvPicPr>
          <p:nvPr userDrawn="1"/>
        </p:nvPicPr>
        <p:blipFill>
          <a:blip r:embed="rId6"/>
          <a:stretch>
            <a:fillRect/>
          </a:stretch>
        </p:blipFill>
        <p:spPr>
          <a:xfrm>
            <a:off x="7201073" y="5943600"/>
            <a:ext cx="1485727" cy="514569"/>
          </a:xfrm>
          <a:prstGeom prst="rect">
            <a:avLst/>
          </a:prstGeom>
        </p:spPr>
      </p:pic>
    </p:spTree>
  </p:cSld>
  <p:clrMap bg1="lt1" tx1="dk1" bg2="lt2" tx2="dk2" accent1="accent1" accent2="accent2" accent3="accent3" accent4="accent4" accent5="accent5" accent6="accent6" hlink="hlink" folHlink="folHlink"/>
  <p:sldLayoutIdLst>
    <p:sldLayoutId id="2147483656" r:id="rId1"/>
    <p:sldLayoutId id="2147483653" r:id="rId2"/>
    <p:sldLayoutId id="2147483663" r:id="rId3"/>
    <p:sldLayoutId id="2147483676" r:id="rId4"/>
  </p:sldLayoutIdLst>
  <p:txStyles>
    <p:titleStyle>
      <a:lvl1pPr algn="ctr" defTabSz="457200" rtl="0" eaLnBrk="1" latinLnBrk="0" hangingPunct="1">
        <a:spcBef>
          <a:spcPct val="0"/>
        </a:spcBef>
        <a:buNone/>
        <a:defRPr sz="3600" b="1" i="0" kern="1200" cap="all">
          <a:solidFill>
            <a:srgbClr val="122A5D"/>
          </a:solidFill>
          <a:latin typeface="Century Gothic"/>
          <a:ea typeface="+mj-ea"/>
          <a:cs typeface="Century Gothic"/>
        </a:defRPr>
      </a:lvl1pPr>
    </p:titleStyle>
    <p:bodyStyle>
      <a:lvl1pPr marL="342900" indent="-342900" algn="l" defTabSz="457200" rtl="0" eaLnBrk="1" latinLnBrk="0" hangingPunct="1">
        <a:spcBef>
          <a:spcPct val="20000"/>
        </a:spcBef>
        <a:buFont typeface="Arial"/>
        <a:buChar char="•"/>
        <a:defRPr sz="2400" b="0" i="0" kern="1200">
          <a:solidFill>
            <a:schemeClr val="tx1"/>
          </a:solidFill>
          <a:latin typeface="Century Gothic"/>
          <a:ea typeface="+mn-ea"/>
          <a:cs typeface="Century Gothic"/>
        </a:defRPr>
      </a:lvl1pPr>
      <a:lvl2pPr marL="742950" indent="-285750" algn="l" defTabSz="457200" rtl="0" eaLnBrk="1" latinLnBrk="0" hangingPunct="1">
        <a:spcBef>
          <a:spcPct val="20000"/>
        </a:spcBef>
        <a:buFont typeface="Arial"/>
        <a:buChar char="–"/>
        <a:defRPr sz="2400" b="0" i="0" kern="1200">
          <a:solidFill>
            <a:schemeClr val="tx1"/>
          </a:solidFill>
          <a:latin typeface="Century Gothic"/>
          <a:ea typeface="+mn-ea"/>
          <a:cs typeface="Century Gothic"/>
        </a:defRPr>
      </a:lvl2pPr>
      <a:lvl3pPr marL="1143000" indent="-228600" algn="l" defTabSz="457200" rtl="0" eaLnBrk="1" latinLnBrk="0" hangingPunct="1">
        <a:spcBef>
          <a:spcPct val="20000"/>
        </a:spcBef>
        <a:buFont typeface="Arial"/>
        <a:buChar char="•"/>
        <a:defRPr sz="2000" b="0" i="0" kern="1200">
          <a:solidFill>
            <a:schemeClr val="tx1"/>
          </a:solidFill>
          <a:latin typeface="Century Gothic"/>
          <a:ea typeface="+mn-ea"/>
          <a:cs typeface="Century Gothic"/>
        </a:defRPr>
      </a:lvl3pPr>
      <a:lvl4pPr marL="1600200" indent="-228600" algn="l" defTabSz="457200" rtl="0" eaLnBrk="1" latinLnBrk="0" hangingPunct="1">
        <a:spcBef>
          <a:spcPct val="20000"/>
        </a:spcBef>
        <a:buFont typeface="Arial"/>
        <a:buChar char="–"/>
        <a:defRPr sz="1800" b="0" i="0" kern="1200">
          <a:solidFill>
            <a:schemeClr val="tx1"/>
          </a:solidFill>
          <a:latin typeface="Century Gothic"/>
          <a:ea typeface="+mn-ea"/>
          <a:cs typeface="Century Gothic"/>
        </a:defRPr>
      </a:lvl4pPr>
      <a:lvl5pPr marL="2057400" indent="-228600" algn="l" defTabSz="457200" rtl="0" eaLnBrk="1" latinLnBrk="0" hangingPunct="1">
        <a:spcBef>
          <a:spcPct val="20000"/>
        </a:spcBef>
        <a:buFont typeface="Arial"/>
        <a:buChar char="»"/>
        <a:defRPr sz="1400" b="0" i="0" kern="1200">
          <a:solidFill>
            <a:schemeClr val="tx1"/>
          </a:solidFill>
          <a:latin typeface="Century Gothic"/>
          <a:ea typeface="+mn-ea"/>
          <a:cs typeface="Century Gothic"/>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E45191-791A-4920-B13E-4944B0EC2FA6}" type="datetimeFigureOut">
              <a:rPr lang="en-US" smtClean="0"/>
              <a:pPr/>
              <a:t>11/13/2017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B9D4F9-CDEB-4F81-944E-FCABA2581DEB}" type="slidenum">
              <a:rPr lang="en-US" smtClean="0"/>
              <a:pPr/>
              <a:t>‹#›</a:t>
            </a:fld>
            <a:endParaRPr lang="en-US" dirty="0"/>
          </a:p>
        </p:txBody>
      </p:sp>
      <p:sp>
        <p:nvSpPr>
          <p:cNvPr id="7" name="Rectangle 6"/>
          <p:cNvSpPr/>
          <p:nvPr userDrawn="1"/>
        </p:nvSpPr>
        <p:spPr>
          <a:xfrm>
            <a:off x="0" y="5791200"/>
            <a:ext cx="9144000" cy="1066800"/>
          </a:xfrm>
          <a:prstGeom prst="rect">
            <a:avLst/>
          </a:prstGeom>
          <a:solidFill>
            <a:srgbClr val="122A5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8" name="Picture 7" descr="EmoryHealthcare-rev.eps"/>
          <p:cNvPicPr>
            <a:picLocks noChangeAspect="1"/>
          </p:cNvPicPr>
          <p:nvPr userDrawn="1"/>
        </p:nvPicPr>
        <p:blipFill>
          <a:blip r:embed="rId13"/>
          <a:stretch>
            <a:fillRect/>
          </a:stretch>
        </p:blipFill>
        <p:spPr>
          <a:xfrm>
            <a:off x="7201073" y="5943600"/>
            <a:ext cx="1485727" cy="514569"/>
          </a:xfrm>
          <a:prstGeom prst="rect">
            <a:avLst/>
          </a:prstGeom>
        </p:spPr>
      </p:pic>
    </p:spTree>
    <p:extLst>
      <p:ext uri="{BB962C8B-B14F-4D97-AF65-F5344CB8AC3E}">
        <p14:creationId xmlns:p14="http://schemas.microsoft.com/office/powerpoint/2010/main" val="358821161"/>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685800" y="991738"/>
            <a:ext cx="7772400" cy="1470025"/>
          </a:xfrm>
        </p:spPr>
        <p:txBody>
          <a:bodyPr>
            <a:noAutofit/>
          </a:bodyPr>
          <a:lstStyle/>
          <a:p>
            <a:pPr>
              <a:lnSpc>
                <a:spcPct val="90000"/>
              </a:lnSpc>
              <a:spcBef>
                <a:spcPts val="600"/>
              </a:spcBef>
            </a:pPr>
            <a:r>
              <a:rPr lang="en-US" cap="none" dirty="0" smtClean="0">
                <a:solidFill>
                  <a:srgbClr val="002060"/>
                </a:solidFill>
                <a:latin typeface="GE Inspira Pitch"/>
                <a:cs typeface="Arial" panose="020B0604020202020204" pitchFamily="34" charset="0"/>
              </a:rPr>
              <a:t>Improving Accuracy of PI-initiated Studies Processed for the ClinicalTrials.Gov Team  </a:t>
            </a:r>
            <a:endParaRPr lang="en-US" b="0" cap="none" dirty="0">
              <a:solidFill>
                <a:srgbClr val="002060"/>
              </a:solidFill>
              <a:latin typeface="GE Inspira Pitch"/>
              <a:cs typeface="Arial" panose="020B0604020202020204" pitchFamily="34" charset="0"/>
            </a:endParaRPr>
          </a:p>
        </p:txBody>
      </p:sp>
      <p:sp>
        <p:nvSpPr>
          <p:cNvPr id="89091" name="Subtitle 8"/>
          <p:cNvSpPr>
            <a:spLocks noGrp="1"/>
          </p:cNvSpPr>
          <p:nvPr>
            <p:ph type="subTitle" idx="1"/>
          </p:nvPr>
        </p:nvSpPr>
        <p:spPr>
          <a:xfrm>
            <a:off x="1268083" y="3545456"/>
            <a:ext cx="6400800" cy="1752600"/>
          </a:xfrm>
        </p:spPr>
        <p:txBody>
          <a:bodyPr>
            <a:normAutofit/>
          </a:bodyPr>
          <a:lstStyle/>
          <a:p>
            <a:r>
              <a:rPr lang="en-US" sz="2800" b="1" dirty="0" smtClean="0">
                <a:solidFill>
                  <a:srgbClr val="1F497D"/>
                </a:solidFill>
                <a:latin typeface="GE Inspira Pitch"/>
              </a:rPr>
              <a:t>Karen Browning &amp; </a:t>
            </a:r>
          </a:p>
          <a:p>
            <a:r>
              <a:rPr lang="en-US" sz="2800" b="1" dirty="0" smtClean="0">
                <a:solidFill>
                  <a:srgbClr val="1F497D"/>
                </a:solidFill>
                <a:latin typeface="GE Inspira Pitch"/>
              </a:rPr>
              <a:t>Chade Granderson</a:t>
            </a:r>
            <a:endParaRPr lang="en-US" sz="2800" b="1" i="1" dirty="0" smtClean="0">
              <a:latin typeface="GE Inspira Pitch"/>
            </a:endParaRPr>
          </a:p>
          <a:p>
            <a:endParaRPr lang="en-US" dirty="0" smtClean="0">
              <a:latin typeface="GE Inspira Pitch"/>
            </a:endParaRPr>
          </a:p>
        </p:txBody>
      </p:sp>
      <p:sp>
        <p:nvSpPr>
          <p:cNvPr id="89092" name="Slide Number Placeholder 3"/>
          <p:cNvSpPr>
            <a:spLocks noGrp="1"/>
          </p:cNvSpPr>
          <p:nvPr>
            <p:ph type="sldNum" sz="quarter" idx="4294967295"/>
          </p:nvPr>
        </p:nvSpPr>
        <p:spPr>
          <a:xfrm>
            <a:off x="6781800" y="6381750"/>
            <a:ext cx="2133600" cy="476250"/>
          </a:xfrm>
          <a:prstGeom prst="rect">
            <a:avLst/>
          </a:prstGeom>
          <a:noFill/>
        </p:spPr>
        <p:txBody>
          <a:bodyPr/>
          <a:lstStyle/>
          <a:p>
            <a:fld id="{46651CC2-9AB5-D049-8509-24137D191834}" type="slidenum">
              <a:rPr lang="en-US" smtClean="0"/>
              <a:pPr/>
              <a:t>1</a:t>
            </a:fld>
            <a:endParaRPr 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Metrics/results</a:t>
            </a:r>
            <a:endParaRPr lang="en-US" dirty="0"/>
          </a:p>
        </p:txBody>
      </p:sp>
      <p:pic>
        <p:nvPicPr>
          <p:cNvPr id="3" name="Picture 2"/>
          <p:cNvPicPr>
            <a:picLocks noChangeAspect="1"/>
          </p:cNvPicPr>
          <p:nvPr/>
        </p:nvPicPr>
        <p:blipFill>
          <a:blip r:embed="rId2"/>
          <a:stretch>
            <a:fillRect/>
          </a:stretch>
        </p:blipFill>
        <p:spPr>
          <a:xfrm>
            <a:off x="1512003" y="1298448"/>
            <a:ext cx="6197180" cy="3721608"/>
          </a:xfrm>
          <a:prstGeom prst="rect">
            <a:avLst/>
          </a:prstGeom>
        </p:spPr>
      </p:pic>
    </p:spTree>
    <p:extLst>
      <p:ext uri="{BB962C8B-B14F-4D97-AF65-F5344CB8AC3E}">
        <p14:creationId xmlns:p14="http://schemas.microsoft.com/office/powerpoint/2010/main" val="328985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 Inspira Pitch"/>
              </a:rPr>
              <a:t>Follow up/Next steps</a:t>
            </a:r>
            <a:endParaRPr lang="en-US" dirty="0">
              <a:latin typeface="GE Inspira Pitch"/>
            </a:endParaRPr>
          </a:p>
        </p:txBody>
      </p:sp>
      <p:sp>
        <p:nvSpPr>
          <p:cNvPr id="3" name="Content Placeholder 2"/>
          <p:cNvSpPr>
            <a:spLocks noGrp="1"/>
          </p:cNvSpPr>
          <p:nvPr>
            <p:ph sz="quarter" idx="10"/>
          </p:nvPr>
        </p:nvSpPr>
        <p:spPr>
          <a:xfrm>
            <a:off x="457200" y="1916684"/>
            <a:ext cx="8229600" cy="3873500"/>
          </a:xfrm>
        </p:spPr>
        <p:txBody>
          <a:bodyPr/>
          <a:lstStyle/>
          <a:p>
            <a:r>
              <a:rPr lang="en-US" dirty="0" smtClean="0">
                <a:solidFill>
                  <a:srgbClr val="000099"/>
                </a:solidFill>
                <a:latin typeface="GE Inspira Pitch"/>
              </a:rPr>
              <a:t>Pre-Award will continue to notify ClinicalTrials.gov team to ensure reviews are consistent and complete.</a:t>
            </a:r>
          </a:p>
          <a:p>
            <a:r>
              <a:rPr lang="en-US" dirty="0" smtClean="0">
                <a:solidFill>
                  <a:srgbClr val="000099"/>
                </a:solidFill>
                <a:latin typeface="GE Inspira Pitch"/>
              </a:rPr>
              <a:t>Continue to run a quarterly report in OCR database to ensure no studies are missed.</a:t>
            </a:r>
          </a:p>
          <a:p>
            <a:r>
              <a:rPr lang="en-US" dirty="0" smtClean="0">
                <a:solidFill>
                  <a:srgbClr val="000099"/>
                </a:solidFill>
                <a:latin typeface="GE Inspira Pitch"/>
              </a:rPr>
              <a:t>Future projects may be developed as all databases move into the Emory Research Management System (ERMS) to streamline the process.</a:t>
            </a:r>
          </a:p>
          <a:p>
            <a:pPr marL="0" indent="0">
              <a:buNone/>
            </a:pPr>
            <a:endParaRPr lang="en-US" dirty="0"/>
          </a:p>
        </p:txBody>
      </p:sp>
    </p:spTree>
    <p:extLst>
      <p:ext uri="{BB962C8B-B14F-4D97-AF65-F5344CB8AC3E}">
        <p14:creationId xmlns:p14="http://schemas.microsoft.com/office/powerpoint/2010/main" val="19987736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 Inspira Pitch"/>
              </a:rPr>
              <a:t>background</a:t>
            </a:r>
            <a:endParaRPr lang="en-US" dirty="0">
              <a:latin typeface="GE Inspira Pitch"/>
            </a:endParaRPr>
          </a:p>
        </p:txBody>
      </p:sp>
      <p:sp>
        <p:nvSpPr>
          <p:cNvPr id="4" name="Content Placeholder 3"/>
          <p:cNvSpPr>
            <a:spLocks noGrp="1"/>
          </p:cNvSpPr>
          <p:nvPr>
            <p:ph sz="quarter" idx="10"/>
          </p:nvPr>
        </p:nvSpPr>
        <p:spPr>
          <a:xfrm>
            <a:off x="283464" y="1280160"/>
            <a:ext cx="8403336" cy="4231806"/>
          </a:xfrm>
        </p:spPr>
        <p:txBody>
          <a:bodyPr>
            <a:normAutofit fontScale="92500" lnSpcReduction="10000"/>
          </a:bodyPr>
          <a:lstStyle/>
          <a:p>
            <a:r>
              <a:rPr lang="en-US" sz="2200" dirty="0" smtClean="0">
                <a:solidFill>
                  <a:srgbClr val="000099"/>
                </a:solidFill>
                <a:latin typeface="GE Inspira Pitch"/>
              </a:rPr>
              <a:t>OCR Mission: The </a:t>
            </a:r>
            <a:r>
              <a:rPr lang="en-US" sz="2200" dirty="0">
                <a:solidFill>
                  <a:srgbClr val="000099"/>
                </a:solidFill>
                <a:latin typeface="GE Inspira Pitch"/>
              </a:rPr>
              <a:t>mission of the Office for Clinical Research (OCR) is to facilitate operational processes that support the efforts of the clinical research team in the timely initiation, management and completion of clinical trials at Emory</a:t>
            </a:r>
            <a:r>
              <a:rPr lang="en-US" sz="2200" dirty="0" smtClean="0">
                <a:solidFill>
                  <a:srgbClr val="000099"/>
                </a:solidFill>
                <a:latin typeface="GE Inspira Pitch"/>
              </a:rPr>
              <a:t>.</a:t>
            </a:r>
          </a:p>
          <a:p>
            <a:r>
              <a:rPr lang="en-US" sz="2200" dirty="0" smtClean="0">
                <a:solidFill>
                  <a:srgbClr val="000099"/>
                </a:solidFill>
                <a:latin typeface="GE Inspira Pitch"/>
              </a:rPr>
              <a:t>Consists of multiple teams managing research activities throughout the study lifecycle.</a:t>
            </a:r>
          </a:p>
          <a:p>
            <a:pPr lvl="2" indent="-342900"/>
            <a:r>
              <a:rPr lang="en-US" dirty="0">
                <a:solidFill>
                  <a:srgbClr val="000099"/>
                </a:solidFill>
                <a:latin typeface="GE Inspira Pitch"/>
              </a:rPr>
              <a:t>Clinical Research Support Services</a:t>
            </a:r>
          </a:p>
          <a:p>
            <a:pPr lvl="2" indent="-342900"/>
            <a:r>
              <a:rPr lang="en-US" dirty="0">
                <a:solidFill>
                  <a:srgbClr val="000099"/>
                </a:solidFill>
                <a:latin typeface="GE Inspira Pitch"/>
              </a:rPr>
              <a:t>Pre-Award</a:t>
            </a:r>
          </a:p>
          <a:p>
            <a:pPr lvl="2" indent="-342900"/>
            <a:r>
              <a:rPr lang="en-US" dirty="0">
                <a:solidFill>
                  <a:srgbClr val="000099"/>
                </a:solidFill>
                <a:latin typeface="GE Inspira Pitch"/>
              </a:rPr>
              <a:t>Education &amp; Outreach </a:t>
            </a:r>
          </a:p>
          <a:p>
            <a:pPr lvl="2" indent="-342900"/>
            <a:r>
              <a:rPr lang="en-US" dirty="0">
                <a:solidFill>
                  <a:srgbClr val="000099"/>
                </a:solidFill>
                <a:latin typeface="GE Inspira Pitch"/>
              </a:rPr>
              <a:t>Data Integrity</a:t>
            </a:r>
          </a:p>
          <a:p>
            <a:pPr lvl="2" indent="-342900"/>
            <a:r>
              <a:rPr lang="en-US" dirty="0">
                <a:solidFill>
                  <a:srgbClr val="000099"/>
                </a:solidFill>
                <a:latin typeface="GE Inspira Pitch"/>
              </a:rPr>
              <a:t>ClinicalTrials.gov. </a:t>
            </a:r>
          </a:p>
          <a:p>
            <a:pPr lvl="2" indent="-342900"/>
            <a:r>
              <a:rPr lang="en-US" dirty="0">
                <a:solidFill>
                  <a:srgbClr val="000099"/>
                </a:solidFill>
                <a:latin typeface="GE Inspira Pitch"/>
              </a:rPr>
              <a:t>Clinical Research Finance Management </a:t>
            </a:r>
          </a:p>
          <a:p>
            <a:pPr marL="800100" lvl="2" indent="0">
              <a:buNone/>
            </a:pPr>
            <a:r>
              <a:rPr lang="en-US" dirty="0" smtClean="0">
                <a:solidFill>
                  <a:srgbClr val="000099"/>
                </a:solidFill>
                <a:latin typeface="GE Inspira Pitch"/>
              </a:rPr>
              <a:t>				</a:t>
            </a:r>
            <a:endParaRPr lang="en-US" dirty="0">
              <a:solidFill>
                <a:srgbClr val="000099"/>
              </a:solidFill>
              <a:latin typeface="GE Inspira Pitch"/>
            </a:endParaRPr>
          </a:p>
          <a:p>
            <a:pPr marL="0" indent="0">
              <a:buNone/>
            </a:pPr>
            <a:endParaRPr lang="en-US" dirty="0">
              <a:solidFill>
                <a:srgbClr val="000099"/>
              </a:solidFill>
              <a:latin typeface="GE Inspira Pitch"/>
            </a:endParaRPr>
          </a:p>
        </p:txBody>
      </p:sp>
    </p:spTree>
    <p:extLst>
      <p:ext uri="{BB962C8B-B14F-4D97-AF65-F5344CB8AC3E}">
        <p14:creationId xmlns:p14="http://schemas.microsoft.com/office/powerpoint/2010/main" val="41126408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 Inspira Pitch"/>
              </a:rPr>
              <a:t>Background</a:t>
            </a:r>
            <a:endParaRPr lang="en-US" dirty="0">
              <a:latin typeface="GE Inspira Pitch"/>
            </a:endParaRPr>
          </a:p>
        </p:txBody>
      </p:sp>
      <p:sp>
        <p:nvSpPr>
          <p:cNvPr id="3" name="Content Placeholder 2"/>
          <p:cNvSpPr>
            <a:spLocks noGrp="1"/>
          </p:cNvSpPr>
          <p:nvPr>
            <p:ph sz="quarter" idx="10"/>
          </p:nvPr>
        </p:nvSpPr>
        <p:spPr/>
        <p:txBody>
          <a:bodyPr>
            <a:normAutofit lnSpcReduction="10000"/>
          </a:bodyPr>
          <a:lstStyle/>
          <a:p>
            <a:pPr defTabSz="914400" fontAlgn="base">
              <a:lnSpc>
                <a:spcPct val="90000"/>
              </a:lnSpc>
              <a:spcBef>
                <a:spcPct val="50000"/>
              </a:spcBef>
              <a:spcAft>
                <a:spcPct val="0"/>
              </a:spcAft>
              <a:buClr>
                <a:srgbClr val="004880"/>
              </a:buClr>
            </a:pPr>
            <a:r>
              <a:rPr lang="en-US" sz="2000" dirty="0" smtClean="0">
                <a:solidFill>
                  <a:srgbClr val="1E4191"/>
                </a:solidFill>
                <a:latin typeface="GE Inspira Pitch" pitchFamily="34" charset="0"/>
              </a:rPr>
              <a:t>ClinicalTrials.gov – website requiring registration and results submission of specific clinical trials in adherence to federal regulations &amp; policies.</a:t>
            </a:r>
          </a:p>
          <a:p>
            <a:pPr defTabSz="914400" fontAlgn="base">
              <a:lnSpc>
                <a:spcPct val="90000"/>
              </a:lnSpc>
              <a:spcBef>
                <a:spcPct val="50000"/>
              </a:spcBef>
              <a:spcAft>
                <a:spcPct val="0"/>
              </a:spcAft>
              <a:buClr>
                <a:srgbClr val="004880"/>
              </a:buClr>
            </a:pPr>
            <a:r>
              <a:rPr lang="en-US" sz="2000" dirty="0">
                <a:solidFill>
                  <a:srgbClr val="1E4191"/>
                </a:solidFill>
                <a:latin typeface="GE Inspira Pitch" pitchFamily="34" charset="0"/>
              </a:rPr>
              <a:t>Emory Office </a:t>
            </a:r>
            <a:r>
              <a:rPr lang="en-US" sz="2000" dirty="0" smtClean="0">
                <a:solidFill>
                  <a:srgbClr val="1E4191"/>
                </a:solidFill>
                <a:latin typeface="GE Inspira Pitch" pitchFamily="34" charset="0"/>
              </a:rPr>
              <a:t>for </a:t>
            </a:r>
            <a:r>
              <a:rPr lang="en-US" sz="2000" dirty="0">
                <a:solidFill>
                  <a:srgbClr val="1E4191"/>
                </a:solidFill>
                <a:latin typeface="GE Inspira Pitch" pitchFamily="34" charset="0"/>
              </a:rPr>
              <a:t>Clinical Research (OCR) </a:t>
            </a:r>
            <a:r>
              <a:rPr lang="en-US" sz="2000" dirty="0" smtClean="0">
                <a:solidFill>
                  <a:srgbClr val="1E4191"/>
                </a:solidFill>
                <a:latin typeface="GE Inspira Pitch" pitchFamily="34" charset="0"/>
              </a:rPr>
              <a:t>registers and monitors study records on principal investigator’s (PI) behalf.</a:t>
            </a:r>
          </a:p>
          <a:p>
            <a:pPr defTabSz="914400" fontAlgn="base">
              <a:lnSpc>
                <a:spcPct val="90000"/>
              </a:lnSpc>
              <a:spcBef>
                <a:spcPct val="50000"/>
              </a:spcBef>
              <a:spcAft>
                <a:spcPct val="0"/>
              </a:spcAft>
              <a:buClr>
                <a:srgbClr val="004880"/>
              </a:buClr>
            </a:pPr>
            <a:r>
              <a:rPr lang="en-US" sz="2000" dirty="0" smtClean="0">
                <a:solidFill>
                  <a:srgbClr val="1E4191"/>
                </a:solidFill>
                <a:latin typeface="GE Inspira Pitch" pitchFamily="34" charset="0"/>
              </a:rPr>
              <a:t>PI-initiated </a:t>
            </a:r>
            <a:r>
              <a:rPr lang="en-US" sz="2000" dirty="0">
                <a:solidFill>
                  <a:srgbClr val="1E4191"/>
                </a:solidFill>
                <a:latin typeface="GE Inspira Pitch" pitchFamily="34" charset="0"/>
              </a:rPr>
              <a:t>studies </a:t>
            </a:r>
            <a:r>
              <a:rPr lang="en-US" sz="2000" dirty="0" smtClean="0">
                <a:solidFill>
                  <a:srgbClr val="1E4191"/>
                </a:solidFill>
                <a:latin typeface="GE Inspira Pitch" pitchFamily="34" charset="0"/>
              </a:rPr>
              <a:t>submitted </a:t>
            </a:r>
            <a:r>
              <a:rPr lang="en-US" sz="2000" dirty="0">
                <a:solidFill>
                  <a:srgbClr val="1E4191"/>
                </a:solidFill>
                <a:latin typeface="GE Inspira Pitch" pitchFamily="34" charset="0"/>
              </a:rPr>
              <a:t>through the OCR submission process must be identified and </a:t>
            </a:r>
            <a:r>
              <a:rPr lang="en-US" sz="2000" dirty="0" smtClean="0">
                <a:solidFill>
                  <a:srgbClr val="1E4191"/>
                </a:solidFill>
                <a:latin typeface="GE Inspira Pitch" pitchFamily="34" charset="0"/>
              </a:rPr>
              <a:t>notification sent </a:t>
            </a:r>
            <a:r>
              <a:rPr lang="en-US" sz="2000" dirty="0">
                <a:solidFill>
                  <a:srgbClr val="1E4191"/>
                </a:solidFill>
                <a:latin typeface="GE Inspira Pitch" pitchFamily="34" charset="0"/>
              </a:rPr>
              <a:t>to the ClinicalTrials.gov </a:t>
            </a:r>
            <a:r>
              <a:rPr lang="en-US" sz="2000" dirty="0" smtClean="0">
                <a:solidFill>
                  <a:srgbClr val="1E4191"/>
                </a:solidFill>
                <a:latin typeface="GE Inspira Pitch" pitchFamily="34" charset="0"/>
              </a:rPr>
              <a:t>team.</a:t>
            </a:r>
          </a:p>
          <a:p>
            <a:pPr defTabSz="914400" fontAlgn="base">
              <a:lnSpc>
                <a:spcPct val="90000"/>
              </a:lnSpc>
              <a:spcBef>
                <a:spcPct val="50000"/>
              </a:spcBef>
              <a:spcAft>
                <a:spcPct val="0"/>
              </a:spcAft>
              <a:buClr>
                <a:srgbClr val="004880"/>
              </a:buClr>
            </a:pPr>
            <a:r>
              <a:rPr lang="en-US" sz="2000" dirty="0" smtClean="0">
                <a:solidFill>
                  <a:srgbClr val="1E4191"/>
                </a:solidFill>
                <a:latin typeface="GE Inspira Pitch" pitchFamily="34" charset="0"/>
              </a:rPr>
              <a:t>Without notification</a:t>
            </a:r>
            <a:r>
              <a:rPr lang="en-US" sz="2000" dirty="0">
                <a:solidFill>
                  <a:srgbClr val="1E4191"/>
                </a:solidFill>
                <a:latin typeface="GE Inspira Pitch" pitchFamily="34" charset="0"/>
              </a:rPr>
              <a:t>, unnecessary </a:t>
            </a:r>
            <a:r>
              <a:rPr lang="en-US" sz="2000" dirty="0" smtClean="0">
                <a:solidFill>
                  <a:srgbClr val="1E4191"/>
                </a:solidFill>
                <a:latin typeface="GE Inspira Pitch" pitchFamily="34" charset="0"/>
              </a:rPr>
              <a:t>entry delays into ClinicalTrials.gov may occur.</a:t>
            </a:r>
          </a:p>
          <a:p>
            <a:pPr defTabSz="914400" fontAlgn="base">
              <a:lnSpc>
                <a:spcPct val="90000"/>
              </a:lnSpc>
              <a:spcBef>
                <a:spcPct val="50000"/>
              </a:spcBef>
              <a:spcAft>
                <a:spcPct val="0"/>
              </a:spcAft>
              <a:buClr>
                <a:srgbClr val="004880"/>
              </a:buClr>
            </a:pPr>
            <a:r>
              <a:rPr lang="en-US" sz="2000" dirty="0" smtClean="0">
                <a:solidFill>
                  <a:srgbClr val="1E4191"/>
                </a:solidFill>
                <a:latin typeface="GE Inspira Pitch" pitchFamily="34" charset="0"/>
              </a:rPr>
              <a:t>Lack of registration or delay may result in federal penalties (up to $10,000 per day, NIH loss of funding, etc.).</a:t>
            </a:r>
            <a:endParaRPr lang="en-US" sz="2000" dirty="0">
              <a:solidFill>
                <a:srgbClr val="1E4191"/>
              </a:solidFill>
              <a:latin typeface="GE Inspira Pitch" pitchFamily="34" charset="0"/>
            </a:endParaRPr>
          </a:p>
        </p:txBody>
      </p:sp>
    </p:spTree>
    <p:extLst>
      <p:ext uri="{BB962C8B-B14F-4D97-AF65-F5344CB8AC3E}">
        <p14:creationId xmlns:p14="http://schemas.microsoft.com/office/powerpoint/2010/main" val="41613739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2618" y="274638"/>
            <a:ext cx="8229600" cy="1143000"/>
          </a:xfrm>
        </p:spPr>
        <p:txBody>
          <a:bodyPr/>
          <a:lstStyle/>
          <a:p>
            <a:r>
              <a:rPr lang="en-US" dirty="0" smtClean="0">
                <a:latin typeface="GE Inspira Pitch"/>
              </a:rPr>
              <a:t>baseline conditions</a:t>
            </a:r>
            <a:endParaRPr lang="en-US" dirty="0">
              <a:latin typeface="GE Inspira Pitch"/>
            </a:endParaRPr>
          </a:p>
        </p:txBody>
      </p:sp>
      <p:sp>
        <p:nvSpPr>
          <p:cNvPr id="3" name="Content Placeholder 2"/>
          <p:cNvSpPr>
            <a:spLocks noGrp="1"/>
          </p:cNvSpPr>
          <p:nvPr>
            <p:ph sz="quarter" idx="10"/>
          </p:nvPr>
        </p:nvSpPr>
        <p:spPr>
          <a:xfrm>
            <a:off x="332509" y="1318774"/>
            <a:ext cx="8229600" cy="2399211"/>
          </a:xfrm>
        </p:spPr>
        <p:txBody>
          <a:bodyPr>
            <a:normAutofit/>
          </a:bodyPr>
          <a:lstStyle/>
          <a:p>
            <a:r>
              <a:rPr lang="en-US" dirty="0" smtClean="0">
                <a:solidFill>
                  <a:srgbClr val="1E4191"/>
                </a:solidFill>
                <a:latin typeface="GE Inspira Pitch" pitchFamily="34" charset="0"/>
              </a:rPr>
              <a:t>Notification of PI-initiated </a:t>
            </a:r>
            <a:r>
              <a:rPr lang="en-US" dirty="0">
                <a:solidFill>
                  <a:srgbClr val="1E4191"/>
                </a:solidFill>
                <a:latin typeface="GE Inspira Pitch" pitchFamily="34" charset="0"/>
              </a:rPr>
              <a:t>studies </a:t>
            </a:r>
            <a:r>
              <a:rPr lang="en-US" dirty="0" smtClean="0">
                <a:solidFill>
                  <a:srgbClr val="1E4191"/>
                </a:solidFill>
                <a:latin typeface="GE Inspira Pitch" pitchFamily="34" charset="0"/>
              </a:rPr>
              <a:t>first received by OCR Pre-Award Team should be sent to the ClinicalTrials.gov Team for subsequent review.</a:t>
            </a:r>
          </a:p>
          <a:p>
            <a:r>
              <a:rPr lang="en-US" dirty="0" smtClean="0">
                <a:solidFill>
                  <a:srgbClr val="1E4191"/>
                </a:solidFill>
                <a:latin typeface="GE Inspira Pitch" pitchFamily="34" charset="0"/>
              </a:rPr>
              <a:t>Study registration may be delayed when notification of a PI-initiated study is not forwarded to the ClinicalTrials.gov team.</a:t>
            </a:r>
            <a:endParaRPr lang="en-US" b="1" dirty="0">
              <a:solidFill>
                <a:srgbClr val="1E4191"/>
              </a:solidFill>
              <a:latin typeface="GE Inspira Pitch" pitchFamily="34" charset="0"/>
            </a:endParaRPr>
          </a:p>
          <a:p>
            <a:pPr marL="0" indent="0">
              <a:buNone/>
            </a:pPr>
            <a:endParaRPr lang="en-US" dirty="0" smtClean="0"/>
          </a:p>
          <a:p>
            <a:endParaRPr lang="en-US" dirty="0">
              <a:solidFill>
                <a:srgbClr val="FF0000"/>
              </a:solidFill>
            </a:endParaRPr>
          </a:p>
        </p:txBody>
      </p:sp>
      <p:graphicFrame>
        <p:nvGraphicFramePr>
          <p:cNvPr id="5" name="Diagram 4"/>
          <p:cNvGraphicFramePr/>
          <p:nvPr>
            <p:extLst>
              <p:ext uri="{D42A27DB-BD31-4B8C-83A1-F6EECF244321}">
                <p14:modId xmlns:p14="http://schemas.microsoft.com/office/powerpoint/2010/main" val="4287089917"/>
              </p:ext>
            </p:extLst>
          </p:nvPr>
        </p:nvGraphicFramePr>
        <p:xfrm>
          <a:off x="819509" y="2018581"/>
          <a:ext cx="7479102" cy="49984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129375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 Inspira Pitch"/>
              </a:rPr>
              <a:t>Baseline conditions</a:t>
            </a:r>
            <a:endParaRPr lang="en-US" dirty="0">
              <a:latin typeface="GE Inspira Pitch"/>
            </a:endParaRPr>
          </a:p>
        </p:txBody>
      </p:sp>
      <p:pic>
        <p:nvPicPr>
          <p:cNvPr id="4" name="Content Placeholder 3"/>
          <p:cNvPicPr>
            <a:picLocks noGrp="1" noChangeAspect="1"/>
          </p:cNvPicPr>
          <p:nvPr>
            <p:ph sz="quarter" idx="10"/>
          </p:nvPr>
        </p:nvPicPr>
        <p:blipFill>
          <a:blip r:embed="rId3"/>
          <a:stretch>
            <a:fillRect/>
          </a:stretch>
        </p:blipFill>
        <p:spPr>
          <a:xfrm>
            <a:off x="1275674" y="1417638"/>
            <a:ext cx="6405285" cy="3865258"/>
          </a:xfrm>
          <a:prstGeom prst="rect">
            <a:avLst/>
          </a:prstGeom>
        </p:spPr>
      </p:pic>
    </p:spTree>
    <p:extLst>
      <p:ext uri="{BB962C8B-B14F-4D97-AF65-F5344CB8AC3E}">
        <p14:creationId xmlns:p14="http://schemas.microsoft.com/office/powerpoint/2010/main" val="10095161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 Inspira Pitch"/>
              </a:rPr>
              <a:t>Goal:  Aim statement</a:t>
            </a:r>
            <a:endParaRPr lang="en-US" dirty="0">
              <a:latin typeface="GE Inspira Pitch"/>
            </a:endParaRPr>
          </a:p>
        </p:txBody>
      </p:sp>
      <p:sp>
        <p:nvSpPr>
          <p:cNvPr id="3" name="Content Placeholder 2"/>
          <p:cNvSpPr>
            <a:spLocks noGrp="1"/>
          </p:cNvSpPr>
          <p:nvPr>
            <p:ph sz="quarter" idx="10"/>
          </p:nvPr>
        </p:nvSpPr>
        <p:spPr>
          <a:xfrm>
            <a:off x="786384" y="2342896"/>
            <a:ext cx="8229600" cy="3873500"/>
          </a:xfrm>
        </p:spPr>
        <p:txBody>
          <a:bodyPr/>
          <a:lstStyle/>
          <a:p>
            <a:pPr marL="0" lvl="0" indent="0" defTabSz="914400" fontAlgn="base">
              <a:lnSpc>
                <a:spcPct val="90000"/>
              </a:lnSpc>
              <a:spcBef>
                <a:spcPct val="50000"/>
              </a:spcBef>
              <a:spcAft>
                <a:spcPct val="0"/>
              </a:spcAft>
              <a:buClr>
                <a:srgbClr val="004880"/>
              </a:buClr>
              <a:buNone/>
            </a:pPr>
            <a:r>
              <a:rPr lang="en-US" dirty="0">
                <a:solidFill>
                  <a:srgbClr val="000099"/>
                </a:solidFill>
                <a:latin typeface="GE Inspira Pitch"/>
              </a:rPr>
              <a:t>Attainment of accuracy for </a:t>
            </a:r>
            <a:r>
              <a:rPr lang="en-US" dirty="0" smtClean="0">
                <a:solidFill>
                  <a:srgbClr val="000099"/>
                </a:solidFill>
                <a:latin typeface="GE Inspira Pitch"/>
              </a:rPr>
              <a:t>the processing </a:t>
            </a:r>
            <a:r>
              <a:rPr lang="en-US" dirty="0">
                <a:solidFill>
                  <a:srgbClr val="000099"/>
                </a:solidFill>
                <a:latin typeface="GE Inspira Pitch"/>
              </a:rPr>
              <a:t>of PI-initiated </a:t>
            </a:r>
            <a:r>
              <a:rPr lang="en-US" dirty="0" smtClean="0">
                <a:solidFill>
                  <a:srgbClr val="000099"/>
                </a:solidFill>
                <a:latin typeface="GE Inspira Pitch"/>
              </a:rPr>
              <a:t>studies by the Pre-Award team </a:t>
            </a:r>
            <a:r>
              <a:rPr lang="en-US" dirty="0">
                <a:solidFill>
                  <a:srgbClr val="000099"/>
                </a:solidFill>
                <a:latin typeface="GE Inspira Pitch"/>
              </a:rPr>
              <a:t>at 100% reliability by November </a:t>
            </a:r>
            <a:r>
              <a:rPr lang="en-US" dirty="0" smtClean="0">
                <a:solidFill>
                  <a:srgbClr val="000099"/>
                </a:solidFill>
                <a:latin typeface="GE Inspira Pitch"/>
              </a:rPr>
              <a:t>1, 2017.</a:t>
            </a:r>
            <a:endParaRPr lang="en-US" dirty="0">
              <a:solidFill>
                <a:srgbClr val="000099"/>
              </a:solidFill>
              <a:latin typeface="GE Inspira Pitch"/>
            </a:endParaRPr>
          </a:p>
        </p:txBody>
      </p:sp>
    </p:spTree>
    <p:extLst>
      <p:ext uri="{BB962C8B-B14F-4D97-AF65-F5344CB8AC3E}">
        <p14:creationId xmlns:p14="http://schemas.microsoft.com/office/powerpoint/2010/main" val="1760331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22642"/>
          </a:xfrm>
        </p:spPr>
        <p:txBody>
          <a:bodyPr/>
          <a:lstStyle/>
          <a:p>
            <a:r>
              <a:rPr lang="en-US" dirty="0" smtClean="0"/>
              <a:t>Problem analysis</a:t>
            </a:r>
            <a:endParaRPr lang="en-US" dirty="0"/>
          </a:p>
        </p:txBody>
      </p:sp>
      <p:pic>
        <p:nvPicPr>
          <p:cNvPr id="74" name="Picture 73"/>
          <p:cNvPicPr>
            <a:picLocks noChangeAspect="1"/>
          </p:cNvPicPr>
          <p:nvPr/>
        </p:nvPicPr>
        <p:blipFill>
          <a:blip r:embed="rId2"/>
          <a:stretch>
            <a:fillRect/>
          </a:stretch>
        </p:blipFill>
        <p:spPr>
          <a:xfrm>
            <a:off x="676657" y="1097280"/>
            <a:ext cx="8229600" cy="4626864"/>
          </a:xfrm>
          <a:prstGeom prst="rect">
            <a:avLst/>
          </a:prstGeom>
        </p:spPr>
      </p:pic>
    </p:spTree>
    <p:extLst>
      <p:ext uri="{BB962C8B-B14F-4D97-AF65-F5344CB8AC3E}">
        <p14:creationId xmlns:p14="http://schemas.microsoft.com/office/powerpoint/2010/main" val="1860163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44384" cy="872675"/>
          </a:xfrm>
        </p:spPr>
        <p:txBody>
          <a:bodyPr/>
          <a:lstStyle/>
          <a:p>
            <a:r>
              <a:rPr lang="en-US" dirty="0" smtClean="0"/>
              <a:t>New Process Flow </a:t>
            </a:r>
            <a:endParaRPr lang="en-US" dirty="0"/>
          </a:p>
        </p:txBody>
      </p:sp>
      <p:graphicFrame>
        <p:nvGraphicFramePr>
          <p:cNvPr id="6" name="Diagram 5"/>
          <p:cNvGraphicFramePr/>
          <p:nvPr>
            <p:extLst>
              <p:ext uri="{D42A27DB-BD31-4B8C-83A1-F6EECF244321}">
                <p14:modId xmlns:p14="http://schemas.microsoft.com/office/powerpoint/2010/main" val="3107943057"/>
              </p:ext>
            </p:extLst>
          </p:nvPr>
        </p:nvGraphicFramePr>
        <p:xfrm>
          <a:off x="457200" y="2855342"/>
          <a:ext cx="8229600" cy="27682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1000664" y="1216325"/>
            <a:ext cx="7332453" cy="1754326"/>
          </a:xfrm>
          <a:prstGeom prst="rect">
            <a:avLst/>
          </a:prstGeom>
          <a:noFill/>
        </p:spPr>
        <p:txBody>
          <a:bodyPr wrap="square" rtlCol="0">
            <a:spAutoFit/>
          </a:bodyPr>
          <a:lstStyle/>
          <a:p>
            <a:pPr marL="285750" indent="-285750">
              <a:buFont typeface="Arial" panose="020B0604020202020204" pitchFamily="34" charset="0"/>
              <a:buChar char="•"/>
            </a:pPr>
            <a:r>
              <a:rPr lang="en-US" dirty="0" smtClean="0">
                <a:solidFill>
                  <a:srgbClr val="000099"/>
                </a:solidFill>
                <a:latin typeface="GE Inspira Pitch"/>
              </a:rPr>
              <a:t>Pre-Award Supervisor will email the ClinicalTrials.gov Team when PI-initiated study is received.</a:t>
            </a:r>
          </a:p>
          <a:p>
            <a:endParaRPr lang="en-US" dirty="0" smtClean="0">
              <a:solidFill>
                <a:srgbClr val="000099"/>
              </a:solidFill>
              <a:latin typeface="GE Inspira Pitch"/>
            </a:endParaRPr>
          </a:p>
          <a:p>
            <a:pPr marL="285750" indent="-285750">
              <a:buFont typeface="Arial" panose="020B0604020202020204" pitchFamily="34" charset="0"/>
              <a:buChar char="•"/>
            </a:pPr>
            <a:r>
              <a:rPr lang="en-US" dirty="0" smtClean="0">
                <a:solidFill>
                  <a:srgbClr val="000099"/>
                </a:solidFill>
                <a:latin typeface="GE Inspira Pitch"/>
              </a:rPr>
              <a:t>As a double check, a Clinical Research Finance Manager on the Pre-Award Team will ensure that ClinicalTrials.gov Team has received the notification.</a:t>
            </a:r>
            <a:endParaRPr lang="en-US" dirty="0">
              <a:solidFill>
                <a:srgbClr val="000099"/>
              </a:solidFill>
              <a:latin typeface="GE Inspira Pitch"/>
            </a:endParaRPr>
          </a:p>
        </p:txBody>
      </p:sp>
    </p:spTree>
    <p:extLst>
      <p:ext uri="{BB962C8B-B14F-4D97-AF65-F5344CB8AC3E}">
        <p14:creationId xmlns:p14="http://schemas.microsoft.com/office/powerpoint/2010/main" val="2125569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Countermeasures</a:t>
            </a:r>
            <a:endParaRPr lang="en-US" dirty="0"/>
          </a:p>
        </p:txBody>
      </p:sp>
      <p:graphicFrame>
        <p:nvGraphicFramePr>
          <p:cNvPr id="4" name="Content Placeholder 3"/>
          <p:cNvGraphicFramePr>
            <a:graphicFrameLocks noGrp="1"/>
          </p:cNvGraphicFramePr>
          <p:nvPr>
            <p:ph sz="quarter" idx="10"/>
            <p:extLst>
              <p:ext uri="{D42A27DB-BD31-4B8C-83A1-F6EECF244321}">
                <p14:modId xmlns:p14="http://schemas.microsoft.com/office/powerpoint/2010/main" val="1471368141"/>
              </p:ext>
            </p:extLst>
          </p:nvPr>
        </p:nvGraphicFramePr>
        <p:xfrm>
          <a:off x="745236" y="1131316"/>
          <a:ext cx="7653528" cy="4215341"/>
        </p:xfrm>
        <a:graphic>
          <a:graphicData uri="http://schemas.openxmlformats.org/drawingml/2006/table">
            <a:tbl>
              <a:tblPr firstRow="1" bandRow="1">
                <a:tableStyleId>{5C22544A-7EE6-4342-B048-85BDC9FD1C3A}</a:tableStyleId>
              </a:tblPr>
              <a:tblGrid>
                <a:gridCol w="3826764"/>
                <a:gridCol w="3826764"/>
              </a:tblGrid>
              <a:tr h="342854">
                <a:tc>
                  <a:txBody>
                    <a:bodyPr/>
                    <a:lstStyle/>
                    <a:p>
                      <a:r>
                        <a:rPr lang="en-US" dirty="0" smtClean="0"/>
                        <a:t>Action/Test of Change</a:t>
                      </a:r>
                      <a:endParaRPr lang="en-US" dirty="0"/>
                    </a:p>
                  </a:txBody>
                  <a:tcPr>
                    <a:solidFill>
                      <a:schemeClr val="bg2">
                        <a:lumMod val="75000"/>
                      </a:schemeClr>
                    </a:solidFill>
                  </a:tcPr>
                </a:tc>
                <a:tc>
                  <a:txBody>
                    <a:bodyPr/>
                    <a:lstStyle/>
                    <a:p>
                      <a:r>
                        <a:rPr lang="en-US" dirty="0" smtClean="0"/>
                        <a:t>Outcome</a:t>
                      </a:r>
                      <a:r>
                        <a:rPr lang="en-US" baseline="0" dirty="0" smtClean="0"/>
                        <a:t>/What was Learned?</a:t>
                      </a:r>
                      <a:endParaRPr lang="en-US" dirty="0"/>
                    </a:p>
                  </a:txBody>
                  <a:tcPr>
                    <a:solidFill>
                      <a:schemeClr val="bg2">
                        <a:lumMod val="75000"/>
                      </a:schemeClr>
                    </a:solidFill>
                  </a:tcPr>
                </a:tc>
              </a:tr>
              <a:tr h="1371417">
                <a:tc>
                  <a:txBody>
                    <a:bodyPr/>
                    <a:lstStyle/>
                    <a:p>
                      <a:r>
                        <a:rPr lang="en-US" sz="1600" dirty="0" smtClean="0"/>
                        <a:t>The</a:t>
                      </a:r>
                      <a:r>
                        <a:rPr lang="en-US" sz="1600" baseline="0" dirty="0" smtClean="0"/>
                        <a:t> </a:t>
                      </a:r>
                      <a:r>
                        <a:rPr lang="en-US" sz="1600" dirty="0" smtClean="0"/>
                        <a:t>Pre-Award Team</a:t>
                      </a:r>
                      <a:r>
                        <a:rPr lang="en-US" sz="1600" baseline="0" dirty="0" smtClean="0"/>
                        <a:t> will send an email as notification to the ClinicalTrials.gov team alerting them of a PI-Initiated study. </a:t>
                      </a:r>
                      <a:endParaRPr lang="en-US" sz="1600" dirty="0"/>
                    </a:p>
                  </a:txBody>
                  <a:tcPr>
                    <a:solidFill>
                      <a:schemeClr val="bg1">
                        <a:lumMod val="85000"/>
                      </a:schemeClr>
                    </a:solidFill>
                  </a:tcPr>
                </a:tc>
                <a:tc>
                  <a:txBody>
                    <a:bodyPr/>
                    <a:lstStyle/>
                    <a:p>
                      <a:r>
                        <a:rPr lang="en-US" sz="1600" dirty="0" smtClean="0"/>
                        <a:t>Since</a:t>
                      </a:r>
                      <a:r>
                        <a:rPr lang="en-US" sz="1600" baseline="0" dirty="0" smtClean="0"/>
                        <a:t> September 9, 2017 to October 31, 2017 the ClinicalTrials.gov team has received notification of all PI-Initiated studies that have been received by the OCR Pre-Award.</a:t>
                      </a:r>
                      <a:endParaRPr lang="en-US" sz="1600" dirty="0"/>
                    </a:p>
                  </a:txBody>
                  <a:tcPr>
                    <a:solidFill>
                      <a:schemeClr val="bg1">
                        <a:lumMod val="85000"/>
                      </a:schemeClr>
                    </a:solidFill>
                  </a:tcPr>
                </a:tc>
              </a:tr>
              <a:tr h="1621028">
                <a:tc>
                  <a:txBody>
                    <a:bodyPr/>
                    <a:lstStyle/>
                    <a:p>
                      <a:endParaRPr lang="en-US" dirty="0"/>
                    </a:p>
                  </a:txBody>
                  <a:tcPr>
                    <a:solidFill>
                      <a:schemeClr val="bg1">
                        <a:lumMod val="85000"/>
                      </a:schemeClr>
                    </a:solidFill>
                  </a:tcPr>
                </a:tc>
                <a:tc>
                  <a:txBody>
                    <a:bodyPr/>
                    <a:lstStyle/>
                    <a:p>
                      <a:r>
                        <a:rPr lang="en-US" sz="1600" dirty="0" smtClean="0"/>
                        <a:t>Better communication between the Pre-Award and ClinicalTrials.gov</a:t>
                      </a:r>
                      <a:r>
                        <a:rPr lang="en-US" sz="1600" baseline="0" dirty="0" smtClean="0"/>
                        <a:t> </a:t>
                      </a:r>
                      <a:r>
                        <a:rPr lang="en-US" sz="1600" dirty="0" smtClean="0"/>
                        <a:t>teams has contributed</a:t>
                      </a:r>
                      <a:r>
                        <a:rPr lang="en-US" sz="1600" baseline="0" dirty="0" smtClean="0"/>
                        <a:t> to the </a:t>
                      </a:r>
                      <a:r>
                        <a:rPr lang="en-US" sz="1600" dirty="0" smtClean="0"/>
                        <a:t>reduction</a:t>
                      </a:r>
                      <a:r>
                        <a:rPr lang="en-US" sz="1600" baseline="0" dirty="0" smtClean="0"/>
                        <a:t> of study</a:t>
                      </a:r>
                      <a:r>
                        <a:rPr lang="en-US" sz="1600" dirty="0" smtClean="0"/>
                        <a:t> entry delays into the ClinicalTrials.gov website.</a:t>
                      </a:r>
                    </a:p>
                    <a:p>
                      <a:endParaRPr lang="en-US" dirty="0"/>
                    </a:p>
                  </a:txBody>
                  <a:tcPr>
                    <a:solidFill>
                      <a:schemeClr val="bg1">
                        <a:lumMod val="85000"/>
                      </a:schemeClr>
                    </a:solidFill>
                  </a:tcPr>
                </a:tc>
              </a:tr>
              <a:tr h="857136">
                <a:tc>
                  <a:txBody>
                    <a:bodyPr/>
                    <a:lstStyle/>
                    <a:p>
                      <a:endParaRPr lang="en-US" dirty="0"/>
                    </a:p>
                  </a:txBody>
                  <a:tcPr>
                    <a:solidFill>
                      <a:schemeClr val="bg1">
                        <a:lumMod val="85000"/>
                      </a:schemeClr>
                    </a:solidFill>
                  </a:tcPr>
                </a:tc>
                <a:tc>
                  <a:txBody>
                    <a:bodyPr/>
                    <a:lstStyle/>
                    <a:p>
                      <a:r>
                        <a:rPr lang="en-US" sz="1600" dirty="0" smtClean="0"/>
                        <a:t>The</a:t>
                      </a:r>
                      <a:r>
                        <a:rPr lang="en-US" sz="1600" baseline="0" dirty="0" smtClean="0"/>
                        <a:t> test of change acknowledged a reduction with the inconsistencies and variation by 100%</a:t>
                      </a:r>
                      <a:endParaRPr lang="en-US" sz="1600" dirty="0"/>
                    </a:p>
                  </a:txBody>
                  <a:tcPr>
                    <a:solidFill>
                      <a:schemeClr val="bg1">
                        <a:lumMod val="85000"/>
                      </a:schemeClr>
                    </a:solidFill>
                  </a:tcPr>
                </a:tc>
              </a:tr>
            </a:tbl>
          </a:graphicData>
        </a:graphic>
      </p:graphicFrame>
    </p:spTree>
    <p:extLst>
      <p:ext uri="{BB962C8B-B14F-4D97-AF65-F5344CB8AC3E}">
        <p14:creationId xmlns:p14="http://schemas.microsoft.com/office/powerpoint/2010/main" val="3626203879"/>
      </p:ext>
    </p:extLst>
  </p:cSld>
  <p:clrMapOvr>
    <a:masterClrMapping/>
  </p:clrMapOvr>
</p:sld>
</file>

<file path=ppt/theme/theme1.xml><?xml version="1.0" encoding="utf-8"?>
<a:theme xmlns:a="http://schemas.openxmlformats.org/drawingml/2006/main" name="Office Theme">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1469</TotalTime>
  <Words>689</Words>
  <Application>Microsoft Office PowerPoint</Application>
  <PresentationFormat>On-screen Show (4:3)</PresentationFormat>
  <Paragraphs>61</Paragraphs>
  <Slides>11</Slides>
  <Notes>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Century Gothic</vt:lpstr>
      <vt:lpstr>GE Inspira Pitch</vt:lpstr>
      <vt:lpstr>Office Theme</vt:lpstr>
      <vt:lpstr>Custom Design</vt:lpstr>
      <vt:lpstr>Improving Accuracy of PI-initiated Studies Processed for the ClinicalTrials.Gov Team  </vt:lpstr>
      <vt:lpstr>background</vt:lpstr>
      <vt:lpstr>Background</vt:lpstr>
      <vt:lpstr>baseline conditions</vt:lpstr>
      <vt:lpstr>Baseline conditions</vt:lpstr>
      <vt:lpstr>Goal:  Aim statement</vt:lpstr>
      <vt:lpstr>Problem analysis</vt:lpstr>
      <vt:lpstr>New Process Flow </vt:lpstr>
      <vt:lpstr>Countermeasures</vt:lpstr>
      <vt:lpstr>Metrics/results</vt:lpstr>
      <vt:lpstr>Follow up/Next steps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Cristina Jucan</dc:creator>
  <cp:lastModifiedBy>Granderson, Chade</cp:lastModifiedBy>
  <cp:revision>154</cp:revision>
  <cp:lastPrinted>2013-07-05T20:11:28Z</cp:lastPrinted>
  <dcterms:created xsi:type="dcterms:W3CDTF">2013-10-20T10:50:14Z</dcterms:created>
  <dcterms:modified xsi:type="dcterms:W3CDTF">2017-11-13T15:09:12Z</dcterms:modified>
</cp:coreProperties>
</file>