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4" r:id="rId2"/>
  </p:sldMasterIdLst>
  <p:notesMasterIdLst>
    <p:notesMasterId r:id="rId25"/>
  </p:notesMasterIdLst>
  <p:sldIdLst>
    <p:sldId id="262" r:id="rId3"/>
    <p:sldId id="272" r:id="rId4"/>
    <p:sldId id="280" r:id="rId5"/>
    <p:sldId id="284" r:id="rId6"/>
    <p:sldId id="290" r:id="rId7"/>
    <p:sldId id="285" r:id="rId8"/>
    <p:sldId id="281" r:id="rId9"/>
    <p:sldId id="286" r:id="rId10"/>
    <p:sldId id="296" r:id="rId11"/>
    <p:sldId id="297" r:id="rId12"/>
    <p:sldId id="282" r:id="rId13"/>
    <p:sldId id="289" r:id="rId14"/>
    <p:sldId id="288" r:id="rId15"/>
    <p:sldId id="293" r:id="rId16"/>
    <p:sldId id="291" r:id="rId17"/>
    <p:sldId id="295" r:id="rId18"/>
    <p:sldId id="292" r:id="rId19"/>
    <p:sldId id="276" r:id="rId20"/>
    <p:sldId id="294" r:id="rId21"/>
    <p:sldId id="283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392">
          <p15:clr>
            <a:srgbClr val="A4A3A4"/>
          </p15:clr>
        </p15:guide>
        <p15:guide id="3" pos="54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800000"/>
    <a:srgbClr val="122A5D"/>
    <a:srgbClr val="0000FF"/>
    <a:srgbClr val="D2D6D2"/>
    <a:srgbClr val="FFFFFF"/>
    <a:srgbClr val="6166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356" y="114"/>
      </p:cViewPr>
      <p:guideLst>
        <p:guide orient="horz" pos="2160"/>
        <p:guide pos="1392"/>
        <p:guide pos="547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5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eu.emory.edu\SOM\OCR\Bonita_Carolyn_Quality%20Academy\Data%20-%20BF\Radio_7%20Scans%20Master%20list%20_2016-05-20_bf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400" dirty="0">
                <a:solidFill>
                  <a:srgbClr val="A5002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Projected costs (budgeted) vs. </a:t>
            </a:r>
            <a:r>
              <a:rPr lang="en-US" sz="2400" baseline="0" dirty="0">
                <a:solidFill>
                  <a:srgbClr val="A5002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actual cost </a:t>
            </a:r>
            <a:endParaRPr lang="en-US" sz="2400" dirty="0">
              <a:solidFill>
                <a:srgbClr val="A5002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c:rich>
      </c:tx>
      <c:layout>
        <c:manualLayout>
          <c:xMode val="edge"/>
          <c:yMode val="edge"/>
          <c:x val="0.13766123860685639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7064677662955678E-2"/>
          <c:y val="0.24208483346651224"/>
          <c:w val="0.87845824178519738"/>
          <c:h val="0.5711627266660082"/>
        </c:manualLayout>
      </c:layout>
      <c:lineChart>
        <c:grouping val="stacked"/>
        <c:varyColors val="0"/>
        <c:ser>
          <c:idx val="0"/>
          <c:order val="0"/>
          <c:tx>
            <c:strRef>
              <c:f>'Data for graphs or charts'!$A$1</c:f>
              <c:strCache>
                <c:ptCount val="1"/>
                <c:pt idx="0">
                  <c:v>Actual (charge)</c:v>
                </c:pt>
              </c:strCache>
            </c:strRef>
          </c:tx>
          <c:val>
            <c:numRef>
              <c:f>'Data for graphs or charts'!$A$2:$A$44</c:f>
              <c:numCache>
                <c:formatCode>"$"#,##0</c:formatCode>
                <c:ptCount val="43"/>
                <c:pt idx="0">
                  <c:v>1149.3699999999999</c:v>
                </c:pt>
                <c:pt idx="1">
                  <c:v>2049.1999999999998</c:v>
                </c:pt>
                <c:pt idx="2">
                  <c:v>2333.6400000000003</c:v>
                </c:pt>
                <c:pt idx="3">
                  <c:v>3009.41</c:v>
                </c:pt>
                <c:pt idx="4">
                  <c:v>3009.41</c:v>
                </c:pt>
                <c:pt idx="5">
                  <c:v>3009.41</c:v>
                </c:pt>
                <c:pt idx="6">
                  <c:v>3006.41</c:v>
                </c:pt>
                <c:pt idx="7">
                  <c:v>3009.41</c:v>
                </c:pt>
                <c:pt idx="8">
                  <c:v>2488.1800000000003</c:v>
                </c:pt>
                <c:pt idx="9">
                  <c:v>2713.1099999999997</c:v>
                </c:pt>
                <c:pt idx="10">
                  <c:v>2863.3599999999997</c:v>
                </c:pt>
                <c:pt idx="11">
                  <c:v>2863.3599999999997</c:v>
                </c:pt>
                <c:pt idx="12">
                  <c:v>2269.12</c:v>
                </c:pt>
                <c:pt idx="13">
                  <c:v>2144.12</c:v>
                </c:pt>
                <c:pt idx="14">
                  <c:v>2365.9700000000003</c:v>
                </c:pt>
                <c:pt idx="15">
                  <c:v>2148.12</c:v>
                </c:pt>
                <c:pt idx="16">
                  <c:v>2050.35</c:v>
                </c:pt>
                <c:pt idx="17">
                  <c:v>2045.6</c:v>
                </c:pt>
                <c:pt idx="18">
                  <c:v>2206.62</c:v>
                </c:pt>
                <c:pt idx="19">
                  <c:v>2366.2200000000003</c:v>
                </c:pt>
                <c:pt idx="20">
                  <c:v>2401.9700000000003</c:v>
                </c:pt>
                <c:pt idx="21">
                  <c:v>893.17</c:v>
                </c:pt>
                <c:pt idx="22">
                  <c:v>2367.9300000000003</c:v>
                </c:pt>
                <c:pt idx="23">
                  <c:v>2441.35</c:v>
                </c:pt>
                <c:pt idx="24">
                  <c:v>929.93000000000006</c:v>
                </c:pt>
                <c:pt idx="25">
                  <c:v>1872.91</c:v>
                </c:pt>
                <c:pt idx="26">
                  <c:v>1641.43</c:v>
                </c:pt>
                <c:pt idx="27">
                  <c:v>1749.03</c:v>
                </c:pt>
                <c:pt idx="28">
                  <c:v>1683.53</c:v>
                </c:pt>
                <c:pt idx="29">
                  <c:v>2012.53</c:v>
                </c:pt>
                <c:pt idx="30">
                  <c:v>2269.2200000000003</c:v>
                </c:pt>
                <c:pt idx="31">
                  <c:v>3026.6099999999997</c:v>
                </c:pt>
                <c:pt idx="32">
                  <c:v>3199.48</c:v>
                </c:pt>
                <c:pt idx="33">
                  <c:v>1781.78</c:v>
                </c:pt>
                <c:pt idx="34">
                  <c:v>1750.53</c:v>
                </c:pt>
                <c:pt idx="35">
                  <c:v>2894.75</c:v>
                </c:pt>
                <c:pt idx="36">
                  <c:v>2883.2200000000003</c:v>
                </c:pt>
                <c:pt idx="37">
                  <c:v>2049.1999999999998</c:v>
                </c:pt>
                <c:pt idx="38">
                  <c:v>2944.1099999999997</c:v>
                </c:pt>
                <c:pt idx="39">
                  <c:v>2219.5</c:v>
                </c:pt>
                <c:pt idx="40">
                  <c:v>1987.98</c:v>
                </c:pt>
                <c:pt idx="41">
                  <c:v>2144.66</c:v>
                </c:pt>
                <c:pt idx="42">
                  <c:v>2266.1800000000003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'Data for graphs or charts'!$B$1</c:f>
              <c:strCache>
                <c:ptCount val="1"/>
                <c:pt idx="0">
                  <c:v>Projected (budget)</c:v>
                </c:pt>
              </c:strCache>
            </c:strRef>
          </c:tx>
          <c:val>
            <c:numRef>
              <c:f>'Data for graphs or charts'!$B$2:$B$44</c:f>
              <c:numCache>
                <c:formatCode>"$"#,##0</c:formatCode>
                <c:ptCount val="43"/>
                <c:pt idx="0">
                  <c:v>1436.9230769230769</c:v>
                </c:pt>
                <c:pt idx="1">
                  <c:v>3629.2307692307691</c:v>
                </c:pt>
                <c:pt idx="2">
                  <c:v>3629.2307692307691</c:v>
                </c:pt>
                <c:pt idx="3">
                  <c:v>3680</c:v>
                </c:pt>
                <c:pt idx="4">
                  <c:v>3680</c:v>
                </c:pt>
                <c:pt idx="5">
                  <c:v>3680</c:v>
                </c:pt>
                <c:pt idx="6">
                  <c:v>3680</c:v>
                </c:pt>
                <c:pt idx="7">
                  <c:v>3680</c:v>
                </c:pt>
                <c:pt idx="8">
                  <c:v>3680</c:v>
                </c:pt>
                <c:pt idx="9">
                  <c:v>3680</c:v>
                </c:pt>
                <c:pt idx="10">
                  <c:v>3680</c:v>
                </c:pt>
                <c:pt idx="11">
                  <c:v>3680</c:v>
                </c:pt>
                <c:pt idx="12">
                  <c:v>4519</c:v>
                </c:pt>
                <c:pt idx="13">
                  <c:v>4519</c:v>
                </c:pt>
                <c:pt idx="14">
                  <c:v>4519</c:v>
                </c:pt>
                <c:pt idx="15">
                  <c:v>2315</c:v>
                </c:pt>
                <c:pt idx="16">
                  <c:v>2315</c:v>
                </c:pt>
                <c:pt idx="17">
                  <c:v>2315</c:v>
                </c:pt>
                <c:pt idx="18">
                  <c:v>2315</c:v>
                </c:pt>
                <c:pt idx="19">
                  <c:v>2800</c:v>
                </c:pt>
                <c:pt idx="20">
                  <c:v>2800</c:v>
                </c:pt>
                <c:pt idx="21">
                  <c:v>1050</c:v>
                </c:pt>
                <c:pt idx="22">
                  <c:v>2800</c:v>
                </c:pt>
                <c:pt idx="23">
                  <c:v>4334.62</c:v>
                </c:pt>
                <c:pt idx="24">
                  <c:v>1436.92</c:v>
                </c:pt>
                <c:pt idx="25">
                  <c:v>2987.69</c:v>
                </c:pt>
                <c:pt idx="26">
                  <c:v>2987.69</c:v>
                </c:pt>
                <c:pt idx="27">
                  <c:v>2987.69</c:v>
                </c:pt>
                <c:pt idx="28">
                  <c:v>2987.69</c:v>
                </c:pt>
                <c:pt idx="29">
                  <c:v>5450.4</c:v>
                </c:pt>
                <c:pt idx="30">
                  <c:v>5450.4</c:v>
                </c:pt>
                <c:pt idx="31">
                  <c:v>3450</c:v>
                </c:pt>
                <c:pt idx="32">
                  <c:v>3428.46</c:v>
                </c:pt>
                <c:pt idx="33">
                  <c:v>3783.08</c:v>
                </c:pt>
                <c:pt idx="34">
                  <c:v>3783.08</c:v>
                </c:pt>
                <c:pt idx="35">
                  <c:v>5445.38</c:v>
                </c:pt>
                <c:pt idx="36">
                  <c:v>4200</c:v>
                </c:pt>
                <c:pt idx="37">
                  <c:v>3461.54</c:v>
                </c:pt>
                <c:pt idx="38">
                  <c:v>3256.92</c:v>
                </c:pt>
                <c:pt idx="39">
                  <c:v>4519</c:v>
                </c:pt>
                <c:pt idx="40">
                  <c:v>4519</c:v>
                </c:pt>
                <c:pt idx="41">
                  <c:v>4519</c:v>
                </c:pt>
                <c:pt idx="42">
                  <c:v>4519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8406528"/>
        <c:axId val="388403000"/>
      </c:lineChart>
      <c:catAx>
        <c:axId val="388406528"/>
        <c:scaling>
          <c:orientation val="minMax"/>
        </c:scaling>
        <c:delete val="0"/>
        <c:axPos val="b"/>
        <c:majorTickMark val="none"/>
        <c:minorTickMark val="none"/>
        <c:tickLblPos val="nextTo"/>
        <c:crossAx val="388403000"/>
        <c:crosses val="autoZero"/>
        <c:auto val="1"/>
        <c:lblAlgn val="ctr"/>
        <c:lblOffset val="100"/>
        <c:noMultiLvlLbl val="0"/>
      </c:catAx>
      <c:valAx>
        <c:axId val="388403000"/>
        <c:scaling>
          <c:orientation val="minMax"/>
        </c:scaling>
        <c:delete val="0"/>
        <c:axPos val="l"/>
        <c:majorGridlines/>
        <c:numFmt formatCode="&quot;$&quot;#,##0" sourceLinked="1"/>
        <c:majorTickMark val="none"/>
        <c:minorTickMark val="none"/>
        <c:tickLblPos val="nextTo"/>
        <c:spPr>
          <a:ln w="9525">
            <a:noFill/>
          </a:ln>
        </c:spPr>
        <c:crossAx val="388406528"/>
        <c:crosses val="autoZero"/>
        <c:crossBetween val="between"/>
      </c:valAx>
    </c:plotArea>
    <c:legend>
      <c:legendPos val="b"/>
      <c:overlay val="0"/>
    </c:legend>
    <c:plotVisOnly val="1"/>
    <c:dispBlanksAs val="zero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F719E-02B3-334B-A581-77471D9337CF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DA94B-E24B-5C4D-9023-69063EB82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11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_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457200" y="1600200"/>
            <a:ext cx="8229600" cy="3962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425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924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737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31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20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457200" y="1587500"/>
            <a:ext cx="8229600" cy="3873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43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43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068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037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16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16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429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7E840-4010-2B44-935D-B8453162D638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2C435-FC9B-1749-8573-C8F6A9AC0E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3" r:id="rId2"/>
    <p:sldLayoutId id="2147483663" r:id="rId3"/>
    <p:sldLayoutId id="2147483676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3600" b="1" i="0" kern="1200" cap="all">
          <a:solidFill>
            <a:srgbClr val="122A5D"/>
          </a:solidFill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Century Gothic"/>
          <a:ea typeface="+mn-ea"/>
          <a:cs typeface="Century Gothic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b="0" i="0" kern="1200">
          <a:solidFill>
            <a:schemeClr val="tx1"/>
          </a:solidFill>
          <a:latin typeface="Century Gothic"/>
          <a:ea typeface="+mn-ea"/>
          <a:cs typeface="Century Gothic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b="0" i="0" kern="1200">
          <a:solidFill>
            <a:schemeClr val="tx1"/>
          </a:solidFill>
          <a:latin typeface="Century Gothic"/>
          <a:ea typeface="+mn-ea"/>
          <a:cs typeface="Century Gothic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b="0" i="0" kern="1200">
          <a:solidFill>
            <a:schemeClr val="tx1"/>
          </a:solidFill>
          <a:latin typeface="Century Gothic"/>
          <a:ea typeface="+mn-ea"/>
          <a:cs typeface="Century Gothic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b="0" i="0" kern="1200">
          <a:solidFill>
            <a:schemeClr val="tx1"/>
          </a:solidFill>
          <a:latin typeface="Century Gothic"/>
          <a:ea typeface="+mn-ea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45191-791A-4920-B13E-4944B0EC2FA6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21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631371"/>
            <a:ext cx="7772400" cy="296907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Reducing Budget Shortfalls in Clinical Trials: Accurate Cost Projections for CT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Scans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en-US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en-US" dirty="0" smtClean="0">
                <a:solidFill>
                  <a:schemeClr val="tx2"/>
                </a:solidFill>
                <a:latin typeface="Times New Roman" pitchFamily="18" charset="0"/>
              </a:rPr>
            </a:b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9091" name="Subtitle 8"/>
          <p:cNvSpPr>
            <a:spLocks noGrp="1"/>
          </p:cNvSpPr>
          <p:nvPr>
            <p:ph type="subTitle" idx="1"/>
          </p:nvPr>
        </p:nvSpPr>
        <p:spPr>
          <a:xfrm>
            <a:off x="1371600" y="4471307"/>
            <a:ext cx="6400800" cy="1189264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122A5D"/>
                </a:solidFill>
                <a:latin typeface="Arial" charset="0"/>
              </a:rPr>
              <a:t>Bonita Feinstein &amp; </a:t>
            </a:r>
            <a:endParaRPr lang="en-US" sz="2800" b="1" dirty="0" smtClean="0">
              <a:solidFill>
                <a:srgbClr val="122A5D"/>
              </a:solidFill>
              <a:latin typeface="Arial" charset="0"/>
            </a:endParaRPr>
          </a:p>
          <a:p>
            <a:r>
              <a:rPr lang="en-US" sz="2800" b="1" dirty="0" smtClean="0">
                <a:solidFill>
                  <a:srgbClr val="122A5D"/>
                </a:solidFill>
                <a:latin typeface="Arial" charset="0"/>
              </a:rPr>
              <a:t>Carolyn </a:t>
            </a:r>
            <a:r>
              <a:rPr lang="en-US" sz="2800" b="1" dirty="0" err="1">
                <a:solidFill>
                  <a:srgbClr val="122A5D"/>
                </a:solidFill>
                <a:latin typeface="Arial" charset="0"/>
              </a:rPr>
              <a:t>Stefanski</a:t>
            </a:r>
            <a:endParaRPr lang="en-US" sz="1600" b="1" dirty="0" smtClean="0">
              <a:solidFill>
                <a:srgbClr val="122A5D"/>
              </a:solidFill>
              <a:latin typeface="Arial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81800" y="6381750"/>
            <a:ext cx="2133600" cy="476250"/>
          </a:xfrm>
          <a:prstGeom prst="rect">
            <a:avLst/>
          </a:prstGeom>
          <a:noFill/>
        </p:spPr>
        <p:txBody>
          <a:bodyPr/>
          <a:lstStyle/>
          <a:p>
            <a:fld id="{46651CC2-9AB5-D049-8509-24137D191834}" type="slidenum">
              <a:rPr lang="en-US" smtClean="0"/>
              <a:pPr/>
              <a:t>1</a:t>
            </a:fld>
            <a:endParaRPr lang="en-US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9" y="2729593"/>
            <a:ext cx="2008812" cy="1741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utoShape 6" descr="Image result for emory university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3442"/>
          </a:xfrm>
        </p:spPr>
        <p:txBody>
          <a:bodyPr/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Goal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229600" cy="39624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Our Goal: Reduce </a:t>
            </a:r>
            <a:r>
              <a:rPr lang="en-US" b="1" dirty="0">
                <a:latin typeface="Tahoma" pitchFamily="34" charset="0"/>
                <a:ea typeface="Tahoma" pitchFamily="34" charset="0"/>
                <a:cs typeface="Tahoma" pitchFamily="34" charset="0"/>
              </a:rPr>
              <a:t>Budget Shortfalls in Clinical 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Trials </a:t>
            </a:r>
          </a:p>
          <a:p>
            <a:pPr marL="0" indent="0"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100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% compliance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with the process for budget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development by all </a:t>
            </a:r>
            <a:r>
              <a:rPr lang="en-US" dirty="0" err="1">
                <a:latin typeface="Tahoma" pitchFamily="34" charset="0"/>
                <a:ea typeface="Tahoma" pitchFamily="34" charset="0"/>
                <a:cs typeface="Tahoma" pitchFamily="34" charset="0"/>
              </a:rPr>
              <a:t>CRFMs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by September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1,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2016.</a:t>
            </a:r>
          </a:p>
          <a:p>
            <a:pPr marL="0" indent="0">
              <a:buNone/>
            </a:pP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Benefit</a:t>
            </a:r>
            <a:r>
              <a:rPr lang="en-US" b="1" dirty="0">
                <a:latin typeface="Tahoma" pitchFamily="34" charset="0"/>
                <a:ea typeface="Tahoma" pitchFamily="34" charset="0"/>
                <a:cs typeface="Tahoma" pitchFamily="34" charset="0"/>
              </a:rPr>
              <a:t>: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Clinical Trial budgets will</a:t>
            </a:r>
            <a:r>
              <a:rPr lang="en-US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cover actual costs of CT scans, thus reducing or eliminating deficits during future conduct of research studies.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24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2720"/>
            <a:ext cx="8229600" cy="660401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Problem analysis</a:t>
            </a:r>
            <a:endParaRPr lang="en-US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" y="833121"/>
            <a:ext cx="8676640" cy="4642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0163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2419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Problem analysis</a:t>
            </a:r>
            <a:endParaRPr lang="en-US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178560"/>
            <a:ext cx="8229600" cy="4282439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Data collection: multi-step process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1800" b="1" dirty="0" smtClean="0">
                <a:solidFill>
                  <a:srgbClr val="122A5D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Data requested from IT: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1)ERMS (Emory Research Tracking System): System used to track patient visits, triggers patient bills to be held for bill review by post-award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122A5D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Data requested from </a:t>
            </a:r>
            <a:r>
              <a:rPr lang="en-US" sz="2000" b="1" dirty="0" smtClean="0">
                <a:solidFill>
                  <a:srgbClr val="122A5D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Invoicing division of OCR:</a:t>
            </a:r>
            <a:endParaRPr lang="en-US" sz="2000" b="1" dirty="0">
              <a:solidFill>
                <a:srgbClr val="122A5D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2)Hospital billing system (technical component)</a:t>
            </a:r>
          </a:p>
          <a:p>
            <a:pPr marL="0" indent="0"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3)Clinic billing system (professional component)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386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44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Problem analysis – Tally Sheet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446" y="849086"/>
            <a:ext cx="7791343" cy="4693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862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971" y="255362"/>
            <a:ext cx="8229600" cy="1143000"/>
          </a:xfrm>
        </p:spPr>
        <p:txBody>
          <a:bodyPr/>
          <a:lstStyle/>
          <a:p>
            <a:r>
              <a:rPr lang="en-US" dirty="0" smtClean="0"/>
              <a:t>Problem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Use your improvement tools (one slide per tool)</a:t>
            </a:r>
          </a:p>
          <a:p>
            <a:pPr lvl="1"/>
            <a:r>
              <a:rPr lang="en-US" dirty="0" smtClean="0"/>
              <a:t>Fishbone</a:t>
            </a:r>
          </a:p>
          <a:p>
            <a:pPr lvl="1"/>
            <a:r>
              <a:rPr lang="en-US" dirty="0" smtClean="0"/>
              <a:t>Tally sheets</a:t>
            </a:r>
          </a:p>
          <a:p>
            <a:pPr lvl="1"/>
            <a:r>
              <a:rPr lang="en-US" dirty="0" smtClean="0"/>
              <a:t>Pareto chart</a:t>
            </a:r>
          </a:p>
          <a:p>
            <a:pPr lvl="1"/>
            <a:r>
              <a:rPr lang="en-US" dirty="0" smtClean="0"/>
              <a:t>Value stream 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066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152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Problem analysis</a:t>
            </a:r>
            <a:endParaRPr lang="en-US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009522353"/>
              </p:ext>
            </p:extLst>
          </p:nvPr>
        </p:nvGraphicFramePr>
        <p:xfrm>
          <a:off x="457200" y="924560"/>
          <a:ext cx="8229600" cy="4851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1723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417638"/>
            <a:ext cx="8229600" cy="4043362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Data actually showed SURPLUS rather than deficit in CT scan budgets.</a:t>
            </a:r>
          </a:p>
          <a:p>
            <a:pPr marL="0" indent="0">
              <a:buNone/>
            </a:pPr>
            <a:endParaRPr lang="en-US" b="1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ctr">
              <a:buNone/>
            </a:pPr>
            <a:endParaRPr lang="en-US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0185" y="2734309"/>
            <a:ext cx="2752456" cy="17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5357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Use your improvement tools (one slide per tool)</a:t>
            </a:r>
          </a:p>
          <a:p>
            <a:pPr lvl="1"/>
            <a:r>
              <a:rPr lang="en-US" dirty="0" smtClean="0"/>
              <a:t>Fishbone</a:t>
            </a:r>
          </a:p>
          <a:p>
            <a:pPr lvl="1"/>
            <a:r>
              <a:rPr lang="en-US" dirty="0" smtClean="0"/>
              <a:t>Tally sheets</a:t>
            </a:r>
          </a:p>
          <a:p>
            <a:pPr lvl="1"/>
            <a:r>
              <a:rPr lang="en-US" dirty="0" smtClean="0"/>
              <a:t>Pareto chart</a:t>
            </a:r>
          </a:p>
          <a:p>
            <a:pPr lvl="1"/>
            <a:r>
              <a:rPr lang="en-US" dirty="0" smtClean="0"/>
              <a:t>Value stream 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799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6591"/>
          </a:xfrm>
        </p:spPr>
        <p:txBody>
          <a:bodyPr/>
          <a:lstStyle/>
          <a:p>
            <a:r>
              <a:rPr lang="en-US" dirty="0" smtClean="0"/>
              <a:t>Planned Test of Change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400" y="1121229"/>
            <a:ext cx="7293200" cy="4339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62038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6591"/>
          </a:xfrm>
        </p:spPr>
        <p:txBody>
          <a:bodyPr/>
          <a:lstStyle/>
          <a:p>
            <a:r>
              <a:rPr lang="en-US" dirty="0" smtClean="0"/>
              <a:t>Mobilizing Commitment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457" y="957943"/>
            <a:ext cx="7826829" cy="4503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7404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142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Team Members</a:t>
            </a:r>
            <a:endParaRPr lang="en-US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AutoShape 6" descr="Image result for emory university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Image result for emory university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906780"/>
            <a:ext cx="7920381" cy="4333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9711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Metrics/results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Indicate what metric(s) you are following</a:t>
            </a:r>
          </a:p>
          <a:p>
            <a:r>
              <a:rPr lang="en-US" dirty="0" smtClean="0"/>
              <a:t>Show an annotated run chart of your data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858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 up/Next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7736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scoring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841789831"/>
              </p:ext>
            </p:extLst>
          </p:nvPr>
        </p:nvGraphicFramePr>
        <p:xfrm>
          <a:off x="457200" y="1587500"/>
          <a:ext cx="82296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229"/>
                <a:gridCol w="1868714"/>
                <a:gridCol w="447765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Points available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Criteria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Aim statement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How much, by when, on whom = 2,</a:t>
                      </a:r>
                    </a:p>
                    <a:p>
                      <a:r>
                        <a:rPr lang="en-US" dirty="0" smtClean="0"/>
                        <a:t>Two</a:t>
                      </a:r>
                      <a:r>
                        <a:rPr lang="en-US" baseline="0" dirty="0" smtClean="0"/>
                        <a:t> of these =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Metrics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Annotated data on</a:t>
                      </a:r>
                      <a:r>
                        <a:rPr lang="en-US" baseline="0" dirty="0" smtClean="0"/>
                        <a:t> run chart = 1</a:t>
                      </a:r>
                    </a:p>
                    <a:p>
                      <a:r>
                        <a:rPr lang="en-US" baseline="0" dirty="0" smtClean="0"/>
                        <a:t>Use of &gt;1 PI tools (flow, fishbone, etc.)=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Tests of change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One TOC = 1</a:t>
                      </a:r>
                    </a:p>
                    <a:p>
                      <a:r>
                        <a:rPr lang="en-US" dirty="0" smtClean="0"/>
                        <a:t>&gt; 1 TOC =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 of Reliability Design Strategy = 1</a:t>
                      </a:r>
                    </a:p>
                    <a:p>
                      <a:r>
                        <a:rPr lang="en-US" dirty="0" smtClean="0"/>
                        <a:t>Use of human</a:t>
                      </a:r>
                      <a:r>
                        <a:rPr lang="en-US" baseline="0" dirty="0" smtClean="0"/>
                        <a:t> factors in design to achieve &gt;95% reliability =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Effective</a:t>
                      </a:r>
                      <a:r>
                        <a:rPr lang="en-US" baseline="0" dirty="0" smtClean="0"/>
                        <a:t> use of tools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Used A3 format correctly = 1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Use of quantitative data to drive TOCs = 1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178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1522"/>
          </a:xfrm>
        </p:spPr>
        <p:txBody>
          <a:bodyPr/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Background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158240"/>
            <a:ext cx="8229600" cy="4617572"/>
          </a:xfrm>
        </p:spPr>
        <p:txBody>
          <a:bodyPr>
            <a:noAutofit/>
          </a:bodyPr>
          <a:lstStyle/>
          <a:p>
            <a:r>
              <a:rPr lang="en-US" sz="2200" dirty="0">
                <a:latin typeface="Tahoma" pitchFamily="34" charset="0"/>
                <a:ea typeface="Tahoma" pitchFamily="34" charset="0"/>
                <a:cs typeface="Tahoma" pitchFamily="34" charset="0"/>
              </a:rPr>
              <a:t>Office for Clinical </a:t>
            </a: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Research, Pre-Award </a:t>
            </a:r>
            <a:r>
              <a:rPr lang="en-US" sz="2200" dirty="0">
                <a:latin typeface="Tahoma" pitchFamily="34" charset="0"/>
                <a:ea typeface="Tahoma" pitchFamily="34" charset="0"/>
                <a:cs typeface="Tahoma" pitchFamily="34" charset="0"/>
              </a:rPr>
              <a:t>division </a:t>
            </a: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responsible </a:t>
            </a:r>
            <a:r>
              <a:rPr lang="en-US" sz="2200" dirty="0">
                <a:latin typeface="Tahoma" pitchFamily="34" charset="0"/>
                <a:ea typeface="Tahoma" pitchFamily="34" charset="0"/>
                <a:cs typeface="Tahoma" pitchFamily="34" charset="0"/>
              </a:rPr>
              <a:t>for budget development &amp; </a:t>
            </a: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negotiation for all University clinical trials</a:t>
            </a:r>
          </a:p>
          <a:p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Research charges are set by EHI Contracting office based on EUH Chargemaster</a:t>
            </a:r>
          </a:p>
          <a:p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Research Fee schedule is revised </a:t>
            </a:r>
            <a:r>
              <a:rPr lang="en-US" sz="2200" dirty="0">
                <a:latin typeface="Tahoma" pitchFamily="34" charset="0"/>
                <a:ea typeface="Tahoma" pitchFamily="34" charset="0"/>
                <a:cs typeface="Tahoma" pitchFamily="34" charset="0"/>
              </a:rPr>
              <a:t>twice yearly </a:t>
            </a: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for FY and Medicare changes</a:t>
            </a:r>
          </a:p>
          <a:p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OCR Lead Finance Managers act independently in using the research fee schedules and clinical knowledge to develop budgets for all university clinical trials.</a:t>
            </a:r>
          </a:p>
          <a:p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Leads negotiate budget with many industry sponsors – all different ideas of what is FMV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640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Background CON’T.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417638"/>
            <a:ext cx="8229600" cy="4043362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Concern 1: No standardized process exists for determining costs for </a:t>
            </a:r>
            <a:r>
              <a:rPr lang="en-US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procedures with multiple  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CPT codes/components </a:t>
            </a:r>
            <a:r>
              <a:rPr lang="en-US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or ancillary 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costs</a:t>
            </a:r>
          </a:p>
          <a:p>
            <a:pPr marL="0" indent="0">
              <a:buNone/>
            </a:pPr>
            <a:endParaRPr lang="en-US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Concern 2: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feedback loop exists for verifying adequacy of clinical trials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budgets</a:t>
            </a:r>
            <a:endParaRPr lang="en-US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676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152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Background CON’T.</a:t>
            </a:r>
            <a:endParaRPr lang="en-US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219200"/>
            <a:ext cx="8229600" cy="4241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Decided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to limit investigation to charges for CT scans of the head,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neck, chest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, abdomen, and pelvis performed by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Emory Department of Radiology as part of an industry funded clinical trial conducted FY15 to present (studies opened 9/1/2014 –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3/1/2016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738" y="3508058"/>
            <a:ext cx="7506782" cy="181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570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6476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Background CON’T.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751115"/>
            <a:ext cx="8229600" cy="47098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751115"/>
            <a:ext cx="6768845" cy="38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1016" y="3442003"/>
            <a:ext cx="699135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7266" y="5041900"/>
            <a:ext cx="65151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11770" y="1719943"/>
            <a:ext cx="1462116" cy="156966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Fee schedule at left provides basic costs;</a:t>
            </a:r>
          </a:p>
          <a:p>
            <a:r>
              <a:rPr lang="en-US" sz="1200" b="1" dirty="0" smtClean="0">
                <a:solidFill>
                  <a:schemeClr val="bg1"/>
                </a:solidFill>
              </a:rPr>
              <a:t>EUH clinic bills below show multiple </a:t>
            </a:r>
            <a:r>
              <a:rPr lang="en-US" sz="1200" b="1" dirty="0">
                <a:solidFill>
                  <a:schemeClr val="bg1"/>
                </a:solidFill>
              </a:rPr>
              <a:t>costs </a:t>
            </a:r>
            <a:r>
              <a:rPr lang="en-US" sz="1200" b="1" dirty="0" smtClean="0">
                <a:solidFill>
                  <a:schemeClr val="bg1"/>
                </a:solidFill>
              </a:rPr>
              <a:t>associated with CT scans.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555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2081"/>
            <a:ext cx="8229600" cy="589279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Current (baseline) conditions</a:t>
            </a:r>
            <a:endParaRPr lang="en-US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822960"/>
            <a:ext cx="8564880" cy="4952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2937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190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Current (baseline) conditions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186543"/>
            <a:ext cx="8229600" cy="4274457"/>
          </a:xfrm>
        </p:spPr>
        <p:txBody>
          <a:bodyPr/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FOCUS: Pre-award budget 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development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Aft>
                <a:spcPts val="1200"/>
              </a:spcAft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Nine different Lead CRFMs prepare CT budgets</a:t>
            </a:r>
          </a:p>
          <a:p>
            <a:pPr>
              <a:spcAft>
                <a:spcPts val="1200"/>
              </a:spcAft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All operate independently and autonomously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There is no standardized process for cost calculations for CT scans in clinical trial budgets negotiated by the Pre-Award group in the Office for Clinical Research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039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2642"/>
          </a:xfrm>
        </p:spPr>
        <p:txBody>
          <a:bodyPr/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Aim statement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229600" cy="39624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Aim Statement</a:t>
            </a:r>
            <a:r>
              <a:rPr lang="en-US" dirty="0" smtClean="0"/>
              <a:t>: </a:t>
            </a:r>
            <a:r>
              <a:rPr lang="en-US" b="1" dirty="0"/>
              <a:t>Accurate Cost Projections for CT Scans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Implement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a standardized process that will simplify the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budgeting of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CT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scans 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Reduce variability</a:t>
            </a: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Improve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the ability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of OCR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Pre-Award to accurately project costs 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Prospective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budgets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will cover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charges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for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CT scans and all ancillary charges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industry-funded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clinical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trials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for the duration of the study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5575" y="5775812"/>
            <a:ext cx="3610882" cy="67710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EMORY UNIVERSITY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FOR CLINICAL RESEARCH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27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3517</TotalTime>
  <Words>770</Words>
  <Application>Microsoft Office PowerPoint</Application>
  <PresentationFormat>On-screen Show (4:3)</PresentationFormat>
  <Paragraphs>137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Century Gothic</vt:lpstr>
      <vt:lpstr>Tahoma</vt:lpstr>
      <vt:lpstr>Times New Roman</vt:lpstr>
      <vt:lpstr>Office Theme</vt:lpstr>
      <vt:lpstr>Custom Design</vt:lpstr>
      <vt:lpstr>Reducing Budget Shortfalls in Clinical Trials: Accurate Cost Projections for CT Scans  </vt:lpstr>
      <vt:lpstr>Team Members</vt:lpstr>
      <vt:lpstr>Background</vt:lpstr>
      <vt:lpstr>Background CON’T.</vt:lpstr>
      <vt:lpstr>Background CON’T.</vt:lpstr>
      <vt:lpstr>Background CON’T.</vt:lpstr>
      <vt:lpstr>Current (baseline) conditions</vt:lpstr>
      <vt:lpstr>Current (baseline) conditions</vt:lpstr>
      <vt:lpstr>Aim statement</vt:lpstr>
      <vt:lpstr>Goal</vt:lpstr>
      <vt:lpstr>Problem analysis</vt:lpstr>
      <vt:lpstr>Problem analysis</vt:lpstr>
      <vt:lpstr>Problem analysis – Tally Sheet</vt:lpstr>
      <vt:lpstr>Problem analysis</vt:lpstr>
      <vt:lpstr>Problem analysis</vt:lpstr>
      <vt:lpstr>Problem analysis</vt:lpstr>
      <vt:lpstr>Problem analysis</vt:lpstr>
      <vt:lpstr>Planned Test of Change</vt:lpstr>
      <vt:lpstr>Mobilizing Commitment</vt:lpstr>
      <vt:lpstr>Metrics/results</vt:lpstr>
      <vt:lpstr>Follow up/Next steps</vt:lpstr>
      <vt:lpstr>Project scoring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Cristina Jucan</dc:creator>
  <cp:lastModifiedBy>O'Neal, Sheila</cp:lastModifiedBy>
  <cp:revision>119</cp:revision>
  <cp:lastPrinted>2013-07-05T20:11:28Z</cp:lastPrinted>
  <dcterms:created xsi:type="dcterms:W3CDTF">2013-10-20T10:50:14Z</dcterms:created>
  <dcterms:modified xsi:type="dcterms:W3CDTF">2020-05-13T19:47:19Z</dcterms:modified>
</cp:coreProperties>
</file>