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0"/>
  </p:notesMasterIdLst>
  <p:sldIdLst>
    <p:sldId id="262" r:id="rId3"/>
    <p:sldId id="272" r:id="rId4"/>
    <p:sldId id="287" r:id="rId5"/>
    <p:sldId id="280" r:id="rId6"/>
    <p:sldId id="281" r:id="rId7"/>
    <p:sldId id="273" r:id="rId8"/>
    <p:sldId id="284" r:id="rId9"/>
    <p:sldId id="282" r:id="rId10"/>
    <p:sldId id="292" r:id="rId11"/>
    <p:sldId id="293" r:id="rId12"/>
    <p:sldId id="294" r:id="rId13"/>
    <p:sldId id="290" r:id="rId14"/>
    <p:sldId id="291" r:id="rId15"/>
    <p:sldId id="286" r:id="rId16"/>
    <p:sldId id="296" r:id="rId17"/>
    <p:sldId id="278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92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ong, Bridget" initials="SB" lastIdx="3" clrIdx="0">
    <p:extLst>
      <p:ext uri="{19B8F6BF-5375-455C-9EA6-DF929625EA0E}">
        <p15:presenceInfo xmlns:p15="http://schemas.microsoft.com/office/powerpoint/2012/main" userId="Strong, Bridg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6D2"/>
    <a:srgbClr val="FFFFFF"/>
    <a:srgbClr val="616662"/>
    <a:srgbClr val="122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1392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F719E-02B3-334B-A581-77471D9337CF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DA94B-E24B-5C4D-9023-69063EB8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DA94B-E24B-5C4D-9023-69063EB820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can see, looking at the section of the report doesn't provide you with all those details.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DA94B-E24B-5C4D-9023-69063EB820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2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2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3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587500"/>
            <a:ext cx="82296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3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E840-4010-2B44-935D-B8453162D638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63" r:id="rId3"/>
    <p:sldLayoutId id="214748367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all">
          <a:solidFill>
            <a:srgbClr val="122A5D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5191-791A-4920-B13E-4944B0EC2FA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D4F9-CDEB-4F81-944E-FCABA258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ryHealthcare-rev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47135"/>
            <a:ext cx="7772400" cy="3353315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New reporting structure:</a:t>
            </a:r>
            <a:b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Unrealized Revenue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9091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Arial" charset="0"/>
              </a:rPr>
              <a:t>Marcha Gatewood</a:t>
            </a:r>
          </a:p>
          <a:p>
            <a:r>
              <a:rPr lang="en-US" sz="3800" dirty="0" smtClean="0">
                <a:solidFill>
                  <a:schemeClr val="tx1"/>
                </a:solidFill>
                <a:latin typeface="Arial" charset="0"/>
              </a:rPr>
              <a:t>Charlie Stembridge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>
            <a:normAutofit/>
          </a:bodyPr>
          <a:lstStyle/>
          <a:p>
            <a:r>
              <a:rPr sz="2800" dirty="0"/>
              <a:t>Q2: How often would you like to receive the SOT?</a:t>
            </a:r>
          </a:p>
        </p:txBody>
      </p:sp>
      <p:pic>
        <p:nvPicPr>
          <p:cNvPr id="5" name="Content Placeholder 4" descr="chart2694566260.png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168124" y="1403990"/>
            <a:ext cx="6583804" cy="41010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18667" y="5884333"/>
            <a:ext cx="3623733" cy="889000"/>
          </a:xfrm>
          <a:prstGeom prst="rect">
            <a:avLst/>
          </a:prstGeom>
          <a:gradFill rotWithShape="1">
            <a:gsLst>
              <a:gs pos="0">
                <a:srgbClr val="A3A101">
                  <a:tint val="100000"/>
                  <a:shade val="100000"/>
                  <a:satMod val="130000"/>
                </a:srgbClr>
              </a:gs>
              <a:gs pos="100000">
                <a:srgbClr val="A3A10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3A10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Emory University</a:t>
            </a:r>
          </a:p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Office for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25180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dirty="0"/>
              <a:t>Q3: If possible, would you like access to an online version of the SOT available in real-time?</a:t>
            </a:r>
          </a:p>
        </p:txBody>
      </p:sp>
      <p:pic>
        <p:nvPicPr>
          <p:cNvPr id="5" name="Content Placeholder 4" descr="chart2694554350.png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99098" y="1528550"/>
            <a:ext cx="8396664" cy="38213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18667" y="5884333"/>
            <a:ext cx="3623733" cy="889000"/>
          </a:xfrm>
          <a:prstGeom prst="rect">
            <a:avLst/>
          </a:prstGeom>
          <a:gradFill rotWithShape="1">
            <a:gsLst>
              <a:gs pos="0">
                <a:srgbClr val="A3A101">
                  <a:tint val="100000"/>
                  <a:shade val="100000"/>
                  <a:satMod val="130000"/>
                </a:srgbClr>
              </a:gs>
              <a:gs pos="100000">
                <a:srgbClr val="A3A10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3A10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Emory University</a:t>
            </a:r>
          </a:p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Office for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9229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Current Database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600" y="1417638"/>
            <a:ext cx="4394200" cy="392482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373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Study teams must rely on CRFMs to (re)generate the SOT report.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System is outdated and not user friendly.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Limited capabilities.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Limited </a:t>
            </a:r>
            <a:r>
              <a:rPr lang="en-US" sz="2100" dirty="0">
                <a:latin typeface="Century Gothic" panose="020B0502020202020204" pitchFamily="34" charset="0"/>
              </a:rPr>
              <a:t>d</a:t>
            </a:r>
            <a:r>
              <a:rPr lang="en-US" sz="2100" dirty="0" smtClean="0">
                <a:latin typeface="Century Gothic" panose="020B0502020202020204" pitchFamily="34" charset="0"/>
              </a:rPr>
              <a:t>ata volume.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Outside vendor owned.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Requires hours of overnight data back-up.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All users share same password.</a:t>
            </a:r>
          </a:p>
          <a:p>
            <a:pPr marL="514350" indent="-514350">
              <a:buAutoNum type="arabicPeriod"/>
            </a:pPr>
            <a:r>
              <a:rPr lang="en-US" sz="2100" dirty="0" smtClean="0">
                <a:latin typeface="Century Gothic" panose="020B0502020202020204" pitchFamily="34" charset="0"/>
              </a:rPr>
              <a:t>Difficult to track Key Performance Indicators.</a:t>
            </a:r>
          </a:p>
          <a:p>
            <a:pPr marL="514350" indent="-514350"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8667" y="5884333"/>
            <a:ext cx="3623733" cy="889000"/>
          </a:xfrm>
          <a:prstGeom prst="rect">
            <a:avLst/>
          </a:prstGeom>
          <a:gradFill rotWithShape="1">
            <a:gsLst>
              <a:gs pos="0">
                <a:srgbClr val="A3A101">
                  <a:tint val="100000"/>
                  <a:shade val="100000"/>
                  <a:satMod val="130000"/>
                </a:srgbClr>
              </a:gs>
              <a:gs pos="100000">
                <a:srgbClr val="A3A10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3A10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Emory University</a:t>
            </a:r>
          </a:p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Office for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857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Future Database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467" y="1417638"/>
            <a:ext cx="4360333" cy="416189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3735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User friendly.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Web based system.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Higher data volume.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Emory owned and operated. 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Quick overnight data back-up.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Endless capabilities.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Individual passwords.</a:t>
            </a:r>
          </a:p>
          <a:p>
            <a:pPr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Easier tracking of Key Performance Indicators.</a:t>
            </a:r>
          </a:p>
          <a:p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  <a:gradFill rotWithShape="1">
            <a:gsLst>
              <a:gs pos="0">
                <a:srgbClr val="A3A101">
                  <a:tint val="100000"/>
                  <a:shade val="100000"/>
                  <a:satMod val="130000"/>
                </a:srgbClr>
              </a:gs>
              <a:gs pos="100000">
                <a:srgbClr val="A3A10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3A10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Emory University</a:t>
            </a:r>
          </a:p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Office for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27642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1805" y="1474573"/>
            <a:ext cx="1482811" cy="339398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SOTs contain information that can potentially have a negative impact on Clinical Trial Awards </a:t>
            </a:r>
            <a:endParaRPr lang="en-US" dirty="0"/>
          </a:p>
        </p:txBody>
      </p:sp>
      <p:sp>
        <p:nvSpPr>
          <p:cNvPr id="7" name="Minus 6"/>
          <p:cNvSpPr/>
          <p:nvPr/>
        </p:nvSpPr>
        <p:spPr>
          <a:xfrm>
            <a:off x="321276" y="2957383"/>
            <a:ext cx="9967783" cy="214184"/>
          </a:xfrm>
          <a:prstGeom prst="mathMin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2100649" y="72163"/>
            <a:ext cx="1795848" cy="1484788"/>
          </a:xfrm>
          <a:prstGeom prst="borderCallout1">
            <a:avLst>
              <a:gd name="adj1" fmla="val 43944"/>
              <a:gd name="adj2" fmla="val 0"/>
              <a:gd name="adj3" fmla="val 201294"/>
              <a:gd name="adj4" fmla="val -22308"/>
            </a:avLst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METHODS:</a:t>
            </a:r>
          </a:p>
          <a:p>
            <a:pPr marL="228600" indent="-228600" algn="ctr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Once a month reporting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Manual staff process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Variations in the use of report by customers</a:t>
            </a:r>
            <a:endParaRPr lang="en-US" sz="1200" dirty="0"/>
          </a:p>
        </p:txBody>
      </p:sp>
      <p:sp>
        <p:nvSpPr>
          <p:cNvPr id="10" name="Line Callout 1 9"/>
          <p:cNvSpPr/>
          <p:nvPr/>
        </p:nvSpPr>
        <p:spPr>
          <a:xfrm>
            <a:off x="4555523" y="72163"/>
            <a:ext cx="1705233" cy="1484788"/>
          </a:xfrm>
          <a:prstGeom prst="borderCallout1">
            <a:avLst>
              <a:gd name="adj1" fmla="val 49474"/>
              <a:gd name="adj2" fmla="val -1041"/>
              <a:gd name="adj3" fmla="val 201151"/>
              <a:gd name="adj4" fmla="val -36665"/>
            </a:avLst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Technology:</a:t>
            </a:r>
          </a:p>
          <a:p>
            <a:pPr marL="228600" indent="-228600" algn="ctr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Limited Access Database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No real time reporting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Data retrieval cumbersome</a:t>
            </a:r>
            <a:endParaRPr lang="en-US" sz="1200" dirty="0"/>
          </a:p>
        </p:txBody>
      </p:sp>
      <p:sp>
        <p:nvSpPr>
          <p:cNvPr id="11" name="Line Callout 1 10"/>
          <p:cNvSpPr/>
          <p:nvPr/>
        </p:nvSpPr>
        <p:spPr>
          <a:xfrm>
            <a:off x="6919785" y="72163"/>
            <a:ext cx="1655804" cy="1484788"/>
          </a:xfrm>
          <a:prstGeom prst="borderCallout1">
            <a:avLst>
              <a:gd name="adj1" fmla="val 53258"/>
              <a:gd name="adj2" fmla="val -549"/>
              <a:gd name="adj3" fmla="val 199855"/>
              <a:gd name="adj4" fmla="val -38062"/>
            </a:avLst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People:</a:t>
            </a:r>
          </a:p>
          <a:p>
            <a:pPr marL="228600" indent="-228600" algn="ctr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Lack of training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Late reporting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Incorrect SOTs sent to customers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100649" y="4077730"/>
            <a:ext cx="1795848" cy="1491047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Materials:</a:t>
            </a:r>
          </a:p>
          <a:p>
            <a:pPr algn="ctr"/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Sources Include Sponsors, Study teams, Research Administration Departments 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555524" y="4077730"/>
            <a:ext cx="1705233" cy="1491047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Measurement: </a:t>
            </a:r>
          </a:p>
          <a:p>
            <a:pPr algn="ctr"/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Lack of customer          satisfaction analysis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19785" y="4077730"/>
            <a:ext cx="1655804" cy="1404551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 smtClean="0"/>
              <a:t>Environment:</a:t>
            </a:r>
          </a:p>
          <a:p>
            <a:pPr marL="228600" indent="-228600" algn="ctr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Lack of communication due to silo mentally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Limited room for       error</a:t>
            </a:r>
            <a:endParaRPr lang="en-US" sz="1200" dirty="0"/>
          </a:p>
        </p:txBody>
      </p:sp>
      <p:cxnSp>
        <p:nvCxnSpPr>
          <p:cNvPr id="19" name="Straight Connector 18"/>
          <p:cNvCxnSpPr>
            <a:endCxn id="15" idx="1"/>
          </p:cNvCxnSpPr>
          <p:nvPr/>
        </p:nvCxnSpPr>
        <p:spPr>
          <a:xfrm>
            <a:off x="1689401" y="3047998"/>
            <a:ext cx="411248" cy="17752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12977" y="3073743"/>
            <a:ext cx="642547" cy="1794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7" idx="1"/>
          </p:cNvCxnSpPr>
          <p:nvPr/>
        </p:nvCxnSpPr>
        <p:spPr>
          <a:xfrm>
            <a:off x="6260757" y="3047998"/>
            <a:ext cx="659028" cy="173200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9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457200" y="15875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Action/Test of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Hopeful Outcome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Implementin</a:t>
                      </a:r>
                      <a:r>
                        <a:rPr lang="en-US" baseline="0" dirty="0" smtClean="0"/>
                        <a:t>g a new report that addresses customer needs.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</a:t>
                      </a:r>
                      <a:r>
                        <a:rPr lang="en-US" baseline="0" dirty="0" smtClean="0"/>
                        <a:t> customer satisfaction.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Moving the invoicing database and reporting platform to a new 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Providing real time</a:t>
                      </a:r>
                      <a:r>
                        <a:rPr lang="en-US" baseline="0" dirty="0" smtClean="0"/>
                        <a:t> reports.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Educating the research community on analysis of new reports.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understanding</a:t>
                      </a:r>
                      <a:r>
                        <a:rPr lang="en-US" baseline="0" dirty="0" smtClean="0"/>
                        <a:t> of new report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no frustration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for new and existing team members.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customer</a:t>
                      </a:r>
                      <a:r>
                        <a:rPr lang="en-US" baseline="0" dirty="0" smtClean="0"/>
                        <a:t> service to the research community.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Sending periodic survey to assess understanding and customer satisfaction.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 improvement.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Emory University</a:t>
            </a:r>
          </a:p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Office for Clinical Research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up/Next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Implement new, improved report.</a:t>
            </a:r>
          </a:p>
          <a:p>
            <a:r>
              <a:rPr lang="en-US" dirty="0" smtClean="0"/>
              <a:t>Follow-up survey in September (and quarterly thereafter).</a:t>
            </a:r>
          </a:p>
          <a:p>
            <a:r>
              <a:rPr lang="en-US" dirty="0" smtClean="0"/>
              <a:t>Write Standard Operating Procedure to standardize process of generating reports in new system.</a:t>
            </a:r>
          </a:p>
          <a:p>
            <a:r>
              <a:rPr lang="en-US" dirty="0" smtClean="0"/>
              <a:t>Train end users and provide real time access to report.</a:t>
            </a:r>
          </a:p>
          <a:p>
            <a:r>
              <a:rPr lang="en-US" dirty="0" smtClean="0"/>
              <a:t>Educate study staff on implications of inaccurate tracking (with OCR education team).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7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CRCAC members (Survey responses)</a:t>
            </a:r>
          </a:p>
          <a:p>
            <a:r>
              <a:rPr lang="en-US" dirty="0" smtClean="0"/>
              <a:t>RAS teams (Survey responses)</a:t>
            </a:r>
          </a:p>
          <a:p>
            <a:r>
              <a:rPr lang="en-US" dirty="0" smtClean="0"/>
              <a:t>Dr. </a:t>
            </a:r>
            <a:r>
              <a:rPr lang="en-US" dirty="0" smtClean="0"/>
              <a:t>Nathan Spell III: </a:t>
            </a:r>
            <a:r>
              <a:rPr lang="en-US" dirty="0" smtClean="0"/>
              <a:t>Quality Academy Training</a:t>
            </a:r>
          </a:p>
          <a:p>
            <a:r>
              <a:rPr lang="en-US" dirty="0" smtClean="0"/>
              <a:t>OCR Leadership: Robin Ginn</a:t>
            </a:r>
          </a:p>
          <a:p>
            <a:r>
              <a:rPr lang="en-US" dirty="0" smtClean="0"/>
              <a:t>OCR invoicing: Sherry Coleman, Veronique King, Wenona Favors and entire team</a:t>
            </a:r>
          </a:p>
          <a:p>
            <a:r>
              <a:rPr lang="en-US" dirty="0" smtClean="0"/>
              <a:t>OCR education: Bridget Strong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0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24297191"/>
              </p:ext>
            </p:extLst>
          </p:nvPr>
        </p:nvGraphicFramePr>
        <p:xfrm>
          <a:off x="457200" y="1587500"/>
          <a:ext cx="8229600" cy="3114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9341"/>
                <a:gridCol w="4650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Robin Ginn, RN, MBA, CHC, CHRC, CIP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Asst</a:t>
                      </a:r>
                      <a:r>
                        <a:rPr lang="en-US" sz="1400" dirty="0" smtClean="0"/>
                        <a:t> VP, Resch </a:t>
                      </a:r>
                      <a:r>
                        <a:rPr lang="en-US" sz="1400" dirty="0" err="1" smtClean="0"/>
                        <a:t>Adm</a:t>
                      </a:r>
                      <a:r>
                        <a:rPr lang="en-US" sz="1400" dirty="0" smtClean="0"/>
                        <a:t>/Ex Dir, OCR, Office for Clinical Research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Sherry Coleman, DNP, RN, CHRC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Asc</a:t>
                      </a:r>
                      <a:r>
                        <a:rPr lang="en-US" sz="1400" dirty="0" smtClean="0"/>
                        <a:t>. Exec Dir, Clinical Trials, Office for Clinical Research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Bridget</a:t>
                      </a:r>
                      <a:r>
                        <a:rPr lang="en-US" sz="1400" baseline="0" dirty="0" smtClean="0"/>
                        <a:t> Strong, MBA,CCRP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Director, Education and Outreach (Project Liaison)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Wenona</a:t>
                      </a:r>
                      <a:r>
                        <a:rPr lang="en-US" sz="1400" baseline="0" dirty="0" smtClean="0"/>
                        <a:t> Favors, MBA, CCRP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Supervisor of Clinical Research Accounts</a:t>
                      </a:r>
                      <a:r>
                        <a:rPr lang="en-US" sz="1400" baseline="0" dirty="0" smtClean="0"/>
                        <a:t> (Advisor)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Veronique</a:t>
                      </a:r>
                      <a:r>
                        <a:rPr lang="en-US" sz="1400" baseline="0" dirty="0" smtClean="0"/>
                        <a:t> King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Supervisor of Clinical Research Accounts (Advisor)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CRCAC committee members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Survey</a:t>
                      </a:r>
                      <a:r>
                        <a:rPr lang="en-US" sz="1400" baseline="0" dirty="0" smtClean="0"/>
                        <a:t> response/feedback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Research Administration Services (RAS)</a:t>
                      </a:r>
                      <a:r>
                        <a:rPr lang="en-US" sz="1400" baseline="0" dirty="0" smtClean="0"/>
                        <a:t> units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Survey response/feedback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81" y="5846694"/>
            <a:ext cx="3737172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81492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Century Gothic" panose="020B0502020202020204" pitchFamily="34" charset="0"/>
              </a:rPr>
              <a:t>Ocr</a:t>
            </a:r>
            <a:r>
              <a:rPr lang="en-US" dirty="0" smtClean="0">
                <a:latin typeface="Century Gothic" panose="020B0502020202020204" pitchFamily="34" charset="0"/>
              </a:rPr>
              <a:t>: Mission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399" y="1837266"/>
            <a:ext cx="8593667" cy="380153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mission of the Office for Clinical Research (OCR) is to facilitate operational processes that support the efforts of the clinical research 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team in the timely initiation, management and completion of clinical trials at Emory.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81" y="5846694"/>
            <a:ext cx="3737172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01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26524"/>
            <a:ext cx="8229600" cy="4269058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latin typeface="Century Gothic" panose="020B0502020202020204" pitchFamily="34" charset="0"/>
              </a:rPr>
              <a:t>The </a:t>
            </a:r>
            <a:r>
              <a:rPr lang="en-US" sz="1800" dirty="0" smtClean="0">
                <a:latin typeface="Century Gothic" panose="020B0502020202020204" pitchFamily="34" charset="0"/>
              </a:rPr>
              <a:t>OCR Invoicing Team </a:t>
            </a:r>
            <a:r>
              <a:rPr lang="en-US" sz="1800" dirty="0">
                <a:latin typeface="Century Gothic" panose="020B0502020202020204" pitchFamily="34" charset="0"/>
              </a:rPr>
              <a:t>provides financial management services for Industry sponsored clinical trials to the entire School of Medicine. </a:t>
            </a:r>
            <a:endParaRPr lang="en-US" sz="1800" dirty="0" smtClean="0">
              <a:latin typeface="Century Gothic" panose="020B0502020202020204" pitchFamily="34" charset="0"/>
            </a:endParaRPr>
          </a:p>
          <a:p>
            <a:r>
              <a:rPr lang="en-US" sz="1800" dirty="0" smtClean="0">
                <a:latin typeface="Century Gothic" panose="020B0502020202020204" pitchFamily="34" charset="0"/>
              </a:rPr>
              <a:t>The </a:t>
            </a:r>
            <a:r>
              <a:rPr lang="en-US" sz="1800" dirty="0">
                <a:latin typeface="Century Gothic" panose="020B0502020202020204" pitchFamily="34" charset="0"/>
              </a:rPr>
              <a:t>Statement of Transactions (SOT) was initially created for OCR Invoicing internal </a:t>
            </a:r>
            <a:r>
              <a:rPr lang="en-US" sz="1800" dirty="0" smtClean="0">
                <a:latin typeface="Century Gothic" panose="020B0502020202020204" pitchFamily="34" charset="0"/>
              </a:rPr>
              <a:t>reporting purposes </a:t>
            </a:r>
            <a:r>
              <a:rPr lang="en-US" sz="1800" dirty="0">
                <a:latin typeface="Century Gothic" panose="020B0502020202020204" pitchFamily="34" charset="0"/>
              </a:rPr>
              <a:t>only. </a:t>
            </a:r>
            <a:endParaRPr lang="en-US" sz="1800" dirty="0" smtClean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R</a:t>
            </a:r>
            <a:r>
              <a:rPr lang="en-US" sz="1800" dirty="0" smtClean="0">
                <a:latin typeface="Century Gothic" panose="020B0502020202020204" pitchFamily="34" charset="0"/>
              </a:rPr>
              <a:t>eport may have </a:t>
            </a:r>
            <a:r>
              <a:rPr lang="en-US" sz="1800" dirty="0">
                <a:latin typeface="Century Gothic" panose="020B0502020202020204" pitchFamily="34" charset="0"/>
              </a:rPr>
              <a:t>been utilized in ways that negatively impact the study budget account.</a:t>
            </a:r>
            <a:endParaRPr lang="en-US" sz="1800" dirty="0" smtClean="0">
              <a:latin typeface="Century Gothic" panose="020B0502020202020204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L</a:t>
            </a:r>
            <a:r>
              <a:rPr lang="en-US" sz="1800" dirty="0" smtClean="0">
                <a:latin typeface="Century Gothic" panose="020B0502020202020204" pitchFamily="34" charset="0"/>
              </a:rPr>
              <a:t>ack </a:t>
            </a:r>
            <a:r>
              <a:rPr lang="en-US" sz="1800" dirty="0">
                <a:latin typeface="Century Gothic" panose="020B0502020202020204" pitchFamily="34" charset="0"/>
              </a:rPr>
              <a:t>of clarity and </a:t>
            </a:r>
            <a:r>
              <a:rPr lang="en-US" sz="1800" dirty="0" smtClean="0">
                <a:latin typeface="Century Gothic" panose="020B0502020202020204" pitchFamily="34" charset="0"/>
              </a:rPr>
              <a:t>understanding </a:t>
            </a:r>
            <a:r>
              <a:rPr lang="en-US" sz="1800" dirty="0">
                <a:latin typeface="Century Gothic" panose="020B0502020202020204" pitchFamily="34" charset="0"/>
              </a:rPr>
              <a:t>have made it difficult to report outstanding funds to researchers and </a:t>
            </a:r>
            <a:r>
              <a:rPr lang="en-US" sz="1800" dirty="0" smtClean="0">
                <a:latin typeface="Century Gothic" panose="020B0502020202020204" pitchFamily="34" charset="0"/>
              </a:rPr>
              <a:t>research </a:t>
            </a:r>
            <a:r>
              <a:rPr lang="en-US" sz="1800" dirty="0">
                <a:latin typeface="Century Gothic" panose="020B0502020202020204" pitchFamily="34" charset="0"/>
              </a:rPr>
              <a:t>administration </a:t>
            </a:r>
            <a:r>
              <a:rPr lang="en-US" sz="1800" dirty="0" smtClean="0">
                <a:latin typeface="Century Gothic" panose="020B0502020202020204" pitchFamily="34" charset="0"/>
              </a:rPr>
              <a:t>departments.</a:t>
            </a:r>
          </a:p>
          <a:p>
            <a:r>
              <a:rPr lang="en-US" sz="1800" dirty="0" smtClean="0">
                <a:latin typeface="Century Gothic" panose="020B0502020202020204" pitchFamily="34" charset="0"/>
              </a:rPr>
              <a:t>Unrealized revenue on report does not only consist of outstanding funds, but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entury Gothic" panose="020B0502020202020204" pitchFamily="34" charset="0"/>
              </a:rPr>
              <a:t>Total </a:t>
            </a:r>
            <a:r>
              <a:rPr lang="en-US" sz="1600" dirty="0">
                <a:latin typeface="Century Gothic" panose="020B0502020202020204" pitchFamily="34" charset="0"/>
              </a:rPr>
              <a:t>payments received, not itemized to the invoice(s) and/or patient </a:t>
            </a:r>
            <a:r>
              <a:rPr lang="en-US" sz="1600" dirty="0" smtClean="0">
                <a:latin typeface="Century Gothic" panose="020B0502020202020204" pitchFamily="34" charset="0"/>
              </a:rPr>
              <a:t>activity.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entury Gothic" panose="020B0502020202020204" pitchFamily="34" charset="0"/>
              </a:rPr>
              <a:t>Total </a:t>
            </a:r>
            <a:r>
              <a:rPr lang="en-US" sz="1600" dirty="0">
                <a:latin typeface="Century Gothic" panose="020B0502020202020204" pitchFamily="34" charset="0"/>
              </a:rPr>
              <a:t>payments outstanding (Invoices and non-</a:t>
            </a:r>
            <a:r>
              <a:rPr lang="en-US" sz="1600" dirty="0" err="1">
                <a:latin typeface="Century Gothic" panose="020B0502020202020204" pitchFamily="34" charset="0"/>
              </a:rPr>
              <a:t>invoiceables</a:t>
            </a:r>
            <a:r>
              <a:rPr lang="en-US" sz="1600" dirty="0" smtClean="0">
                <a:latin typeface="Century Gothic" panose="020B0502020202020204" pitchFamily="34" charset="0"/>
              </a:rPr>
              <a:t>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latin typeface="Century Gothic" panose="020B0502020202020204" pitchFamily="34" charset="0"/>
              </a:rPr>
              <a:t>Withheld amounts per Clinical Trials Agreement.</a:t>
            </a:r>
          </a:p>
          <a:p>
            <a:pPr marL="457200" lvl="1" indent="0">
              <a:buNone/>
            </a:pPr>
            <a:endParaRPr lang="en-US" sz="1600" dirty="0">
              <a:latin typeface="GE Inspira Pitch" pitchFamily="34" charset="0"/>
            </a:endParaRPr>
          </a:p>
          <a:p>
            <a:endParaRPr lang="en-US" sz="1100" dirty="0" smtClean="0">
              <a:latin typeface="GE Inspira Pitch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64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890"/>
            <a:ext cx="8229600" cy="657656"/>
          </a:xfrm>
        </p:spPr>
        <p:txBody>
          <a:bodyPr/>
          <a:lstStyle/>
          <a:p>
            <a:r>
              <a:rPr lang="en-US" dirty="0" smtClean="0"/>
              <a:t>Current (baseline)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815546"/>
            <a:ext cx="8229600" cy="4645453"/>
          </a:xfrm>
        </p:spPr>
        <p:txBody>
          <a:bodyPr/>
          <a:lstStyle/>
          <a:p>
            <a:r>
              <a:rPr lang="en-US" sz="1800" dirty="0">
                <a:latin typeface="Century Gothic" panose="020B0502020202020204" pitchFamily="34" charset="0"/>
              </a:rPr>
              <a:t>Unrealized </a:t>
            </a:r>
            <a:r>
              <a:rPr lang="en-US" sz="1800" dirty="0" smtClean="0">
                <a:latin typeface="Century Gothic" panose="020B0502020202020204" pitchFamily="34" charset="0"/>
              </a:rPr>
              <a:t>revenue on SOT report:</a:t>
            </a:r>
          </a:p>
          <a:p>
            <a:endParaRPr lang="en-US" sz="1600" dirty="0" smtClean="0"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1E4191"/>
              </a:solidFill>
              <a:latin typeface="GE Inspira Pitch" pitchFamily="34" charset="0"/>
            </a:endParaRPr>
          </a:p>
          <a:p>
            <a:r>
              <a:rPr lang="en-US" sz="1800" dirty="0">
                <a:latin typeface="Century Gothic" panose="020B0502020202020204" pitchFamily="34" charset="0"/>
              </a:rPr>
              <a:t>Customers and Finance Managers frustrated due to lack of clarity</a:t>
            </a:r>
            <a:r>
              <a:rPr lang="en-US" sz="1800" dirty="0">
                <a:latin typeface="GE Inspira Pitch" pitchFamily="34" charset="0"/>
              </a:rPr>
              <a:t>.</a:t>
            </a:r>
            <a:endParaRPr lang="en-US" sz="1800" dirty="0">
              <a:solidFill>
                <a:srgbClr val="1E4191"/>
              </a:solidFill>
              <a:latin typeface="GE Inspira Pitch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09" y="1213480"/>
            <a:ext cx="4257869" cy="357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9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4880"/>
              </a:buClr>
            </a:pPr>
            <a:r>
              <a:rPr lang="en-US" dirty="0">
                <a:latin typeface="Century Gothic" panose="020B0502020202020204" pitchFamily="34" charset="0"/>
              </a:rPr>
              <a:t>To implement a new report that provides clear and improved financial reporting to the research community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4880"/>
              </a:buClr>
            </a:pPr>
            <a:r>
              <a:rPr lang="en-US" dirty="0" smtClean="0">
                <a:latin typeface="Century Gothic" panose="020B0502020202020204" pitchFamily="34" charset="0"/>
              </a:rPr>
              <a:t>Provide information that is useful to our customers/end users.</a:t>
            </a:r>
          </a:p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4880"/>
              </a:buClr>
            </a:pPr>
            <a:r>
              <a:rPr lang="en-US" dirty="0" smtClean="0">
                <a:latin typeface="Century Gothic" panose="020B0502020202020204" pitchFamily="34" charset="0"/>
              </a:rPr>
              <a:t>Provide report in real time.</a:t>
            </a:r>
          </a:p>
          <a:p>
            <a:pPr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4880"/>
              </a:buClr>
            </a:pPr>
            <a:r>
              <a:rPr lang="en-US" dirty="0" smtClean="0">
                <a:latin typeface="Century Gothic" panose="020B0502020202020204" pitchFamily="34" charset="0"/>
              </a:rPr>
              <a:t>To educate our customers on the use of the information provided on our report.</a:t>
            </a:r>
          </a:p>
          <a:p>
            <a:pPr marL="0" indent="0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4880"/>
              </a:buClr>
              <a:buNone/>
            </a:pPr>
            <a:endParaRPr lang="en-US" b="1" dirty="0">
              <a:solidFill>
                <a:srgbClr val="1E4191"/>
              </a:solidFill>
              <a:latin typeface="GE Inspira Pitch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03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063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Goal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3958"/>
            <a:ext cx="6400800" cy="3425588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Our Goal: new reporting structure/template.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New report implemented and 100% of our customers educated by 9/1/19.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Create an instant report that is accessible to the research community in real time.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Benefit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Improved customer satisfaction (measured by periodic surveys and face to face interviews).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4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requested from end users Clinical Research Advisory Committee and Research Administration Departments</a:t>
            </a:r>
          </a:p>
          <a:p>
            <a:r>
              <a:rPr lang="en-US" dirty="0" smtClean="0"/>
              <a:t>Survey containing 3 questions:</a:t>
            </a:r>
          </a:p>
          <a:p>
            <a:pPr lvl="1"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</a:rPr>
              <a:t>Please </a:t>
            </a:r>
            <a:r>
              <a:rPr lang="en-US" sz="2000" b="1" dirty="0">
                <a:solidFill>
                  <a:srgbClr val="00B050"/>
                </a:solidFill>
              </a:rPr>
              <a:t>select the information you would like to see on the SOT</a:t>
            </a:r>
            <a:r>
              <a:rPr lang="en-US" sz="2000" b="1" dirty="0" smtClean="0">
                <a:solidFill>
                  <a:srgbClr val="00B050"/>
                </a:solidFill>
              </a:rPr>
              <a:t>.</a:t>
            </a:r>
          </a:p>
          <a:p>
            <a:pPr lvl="1"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</a:rPr>
              <a:t>How </a:t>
            </a:r>
            <a:r>
              <a:rPr lang="en-US" sz="2000" b="1" dirty="0">
                <a:solidFill>
                  <a:srgbClr val="00B050"/>
                </a:solidFill>
              </a:rPr>
              <a:t>often would you like to receive the </a:t>
            </a:r>
            <a:r>
              <a:rPr lang="en-US" sz="2000" b="1" dirty="0" smtClean="0">
                <a:solidFill>
                  <a:srgbClr val="00B050"/>
                </a:solidFill>
              </a:rPr>
              <a:t>SOT?</a:t>
            </a:r>
          </a:p>
          <a:p>
            <a:pPr lvl="1">
              <a:buAutoNum type="arabicPeriod"/>
            </a:pPr>
            <a:r>
              <a:rPr lang="en-US" sz="2000" b="1" dirty="0">
                <a:solidFill>
                  <a:srgbClr val="00B050"/>
                </a:solidFill>
              </a:rPr>
              <a:t>If possible, would you like access to an online version of the SOT available in real-time?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67867" y="5858933"/>
            <a:ext cx="3623733" cy="889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Emory University</a:t>
            </a:r>
          </a:p>
          <a:p>
            <a:pPr algn="ctr"/>
            <a:r>
              <a:rPr lang="en-US" sz="2400" dirty="0" smtClean="0"/>
              <a:t>Office for Clinical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1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0991"/>
            <a:ext cx="8229600" cy="1143000"/>
          </a:xfrm>
        </p:spPr>
        <p:txBody>
          <a:bodyPr>
            <a:normAutofit/>
          </a:bodyPr>
          <a:lstStyle/>
          <a:p>
            <a:r>
              <a:rPr sz="2800" dirty="0"/>
              <a:t>Q1: Please select the information you would like to see on the SOT.</a:t>
            </a:r>
          </a:p>
        </p:txBody>
      </p:sp>
      <p:pic>
        <p:nvPicPr>
          <p:cNvPr id="7" name="Content Placeholder 6" descr="chart2694554310.png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500210" y="1403991"/>
            <a:ext cx="6265366" cy="43245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8667" y="5884333"/>
            <a:ext cx="3623733" cy="889000"/>
          </a:xfrm>
          <a:prstGeom prst="rect">
            <a:avLst/>
          </a:prstGeom>
          <a:gradFill rotWithShape="1">
            <a:gsLst>
              <a:gs pos="0">
                <a:srgbClr val="A3A101">
                  <a:tint val="100000"/>
                  <a:shade val="100000"/>
                  <a:satMod val="130000"/>
                </a:srgbClr>
              </a:gs>
              <a:gs pos="100000">
                <a:srgbClr val="A3A10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3A10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Emory University</a:t>
            </a:r>
          </a:p>
          <a:p>
            <a:pPr algn="ctr" defTabSz="914400"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Office for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18385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975</Words>
  <Application>Microsoft Office PowerPoint</Application>
  <PresentationFormat>On-screen Show (4:3)</PresentationFormat>
  <Paragraphs>173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GE Inspira Pitch</vt:lpstr>
      <vt:lpstr>Times New Roman</vt:lpstr>
      <vt:lpstr>Wingdings</vt:lpstr>
      <vt:lpstr>Office Theme</vt:lpstr>
      <vt:lpstr>Custom Design</vt:lpstr>
      <vt:lpstr>New reporting structure: Unrealized Revenue </vt:lpstr>
      <vt:lpstr>Team members</vt:lpstr>
      <vt:lpstr>Ocr: Mission</vt:lpstr>
      <vt:lpstr>Background</vt:lpstr>
      <vt:lpstr>Current (baseline) conditions</vt:lpstr>
      <vt:lpstr>Aim statement</vt:lpstr>
      <vt:lpstr>Goal</vt:lpstr>
      <vt:lpstr>Problem analysis</vt:lpstr>
      <vt:lpstr>Q1: Please select the information you would like to see on the SOT.</vt:lpstr>
      <vt:lpstr>Q2: How often would you like to receive the SOT?</vt:lpstr>
      <vt:lpstr>Q3: If possible, would you like access to an online version of the SOT available in real-time?</vt:lpstr>
      <vt:lpstr>Current Database</vt:lpstr>
      <vt:lpstr>Future Database</vt:lpstr>
      <vt:lpstr>PowerPoint Presentation</vt:lpstr>
      <vt:lpstr>Countermeasures</vt:lpstr>
      <vt:lpstr>Follow up/Next steps</vt:lpstr>
      <vt:lpstr>Thank YOU!!!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Jucan</dc:creator>
  <cp:lastModifiedBy>Gatewood, Marcha L</cp:lastModifiedBy>
  <cp:revision>108</cp:revision>
  <cp:lastPrinted>2013-07-05T20:11:28Z</cp:lastPrinted>
  <dcterms:created xsi:type="dcterms:W3CDTF">2013-10-20T10:50:14Z</dcterms:created>
  <dcterms:modified xsi:type="dcterms:W3CDTF">2019-05-15T01:24:19Z</dcterms:modified>
</cp:coreProperties>
</file>