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2.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69" r:id="rId3"/>
  </p:sldMasterIdLst>
  <p:notesMasterIdLst>
    <p:notesMasterId r:id="rId28"/>
  </p:notesMasterIdLst>
  <p:sldIdLst>
    <p:sldId id="257" r:id="rId4"/>
    <p:sldId id="260" r:id="rId5"/>
    <p:sldId id="258" r:id="rId6"/>
    <p:sldId id="307" r:id="rId7"/>
    <p:sldId id="305" r:id="rId8"/>
    <p:sldId id="311" r:id="rId9"/>
    <p:sldId id="314" r:id="rId10"/>
    <p:sldId id="312" r:id="rId11"/>
    <p:sldId id="294" r:id="rId12"/>
    <p:sldId id="309" r:id="rId13"/>
    <p:sldId id="295" r:id="rId14"/>
    <p:sldId id="316" r:id="rId15"/>
    <p:sldId id="297" r:id="rId16"/>
    <p:sldId id="306" r:id="rId17"/>
    <p:sldId id="308" r:id="rId18"/>
    <p:sldId id="301" r:id="rId19"/>
    <p:sldId id="284" r:id="rId20"/>
    <p:sldId id="300" r:id="rId21"/>
    <p:sldId id="303" r:id="rId22"/>
    <p:sldId id="280" r:id="rId23"/>
    <p:sldId id="313" r:id="rId24"/>
    <p:sldId id="318" r:id="rId25"/>
    <p:sldId id="265" r:id="rId26"/>
    <p:sldId id="26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29" autoAdjust="0"/>
    <p:restoredTop sz="94660"/>
  </p:normalViewPr>
  <p:slideViewPr>
    <p:cSldViewPr snapToGrid="0">
      <p:cViewPr varScale="1">
        <p:scale>
          <a:sx n="75" d="100"/>
          <a:sy n="75" d="100"/>
        </p:scale>
        <p:origin x="72" y="9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asn2acts.cc.emory.edu\som-ts\Personal\SCOLE23\Quality%20Academy\Copy%20of%20New%20data%20set_July2016_UPDATED%2010%2012%202016%20ver.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Emory%20Work%20Document%20Aides\Quality%20Academy\New%20data%20set_July2016_UPDATED%2010.12.2016_rev.10.24.201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PowerPoint]Per Dept.!PivotTable1</c:name>
    <c:fmtId val="-1"/>
  </c:pivotSource>
  <c:chart>
    <c:autoTitleDeleted val="1"/>
    <c:pivotFmts>
      <c:pivotFmt>
        <c:idx val="0"/>
        <c:spPr>
          <a:solidFill>
            <a:schemeClr val="accent1"/>
          </a:solidFill>
          <a:ln w="9525" cap="flat" cmpd="sng" algn="ctr">
            <a:noFill/>
            <a:round/>
          </a:ln>
          <a:effectLst/>
        </c:spPr>
        <c:marker>
          <c:symbol val="none"/>
        </c:marker>
      </c:pivotFmt>
      <c:pivotFmt>
        <c:idx val="1"/>
        <c:spPr>
          <a:solidFill>
            <a:schemeClr val="accent1"/>
          </a:solidFill>
          <a:ln w="9525" cap="flat" cmpd="sng" algn="ctr">
            <a:noFill/>
            <a:round/>
          </a:ln>
          <a:effectLst/>
        </c:spPr>
        <c:marker>
          <c:symbol val="none"/>
        </c:marker>
      </c:pivotFmt>
      <c:pivotFmt>
        <c:idx val="2"/>
        <c:spPr>
          <a:solidFill>
            <a:schemeClr val="accent1"/>
          </a:solidFill>
          <a:ln w="9525" cap="flat" cmpd="sng" algn="ctr">
            <a:noFill/>
            <a:round/>
          </a:ln>
          <a:effectLst/>
        </c:spPr>
        <c:marker>
          <c:symbol val="none"/>
        </c:marker>
      </c:pivotFmt>
    </c:pivotFmts>
    <c:plotArea>
      <c:layout>
        <c:manualLayout>
          <c:layoutTarget val="inner"/>
          <c:xMode val="edge"/>
          <c:yMode val="edge"/>
          <c:x val="0.30519211448030242"/>
          <c:y val="3.0821237045759058E-2"/>
          <c:w val="0.66555099895549008"/>
          <c:h val="0.88874437986766508"/>
        </c:manualLayout>
      </c:layout>
      <c:barChart>
        <c:barDir val="bar"/>
        <c:grouping val="clustered"/>
        <c:varyColors val="0"/>
        <c:ser>
          <c:idx val="0"/>
          <c:order val="0"/>
          <c:tx>
            <c:strRef>
              <c:f>'Per Dept.'!$B$3</c:f>
              <c:strCache>
                <c:ptCount val="1"/>
                <c:pt idx="0">
                  <c:v>Total</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'Per Dept.'!$A$4:$A$29</c:f>
              <c:strCache>
                <c:ptCount val="25"/>
                <c:pt idx="0">
                  <c:v>Psychology</c:v>
                </c:pt>
                <c:pt idx="1">
                  <c:v>EHC Research</c:v>
                </c:pt>
                <c:pt idx="2">
                  <c:v>Emergency Medicine</c:v>
                </c:pt>
                <c:pt idx="3">
                  <c:v>Orthopaedics</c:v>
                </c:pt>
                <c:pt idx="4">
                  <c:v>Anesthesiology</c:v>
                </c:pt>
                <c:pt idx="5">
                  <c:v>Dermatology</c:v>
                </c:pt>
                <c:pt idx="6">
                  <c:v>Gynecology and Obstetrics</c:v>
                </c:pt>
                <c:pt idx="7">
                  <c:v>Human Genetics</c:v>
                </c:pt>
                <c:pt idx="8">
                  <c:v>JOC_Non-Emory-Faculty</c:v>
                </c:pt>
                <c:pt idx="9">
                  <c:v>Otolaryngology</c:v>
                </c:pt>
                <c:pt idx="10">
                  <c:v>Urology</c:v>
                </c:pt>
                <c:pt idx="11">
                  <c:v>Rollins School of Public Health</c:v>
                </c:pt>
                <c:pt idx="12">
                  <c:v>Rehabilitation Medicine</c:v>
                </c:pt>
                <c:pt idx="13">
                  <c:v>School of Nursing</c:v>
                </c:pt>
                <c:pt idx="14">
                  <c:v>Pathology and Laboratory Medicine</c:v>
                </c:pt>
                <c:pt idx="15">
                  <c:v>Radiation Oncology</c:v>
                </c:pt>
                <c:pt idx="16">
                  <c:v>Ophthalmology</c:v>
                </c:pt>
                <c:pt idx="17">
                  <c:v>Neurosurgery</c:v>
                </c:pt>
                <c:pt idx="18">
                  <c:v>Radiology</c:v>
                </c:pt>
                <c:pt idx="19">
                  <c:v>Surgery</c:v>
                </c:pt>
                <c:pt idx="20">
                  <c:v>Psychiatry</c:v>
                </c:pt>
                <c:pt idx="21">
                  <c:v>Neurology</c:v>
                </c:pt>
                <c:pt idx="22">
                  <c:v>Medicine</c:v>
                </c:pt>
                <c:pt idx="23">
                  <c:v>Hematology/Oncology</c:v>
                </c:pt>
                <c:pt idx="24">
                  <c:v>Pediatrics</c:v>
                </c:pt>
              </c:strCache>
            </c:strRef>
          </c:cat>
          <c:val>
            <c:numRef>
              <c:f>'Per Dept.'!$B$4:$B$29</c:f>
              <c:numCache>
                <c:formatCode>General</c:formatCode>
                <c:ptCount val="25"/>
                <c:pt idx="0">
                  <c:v>1</c:v>
                </c:pt>
                <c:pt idx="1">
                  <c:v>1</c:v>
                </c:pt>
                <c:pt idx="2">
                  <c:v>1</c:v>
                </c:pt>
                <c:pt idx="3">
                  <c:v>2</c:v>
                </c:pt>
                <c:pt idx="4">
                  <c:v>2</c:v>
                </c:pt>
                <c:pt idx="5">
                  <c:v>3</c:v>
                </c:pt>
                <c:pt idx="6">
                  <c:v>3</c:v>
                </c:pt>
                <c:pt idx="7">
                  <c:v>3</c:v>
                </c:pt>
                <c:pt idx="8">
                  <c:v>4</c:v>
                </c:pt>
                <c:pt idx="9">
                  <c:v>4</c:v>
                </c:pt>
                <c:pt idx="10">
                  <c:v>4</c:v>
                </c:pt>
                <c:pt idx="11">
                  <c:v>4</c:v>
                </c:pt>
                <c:pt idx="12">
                  <c:v>5</c:v>
                </c:pt>
                <c:pt idx="13">
                  <c:v>5</c:v>
                </c:pt>
                <c:pt idx="14">
                  <c:v>6</c:v>
                </c:pt>
                <c:pt idx="15">
                  <c:v>6</c:v>
                </c:pt>
                <c:pt idx="16">
                  <c:v>6</c:v>
                </c:pt>
                <c:pt idx="17">
                  <c:v>8</c:v>
                </c:pt>
                <c:pt idx="18">
                  <c:v>8</c:v>
                </c:pt>
                <c:pt idx="19">
                  <c:v>14</c:v>
                </c:pt>
                <c:pt idx="20">
                  <c:v>16</c:v>
                </c:pt>
                <c:pt idx="21">
                  <c:v>21</c:v>
                </c:pt>
                <c:pt idx="22">
                  <c:v>68</c:v>
                </c:pt>
                <c:pt idx="23">
                  <c:v>70</c:v>
                </c:pt>
                <c:pt idx="24">
                  <c:v>85</c:v>
                </c:pt>
              </c:numCache>
            </c:numRef>
          </c:val>
          <c:extLst xmlns:c16r2="http://schemas.microsoft.com/office/drawing/2015/06/chart">
            <c:ext xmlns:c16="http://schemas.microsoft.com/office/drawing/2014/chart" uri="{C3380CC4-5D6E-409C-BE32-E72D297353CC}">
              <c16:uniqueId val="{00000000-5EE4-4FCD-8710-D7A35DC709FE}"/>
            </c:ext>
          </c:extLst>
        </c:ser>
        <c:dLbls>
          <c:dLblPos val="inEnd"/>
          <c:showLegendKey val="0"/>
          <c:showVal val="1"/>
          <c:showCatName val="0"/>
          <c:showSerName val="0"/>
          <c:showPercent val="0"/>
          <c:showBubbleSize val="0"/>
        </c:dLbls>
        <c:gapWidth val="65"/>
        <c:axId val="508015824"/>
        <c:axId val="508016216"/>
      </c:barChart>
      <c:catAx>
        <c:axId val="50801582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508016216"/>
        <c:crosses val="autoZero"/>
        <c:auto val="1"/>
        <c:lblAlgn val="ctr"/>
        <c:lblOffset val="100"/>
        <c:noMultiLvlLbl val="0"/>
      </c:catAx>
      <c:valAx>
        <c:axId val="5080162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5080158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38004446245346E-2"/>
          <c:y val="3.0726256983240222E-2"/>
          <c:w val="0.88515523528960827"/>
          <c:h val="0.88908723001803547"/>
        </c:manualLayout>
      </c:layout>
      <c:barChart>
        <c:barDir val="bar"/>
        <c:grouping val="clustered"/>
        <c:varyColors val="0"/>
        <c:ser>
          <c:idx val="0"/>
          <c:order val="0"/>
          <c:tx>
            <c:strRef>
              <c:f>'Demo on Survey responders'!$F$1</c:f>
              <c:strCache>
                <c:ptCount val="1"/>
                <c:pt idx="0">
                  <c:v>IND/IDE</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'Demo on Survey responders'!$E$2:$E$9</c:f>
              <c:strCache>
                <c:ptCount val="7"/>
                <c:pt idx="0">
                  <c:v>IND</c:v>
                </c:pt>
                <c:pt idx="1">
                  <c:v>IDE</c:v>
                </c:pt>
                <c:pt idx="2">
                  <c:v>IND &amp; IDE</c:v>
                </c:pt>
                <c:pt idx="3">
                  <c:v>PII</c:v>
                </c:pt>
                <c:pt idx="4">
                  <c:v>PII/IDE</c:v>
                </c:pt>
                <c:pt idx="5">
                  <c:v>PII/IND</c:v>
                </c:pt>
                <c:pt idx="6">
                  <c:v>N/A</c:v>
                </c:pt>
              </c:strCache>
            </c:strRef>
          </c:cat>
          <c:val>
            <c:numRef>
              <c:f>'Demo on Survey responders'!$F$2:$F$9</c:f>
              <c:numCache>
                <c:formatCode>#,##0</c:formatCode>
                <c:ptCount val="8"/>
                <c:pt idx="0">
                  <c:v>78</c:v>
                </c:pt>
                <c:pt idx="1">
                  <c:v>12</c:v>
                </c:pt>
                <c:pt idx="2">
                  <c:v>2</c:v>
                </c:pt>
                <c:pt idx="3">
                  <c:v>10</c:v>
                </c:pt>
                <c:pt idx="4">
                  <c:v>2</c:v>
                </c:pt>
                <c:pt idx="5">
                  <c:v>1</c:v>
                </c:pt>
                <c:pt idx="6">
                  <c:v>23</c:v>
                </c:pt>
              </c:numCache>
            </c:numRef>
          </c:val>
          <c:extLst xmlns:c16r2="http://schemas.microsoft.com/office/drawing/2015/06/chart">
            <c:ext xmlns:c16="http://schemas.microsoft.com/office/drawing/2014/chart" uri="{C3380CC4-5D6E-409C-BE32-E72D297353CC}">
              <c16:uniqueId val="{00000000-A816-4406-996A-AA353C91F95E}"/>
            </c:ext>
          </c:extLst>
        </c:ser>
        <c:dLbls>
          <c:dLblPos val="inEnd"/>
          <c:showLegendKey val="0"/>
          <c:showVal val="1"/>
          <c:showCatName val="0"/>
          <c:showSerName val="0"/>
          <c:showPercent val="0"/>
          <c:showBubbleSize val="0"/>
        </c:dLbls>
        <c:gapWidth val="65"/>
        <c:axId val="275455160"/>
        <c:axId val="274319936"/>
      </c:barChart>
      <c:catAx>
        <c:axId val="27545516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274319936"/>
        <c:crosses val="autoZero"/>
        <c:auto val="1"/>
        <c:lblAlgn val="ctr"/>
        <c:lblOffset val="100"/>
        <c:noMultiLvlLbl val="0"/>
      </c:catAx>
      <c:valAx>
        <c:axId val="274319936"/>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545516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166730258313934E-2"/>
          <c:y val="4.4753066366903342E-2"/>
          <c:w val="0.88694713188900742"/>
          <c:h val="0.90434516595304759"/>
        </c:manualLayout>
      </c:layout>
      <c:barChart>
        <c:barDir val="bar"/>
        <c:grouping val="clustered"/>
        <c:varyColors val="0"/>
        <c:ser>
          <c:idx val="0"/>
          <c:order val="0"/>
          <c:spPr>
            <a:solidFill>
              <a:srgbClr val="002060"/>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DA2-484A-B573-AF92957E8A0B}"/>
              </c:ext>
            </c:extLst>
          </c:dPt>
          <c:dPt>
            <c:idx val="1"/>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DA2-484A-B573-AF92957E8A0B}"/>
              </c:ext>
            </c:extLst>
          </c:dPt>
          <c:dPt>
            <c:idx val="2"/>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DA2-484A-B573-AF92957E8A0B}"/>
              </c:ext>
            </c:extLst>
          </c:dPt>
          <c:dPt>
            <c:idx val="3"/>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DA2-484A-B573-AF92957E8A0B}"/>
              </c:ext>
            </c:extLst>
          </c:dPt>
          <c:dPt>
            <c:idx val="4"/>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DA2-484A-B573-AF92957E8A0B}"/>
              </c:ext>
            </c:extLst>
          </c:dPt>
          <c:dPt>
            <c:idx val="5"/>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DA2-484A-B573-AF92957E8A0B}"/>
              </c:ext>
            </c:extLst>
          </c:dPt>
          <c:dPt>
            <c:idx val="6"/>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9DA2-484A-B573-AF92957E8A0B}"/>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'Survey-Phase'!$K$1:$Q$1</c:f>
              <c:strCache>
                <c:ptCount val="7"/>
                <c:pt idx="0">
                  <c:v>Phase I</c:v>
                </c:pt>
                <c:pt idx="1">
                  <c:v>Phase 2</c:v>
                </c:pt>
                <c:pt idx="2">
                  <c:v>Phase 3</c:v>
                </c:pt>
                <c:pt idx="3">
                  <c:v>Phase 4</c:v>
                </c:pt>
                <c:pt idx="4">
                  <c:v>Phase 1/2</c:v>
                </c:pt>
                <c:pt idx="5">
                  <c:v>Phase 2/3</c:v>
                </c:pt>
                <c:pt idx="6">
                  <c:v>Unk</c:v>
                </c:pt>
              </c:strCache>
            </c:strRef>
          </c:cat>
          <c:val>
            <c:numRef>
              <c:f>'Survey-Phase'!$K$2:$Q$2</c:f>
              <c:numCache>
                <c:formatCode>General</c:formatCode>
                <c:ptCount val="7"/>
                <c:pt idx="0">
                  <c:v>7</c:v>
                </c:pt>
                <c:pt idx="1">
                  <c:v>28</c:v>
                </c:pt>
                <c:pt idx="2">
                  <c:v>20</c:v>
                </c:pt>
                <c:pt idx="3">
                  <c:v>5</c:v>
                </c:pt>
                <c:pt idx="4">
                  <c:v>8</c:v>
                </c:pt>
                <c:pt idx="5">
                  <c:v>2</c:v>
                </c:pt>
                <c:pt idx="6">
                  <c:v>60</c:v>
                </c:pt>
              </c:numCache>
            </c:numRef>
          </c:val>
          <c:extLst xmlns:c16r2="http://schemas.microsoft.com/office/drawing/2015/06/chart">
            <c:ext xmlns:c16="http://schemas.microsoft.com/office/drawing/2014/chart" uri="{C3380CC4-5D6E-409C-BE32-E72D297353CC}">
              <c16:uniqueId val="{0000000E-9DA2-484A-B573-AF92957E8A0B}"/>
            </c:ext>
          </c:extLst>
        </c:ser>
        <c:dLbls>
          <c:showLegendKey val="0"/>
          <c:showVal val="0"/>
          <c:showCatName val="0"/>
          <c:showSerName val="0"/>
          <c:showPercent val="0"/>
          <c:showBubbleSize val="0"/>
        </c:dLbls>
        <c:gapWidth val="100"/>
        <c:axId val="276992664"/>
        <c:axId val="276991880"/>
      </c:barChart>
      <c:valAx>
        <c:axId val="276991880"/>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276992664"/>
        <c:crossBetween val="between"/>
      </c:valAx>
      <c:catAx>
        <c:axId val="276992664"/>
        <c:scaling>
          <c:orientation val="maxMin"/>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rgbClr val="002060"/>
                </a:solidFill>
                <a:latin typeface="+mn-lt"/>
                <a:ea typeface="+mn-ea"/>
                <a:cs typeface="+mn-cs"/>
              </a:defRPr>
            </a:pPr>
            <a:endParaRPr lang="en-US"/>
          </a:p>
        </c:txPr>
        <c:crossAx val="276991880"/>
        <c:auto val="1"/>
        <c:lblAlgn val="ctr"/>
        <c:lblOffset val="100"/>
        <c:noMultiLvlLbl val="0"/>
      </c:cat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206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Sheet1!$A$2:$A$12</c:f>
              <c:strCache>
                <c:ptCount val="11"/>
                <c:pt idx="0">
                  <c:v>Lack of Study Population</c:v>
                </c:pt>
                <c:pt idx="1">
                  <c:v>Staff/Resource Issues</c:v>
                </c:pt>
                <c:pt idx="2">
                  <c:v>Multiple protocl changes/amendments</c:v>
                </c:pt>
                <c:pt idx="3">
                  <c:v>No space/place to see patients for study visits</c:v>
                </c:pt>
                <c:pt idx="4">
                  <c:v>CRO/Sponsor Issues</c:v>
                </c:pt>
                <c:pt idx="5">
                  <c:v>Strict Inclusion/Exclusion Criteria</c:v>
                </c:pt>
                <c:pt idx="6">
                  <c:v>Lack of support/poor cooperation from ancillary departments</c:v>
                </c:pt>
                <c:pt idx="7">
                  <c:v>Competing research studies</c:v>
                </c:pt>
                <c:pt idx="8">
                  <c:v>New CRC to project - Unaware of barriers to enrollment</c:v>
                </c:pt>
                <c:pt idx="9">
                  <c:v>Research study abandoned or withdrawn from site</c:v>
                </c:pt>
                <c:pt idx="10">
                  <c:v>Other, please specify</c:v>
                </c:pt>
              </c:strCache>
            </c:strRef>
          </c:cat>
          <c:val>
            <c:numRef>
              <c:f>Sheet1!$B$2:$B$12</c:f>
              <c:numCache>
                <c:formatCode>0.00%</c:formatCode>
                <c:ptCount val="11"/>
                <c:pt idx="0">
                  <c:v>0.32390000000000002</c:v>
                </c:pt>
                <c:pt idx="1">
                  <c:v>0.11269999999999999</c:v>
                </c:pt>
                <c:pt idx="2">
                  <c:v>4.9200000000000001E-2</c:v>
                </c:pt>
                <c:pt idx="3">
                  <c:v>2.81E-2</c:v>
                </c:pt>
                <c:pt idx="4">
                  <c:v>9.1499999999999998E-2</c:v>
                </c:pt>
                <c:pt idx="5">
                  <c:v>0.2676</c:v>
                </c:pt>
                <c:pt idx="6">
                  <c:v>5.6300000000000003E-2</c:v>
                </c:pt>
                <c:pt idx="7">
                  <c:v>6.3299999999999995E-2</c:v>
                </c:pt>
                <c:pt idx="8">
                  <c:v>2.81E-2</c:v>
                </c:pt>
                <c:pt idx="9">
                  <c:v>2.1100000000000001E-2</c:v>
                </c:pt>
                <c:pt idx="10">
                  <c:v>0.50700000000000001</c:v>
                </c:pt>
              </c:numCache>
            </c:numRef>
          </c:val>
          <c:extLst xmlns:c16r2="http://schemas.microsoft.com/office/drawing/2015/06/chart">
            <c:ext xmlns:c16="http://schemas.microsoft.com/office/drawing/2014/chart" uri="{C3380CC4-5D6E-409C-BE32-E72D297353CC}">
              <c16:uniqueId val="{00000000-5D51-43F3-8E52-AAA3FA4D810C}"/>
            </c:ext>
          </c:extLst>
        </c:ser>
        <c:dLbls>
          <c:dLblPos val="inEnd"/>
          <c:showLegendKey val="0"/>
          <c:showVal val="1"/>
          <c:showCatName val="0"/>
          <c:showSerName val="0"/>
          <c:showPercent val="0"/>
          <c:showBubbleSize val="0"/>
        </c:dLbls>
        <c:gapWidth val="65"/>
        <c:axId val="190011400"/>
        <c:axId val="190011792"/>
        <c:extLst xmlns:c16r2="http://schemas.microsoft.com/office/drawing/2015/06/char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Column1</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a:solidFill>
                              <a:schemeClr val="dk1">
                                <a:lumMod val="50000"/>
                                <a:lumOff val="50000"/>
                              </a:schemeClr>
                            </a:solidFill>
                          </a:ln>
                          <a:effectLst/>
                        </c:spPr>
                      </c15:leaderLines>
                    </c:ext>
                  </c:extLst>
                </c:dLbls>
                <c:cat>
                  <c:strRef>
                    <c:extLst>
                      <c:ext uri="{02D57815-91ED-43cb-92C2-25804820EDAC}">
                        <c15:formulaRef>
                          <c15:sqref>Sheet1!$A$2:$A$12</c15:sqref>
                        </c15:formulaRef>
                      </c:ext>
                    </c:extLst>
                    <c:strCache>
                      <c:ptCount val="11"/>
                      <c:pt idx="0">
                        <c:v>Lack of Study Population</c:v>
                      </c:pt>
                      <c:pt idx="1">
                        <c:v>Staff/Resource Issues</c:v>
                      </c:pt>
                      <c:pt idx="2">
                        <c:v>Multiple protocl changes/amendments</c:v>
                      </c:pt>
                      <c:pt idx="3">
                        <c:v>No space/place to see patients for study visits</c:v>
                      </c:pt>
                      <c:pt idx="4">
                        <c:v>CRO/Sponsor Issues</c:v>
                      </c:pt>
                      <c:pt idx="5">
                        <c:v>Strict Inclusion/Exclusion Criteria</c:v>
                      </c:pt>
                      <c:pt idx="6">
                        <c:v>Lack of support/poor cooperation from ancillary departments</c:v>
                      </c:pt>
                      <c:pt idx="7">
                        <c:v>Competing research studies</c:v>
                      </c:pt>
                      <c:pt idx="8">
                        <c:v>New CRC to project - Unaware of barriers to enrollment</c:v>
                      </c:pt>
                      <c:pt idx="9">
                        <c:v>Research study abandoned or withdrawn from site</c:v>
                      </c:pt>
                      <c:pt idx="10">
                        <c:v>Other, please specify</c:v>
                      </c:pt>
                    </c:strCache>
                  </c:strRef>
                </c:cat>
                <c:val>
                  <c:numRef>
                    <c:extLst>
                      <c:ext uri="{02D57815-91ED-43cb-92C2-25804820EDAC}">
                        <c15:formulaRef>
                          <c15:sqref>Sheet1!$C$2:$C$12</c15:sqref>
                        </c15:formulaRef>
                      </c:ext>
                    </c:extLst>
                    <c:numCache>
                      <c:formatCode>General</c:formatCode>
                      <c:ptCount val="11"/>
                    </c:numCache>
                  </c:numRef>
                </c:val>
                <c:extLst xmlns:c16r2="http://schemas.microsoft.com/office/drawing/2015/06/chart">
                  <c:ext xmlns:c16="http://schemas.microsoft.com/office/drawing/2014/chart" uri="{C3380CC4-5D6E-409C-BE32-E72D297353CC}">
                    <c16:uniqueId val="{00000001-5D51-43F3-8E52-AAA3FA4D810C}"/>
                  </c:ext>
                </c:extLst>
              </c15:ser>
            </c15:filteredBarSeries>
            <c15:filteredBarSeries>
              <c15:ser>
                <c:idx val="2"/>
                <c:order val="2"/>
                <c:tx>
                  <c:strRef>
                    <c:extLst>
                      <c:ext xmlns:c15="http://schemas.microsoft.com/office/drawing/2012/chart" uri="{02D57815-91ED-43cb-92C2-25804820EDAC}">
                        <c15:formulaRef>
                          <c15:sqref>Sheet1!$D$1</c15:sqref>
                        </c15:formulaRef>
                      </c:ext>
                    </c:extLst>
                    <c:strCache>
                      <c:ptCount val="1"/>
                      <c:pt idx="0">
                        <c:v>Column2</c:v>
                      </c:pt>
                    </c:strCache>
                  </c:strRef>
                </c:tx>
                <c:spPr>
                  <a:solidFill>
                    <a:schemeClr val="accent5">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extLst>
                      <c:ext xmlns:c15="http://schemas.microsoft.com/office/drawing/2012/chart" uri="{02D57815-91ED-43cb-92C2-25804820EDAC}">
                        <c15:formulaRef>
                          <c15:sqref>Sheet1!$A$2:$A$12</c15:sqref>
                        </c15:formulaRef>
                      </c:ext>
                    </c:extLst>
                    <c:strCache>
                      <c:ptCount val="11"/>
                      <c:pt idx="0">
                        <c:v>Lack of Study Population</c:v>
                      </c:pt>
                      <c:pt idx="1">
                        <c:v>Staff/Resource Issues</c:v>
                      </c:pt>
                      <c:pt idx="2">
                        <c:v>Multiple protocl changes/amendments</c:v>
                      </c:pt>
                      <c:pt idx="3">
                        <c:v>No space/place to see patients for study visits</c:v>
                      </c:pt>
                      <c:pt idx="4">
                        <c:v>CRO/Sponsor Issues</c:v>
                      </c:pt>
                      <c:pt idx="5">
                        <c:v>Strict Inclusion/Exclusion Criteria</c:v>
                      </c:pt>
                      <c:pt idx="6">
                        <c:v>Lack of support/poor cooperation from ancillary departments</c:v>
                      </c:pt>
                      <c:pt idx="7">
                        <c:v>Competing research studies</c:v>
                      </c:pt>
                      <c:pt idx="8">
                        <c:v>New CRC to project - Unaware of barriers to enrollment</c:v>
                      </c:pt>
                      <c:pt idx="9">
                        <c:v>Research study abandoned or withdrawn from site</c:v>
                      </c:pt>
                      <c:pt idx="10">
                        <c:v>Other, please specify</c:v>
                      </c:pt>
                    </c:strCache>
                  </c:strRef>
                </c:cat>
                <c:val>
                  <c:numRef>
                    <c:extLst>
                      <c:ext xmlns:c15="http://schemas.microsoft.com/office/drawing/2012/chart" uri="{02D57815-91ED-43cb-92C2-25804820EDAC}">
                        <c15:formulaRef>
                          <c15:sqref>Sheet1!$D$2:$D$12</c15:sqref>
                        </c15:formulaRef>
                      </c:ext>
                    </c:extLst>
                    <c:numCache>
                      <c:formatCode>General</c:formatCode>
                      <c:ptCount val="11"/>
                    </c:numCache>
                  </c:numRef>
                </c:val>
                <c:extLst xmlns:c15="http://schemas.microsoft.com/office/drawing/2012/chart" xmlns:c16r2="http://schemas.microsoft.com/office/drawing/2015/06/chart">
                  <c:ext xmlns:c16="http://schemas.microsoft.com/office/drawing/2014/chart" uri="{C3380CC4-5D6E-409C-BE32-E72D297353CC}">
                    <c16:uniqueId val="{00000002-5D51-43F3-8E52-AAA3FA4D810C}"/>
                  </c:ext>
                </c:extLst>
              </c15:ser>
            </c15:filteredBarSeries>
          </c:ext>
        </c:extLst>
      </c:barChart>
      <c:catAx>
        <c:axId val="190011400"/>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90011792"/>
        <c:crosses val="autoZero"/>
        <c:auto val="1"/>
        <c:lblAlgn val="ctr"/>
        <c:lblOffset val="100"/>
        <c:noMultiLvlLbl val="0"/>
      </c:catAx>
      <c:valAx>
        <c:axId val="19001179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9001140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'Grouping of other response'!$K$1</c:f>
              <c:strCache>
                <c:ptCount val="1"/>
                <c:pt idx="0">
                  <c:v>Survey "Other" Responses</c:v>
                </c:pt>
              </c:strCache>
            </c:strRef>
          </c:tx>
          <c:spPr>
            <a:solidFill>
              <a:srgbClr val="002060"/>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7DF-4A6B-B14F-514F341205D3}"/>
              </c:ext>
            </c:extLst>
          </c:dPt>
          <c:dPt>
            <c:idx val="1"/>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7DF-4A6B-B14F-514F341205D3}"/>
              </c:ext>
            </c:extLst>
          </c:dPt>
          <c:dPt>
            <c:idx val="2"/>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7DF-4A6B-B14F-514F341205D3}"/>
              </c:ext>
            </c:extLst>
          </c:dPt>
          <c:dPt>
            <c:idx val="3"/>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7DF-4A6B-B14F-514F341205D3}"/>
              </c:ext>
            </c:extLst>
          </c:dPt>
          <c:dPt>
            <c:idx val="4"/>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97DF-4A6B-B14F-514F341205D3}"/>
              </c:ext>
            </c:extLst>
          </c:dPt>
          <c:dPt>
            <c:idx val="5"/>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97DF-4A6B-B14F-514F341205D3}"/>
              </c:ext>
            </c:extLst>
          </c:dPt>
          <c:dPt>
            <c:idx val="6"/>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97DF-4A6B-B14F-514F341205D3}"/>
              </c:ext>
            </c:extLst>
          </c:dPt>
          <c:dPt>
            <c:idx val="7"/>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97DF-4A6B-B14F-514F341205D3}"/>
              </c:ext>
            </c:extLst>
          </c:dPt>
          <c:dPt>
            <c:idx val="8"/>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97DF-4A6B-B14F-514F341205D3}"/>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'Grouping of other response'!$J$2:$J$10</c:f>
              <c:strCache>
                <c:ptCount val="9"/>
                <c:pt idx="0">
                  <c:v>Subjects enrolled (not entered into ERMS as of June 2016)</c:v>
                </c:pt>
                <c:pt idx="1">
                  <c:v>Lengthy approval/submission process</c:v>
                </c:pt>
                <c:pt idx="2">
                  <c:v>No SIV</c:v>
                </c:pt>
                <c:pt idx="3">
                  <c:v>Lack of staff</c:v>
                </c:pt>
                <c:pt idx="4">
                  <c:v>Roll-Over Study</c:v>
                </c:pt>
                <c:pt idx="5">
                  <c:v>study population</c:v>
                </c:pt>
                <c:pt idx="6">
                  <c:v>Not enrolling yet</c:v>
                </c:pt>
                <c:pt idx="7">
                  <c:v>Enrollment closed</c:v>
                </c:pt>
                <c:pt idx="8">
                  <c:v>Abandonded</c:v>
                </c:pt>
              </c:strCache>
            </c:strRef>
          </c:cat>
          <c:val>
            <c:numRef>
              <c:f>'Grouping of other response'!$K$2:$K$10</c:f>
              <c:numCache>
                <c:formatCode>General</c:formatCode>
                <c:ptCount val="9"/>
                <c:pt idx="0">
                  <c:v>20</c:v>
                </c:pt>
                <c:pt idx="1">
                  <c:v>15</c:v>
                </c:pt>
                <c:pt idx="2">
                  <c:v>1</c:v>
                </c:pt>
                <c:pt idx="3">
                  <c:v>4</c:v>
                </c:pt>
                <c:pt idx="4">
                  <c:v>2</c:v>
                </c:pt>
                <c:pt idx="5">
                  <c:v>10</c:v>
                </c:pt>
                <c:pt idx="6">
                  <c:v>2</c:v>
                </c:pt>
                <c:pt idx="7">
                  <c:v>10</c:v>
                </c:pt>
                <c:pt idx="8">
                  <c:v>1</c:v>
                </c:pt>
              </c:numCache>
            </c:numRef>
          </c:val>
          <c:extLst xmlns:c16r2="http://schemas.microsoft.com/office/drawing/2015/06/chart">
            <c:ext xmlns:c16="http://schemas.microsoft.com/office/drawing/2014/chart" uri="{C3380CC4-5D6E-409C-BE32-E72D297353CC}">
              <c16:uniqueId val="{00000012-97DF-4A6B-B14F-514F341205D3}"/>
            </c:ext>
          </c:extLst>
        </c:ser>
        <c:dLbls>
          <c:showLegendKey val="0"/>
          <c:showVal val="0"/>
          <c:showCatName val="0"/>
          <c:showSerName val="0"/>
          <c:showPercent val="0"/>
          <c:showBubbleSize val="0"/>
        </c:dLbls>
        <c:gapWidth val="100"/>
        <c:axId val="433647928"/>
        <c:axId val="433640872"/>
      </c:barChart>
      <c:valAx>
        <c:axId val="43364087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33647928"/>
        <c:crossBetween val="between"/>
      </c:valAx>
      <c:catAx>
        <c:axId val="433647928"/>
        <c:scaling>
          <c:orientation val="maxMin"/>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1" i="0" u="none" strike="noStrike" kern="1200" cap="all" baseline="0">
                <a:solidFill>
                  <a:srgbClr val="002060"/>
                </a:solidFill>
                <a:latin typeface="+mn-lt"/>
                <a:ea typeface="+mn-ea"/>
                <a:cs typeface="+mn-cs"/>
              </a:defRPr>
            </a:pPr>
            <a:endParaRPr lang="en-US"/>
          </a:p>
        </c:txPr>
        <c:crossAx val="433640872"/>
        <c:auto val="1"/>
        <c:lblAlgn val="ctr"/>
        <c:lblOffset val="100"/>
        <c:noMultiLvlLbl val="0"/>
      </c:cat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Studies</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Gynecology &amp; Obstetrics</c:v>
                </c:pt>
                <c:pt idx="1">
                  <c:v>Hematology and Oncology</c:v>
                </c:pt>
                <c:pt idx="2">
                  <c:v>Cardiology</c:v>
                </c:pt>
                <c:pt idx="3">
                  <c:v>Geriatrics</c:v>
                </c:pt>
                <c:pt idx="4">
                  <c:v>Infectious Disease</c:v>
                </c:pt>
                <c:pt idx="5">
                  <c:v>Neurology</c:v>
                </c:pt>
                <c:pt idx="6">
                  <c:v>Pediatrics: Gastroenterology</c:v>
                </c:pt>
                <c:pt idx="7">
                  <c:v>Pediatrics: Hemostasis/Thrombosis</c:v>
                </c:pt>
              </c:strCache>
            </c:strRef>
          </c:cat>
          <c:val>
            <c:numRef>
              <c:f>Sheet1!$B$2:$B$9</c:f>
              <c:numCache>
                <c:formatCode>General</c:formatCode>
                <c:ptCount val="8"/>
                <c:pt idx="0">
                  <c:v>2</c:v>
                </c:pt>
                <c:pt idx="1">
                  <c:v>3</c:v>
                </c:pt>
                <c:pt idx="2">
                  <c:v>2</c:v>
                </c:pt>
                <c:pt idx="3">
                  <c:v>1</c:v>
                </c:pt>
                <c:pt idx="4">
                  <c:v>1</c:v>
                </c:pt>
                <c:pt idx="5">
                  <c:v>1</c:v>
                </c:pt>
                <c:pt idx="6">
                  <c:v>1</c:v>
                </c:pt>
                <c:pt idx="7">
                  <c:v>1</c:v>
                </c:pt>
              </c:numCache>
            </c:numRef>
          </c:val>
        </c:ser>
        <c:ser>
          <c:idx val="1"/>
          <c:order val="1"/>
          <c:tx>
            <c:strRef>
              <c:f>Sheet1!$C$1</c:f>
              <c:strCache>
                <c:ptCount val="1"/>
                <c:pt idx="0">
                  <c:v>Column1</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Gynecology &amp; Obstetrics</c:v>
                </c:pt>
                <c:pt idx="1">
                  <c:v>Hematology and Oncology</c:v>
                </c:pt>
                <c:pt idx="2">
                  <c:v>Cardiology</c:v>
                </c:pt>
                <c:pt idx="3">
                  <c:v>Geriatrics</c:v>
                </c:pt>
                <c:pt idx="4">
                  <c:v>Infectious Disease</c:v>
                </c:pt>
                <c:pt idx="5">
                  <c:v>Neurology</c:v>
                </c:pt>
                <c:pt idx="6">
                  <c:v>Pediatrics: Gastroenterology</c:v>
                </c:pt>
                <c:pt idx="7">
                  <c:v>Pediatrics: Hemostasis/Thrombosis</c:v>
                </c:pt>
              </c:strCache>
            </c:strRef>
          </c:cat>
          <c:val>
            <c:numRef>
              <c:f>Sheet1!$C$2:$C$9</c:f>
              <c:numCache>
                <c:formatCode>General</c:formatCode>
                <c:ptCount val="8"/>
              </c:numCache>
            </c:numRef>
          </c:val>
        </c:ser>
        <c:ser>
          <c:idx val="2"/>
          <c:order val="2"/>
          <c:tx>
            <c:strRef>
              <c:f>Sheet1!$D$1</c:f>
              <c:strCache>
                <c:ptCount val="1"/>
                <c:pt idx="0">
                  <c:v>Column2</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Gynecology &amp; Obstetrics</c:v>
                </c:pt>
                <c:pt idx="1">
                  <c:v>Hematology and Oncology</c:v>
                </c:pt>
                <c:pt idx="2">
                  <c:v>Cardiology</c:v>
                </c:pt>
                <c:pt idx="3">
                  <c:v>Geriatrics</c:v>
                </c:pt>
                <c:pt idx="4">
                  <c:v>Infectious Disease</c:v>
                </c:pt>
                <c:pt idx="5">
                  <c:v>Neurology</c:v>
                </c:pt>
                <c:pt idx="6">
                  <c:v>Pediatrics: Gastroenterology</c:v>
                </c:pt>
                <c:pt idx="7">
                  <c:v>Pediatrics: Hemostasis/Thrombosis</c:v>
                </c:pt>
              </c:strCache>
            </c:strRef>
          </c:cat>
          <c:val>
            <c:numRef>
              <c:f>Sheet1!$D$2:$D$9</c:f>
              <c:numCache>
                <c:formatCode>General</c:formatCode>
                <c:ptCount val="8"/>
              </c:numCache>
            </c:numRef>
          </c:val>
        </c:ser>
        <c:dLbls>
          <c:dLblPos val="inEnd"/>
          <c:showLegendKey val="0"/>
          <c:showVal val="1"/>
          <c:showCatName val="0"/>
          <c:showSerName val="0"/>
          <c:showPercent val="0"/>
          <c:showBubbleSize val="0"/>
        </c:dLbls>
        <c:gapWidth val="65"/>
        <c:axId val="282308784"/>
        <c:axId val="282309176"/>
      </c:barChart>
      <c:catAx>
        <c:axId val="28230878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282309176"/>
        <c:crosses val="autoZero"/>
        <c:auto val="1"/>
        <c:lblAlgn val="ctr"/>
        <c:lblOffset val="100"/>
        <c:noMultiLvlLbl val="0"/>
      </c:catAx>
      <c:valAx>
        <c:axId val="28230917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8230878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Cardiology</c:v>
                </c:pt>
                <c:pt idx="1">
                  <c:v>Digestive Diseases</c:v>
                </c:pt>
                <c:pt idx="2">
                  <c:v>Endocrinology</c:v>
                </c:pt>
                <c:pt idx="3">
                  <c:v>General Medicine</c:v>
                </c:pt>
                <c:pt idx="4">
                  <c:v>Geriatrics</c:v>
                </c:pt>
                <c:pt idx="5">
                  <c:v>Infectious Disease</c:v>
                </c:pt>
                <c:pt idx="6">
                  <c:v>Pulmonary</c:v>
                </c:pt>
                <c:pt idx="7">
                  <c:v>Rheumatology</c:v>
                </c:pt>
              </c:strCache>
            </c:strRef>
          </c:cat>
          <c:val>
            <c:numRef>
              <c:f>Sheet1!$B$2:$B$9</c:f>
              <c:numCache>
                <c:formatCode>General</c:formatCode>
                <c:ptCount val="8"/>
                <c:pt idx="0">
                  <c:v>25</c:v>
                </c:pt>
                <c:pt idx="1">
                  <c:v>4</c:v>
                </c:pt>
                <c:pt idx="2">
                  <c:v>4</c:v>
                </c:pt>
                <c:pt idx="3">
                  <c:v>1</c:v>
                </c:pt>
                <c:pt idx="4">
                  <c:v>4</c:v>
                </c:pt>
                <c:pt idx="5">
                  <c:v>22</c:v>
                </c:pt>
                <c:pt idx="6">
                  <c:v>6</c:v>
                </c:pt>
                <c:pt idx="7">
                  <c:v>2</c:v>
                </c:pt>
              </c:numCache>
            </c:numRef>
          </c:val>
        </c:ser>
        <c:ser>
          <c:idx val="1"/>
          <c:order val="1"/>
          <c:tx>
            <c:strRef>
              <c:f>Sheet1!$C$1</c:f>
              <c:strCache>
                <c:ptCount val="1"/>
                <c:pt idx="0">
                  <c:v>Column2</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Cardiology</c:v>
                </c:pt>
                <c:pt idx="1">
                  <c:v>Digestive Diseases</c:v>
                </c:pt>
                <c:pt idx="2">
                  <c:v>Endocrinology</c:v>
                </c:pt>
                <c:pt idx="3">
                  <c:v>General Medicine</c:v>
                </c:pt>
                <c:pt idx="4">
                  <c:v>Geriatrics</c:v>
                </c:pt>
                <c:pt idx="5">
                  <c:v>Infectious Disease</c:v>
                </c:pt>
                <c:pt idx="6">
                  <c:v>Pulmonary</c:v>
                </c:pt>
                <c:pt idx="7">
                  <c:v>Rheumatology</c:v>
                </c:pt>
              </c:strCache>
            </c:strRef>
          </c:cat>
          <c:val>
            <c:numRef>
              <c:f>Sheet1!$C$2:$C$9</c:f>
              <c:numCache>
                <c:formatCode>General</c:formatCode>
                <c:ptCount val="8"/>
              </c:numCache>
            </c:numRef>
          </c:val>
        </c:ser>
        <c:ser>
          <c:idx val="2"/>
          <c:order val="2"/>
          <c:tx>
            <c:strRef>
              <c:f>Sheet1!$D$1</c:f>
              <c:strCache>
                <c:ptCount val="1"/>
                <c:pt idx="0">
                  <c:v>Column3</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Sheet1!$A$2:$A$9</c:f>
              <c:strCache>
                <c:ptCount val="8"/>
                <c:pt idx="0">
                  <c:v>Cardiology</c:v>
                </c:pt>
                <c:pt idx="1">
                  <c:v>Digestive Diseases</c:v>
                </c:pt>
                <c:pt idx="2">
                  <c:v>Endocrinology</c:v>
                </c:pt>
                <c:pt idx="3">
                  <c:v>General Medicine</c:v>
                </c:pt>
                <c:pt idx="4">
                  <c:v>Geriatrics</c:v>
                </c:pt>
                <c:pt idx="5">
                  <c:v>Infectious Disease</c:v>
                </c:pt>
                <c:pt idx="6">
                  <c:v>Pulmonary</c:v>
                </c:pt>
                <c:pt idx="7">
                  <c:v>Rheumatology</c:v>
                </c:pt>
              </c:strCache>
            </c:strRef>
          </c:cat>
          <c:val>
            <c:numRef>
              <c:f>Sheet1!$D$2:$D$9</c:f>
              <c:numCache>
                <c:formatCode>General</c:formatCode>
                <c:ptCount val="8"/>
              </c:numCache>
            </c:numRef>
          </c:val>
        </c:ser>
        <c:dLbls>
          <c:dLblPos val="inEnd"/>
          <c:showLegendKey val="0"/>
          <c:showVal val="1"/>
          <c:showCatName val="0"/>
          <c:showSerName val="0"/>
          <c:showPercent val="0"/>
          <c:showBubbleSize val="0"/>
        </c:dLbls>
        <c:gapWidth val="65"/>
        <c:axId val="189267216"/>
        <c:axId val="160129496"/>
      </c:barChart>
      <c:catAx>
        <c:axId val="18926721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160129496"/>
        <c:crosses val="autoZero"/>
        <c:auto val="1"/>
        <c:lblAlgn val="ctr"/>
        <c:lblOffset val="100"/>
        <c:noMultiLvlLbl val="0"/>
      </c:catAx>
      <c:valAx>
        <c:axId val="160129496"/>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crossAx val="18926721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b="1" i="0"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'Expanded Access Graph'!$J$1</c:f>
              <c:strCache>
                <c:ptCount val="1"/>
                <c:pt idx="0">
                  <c:v>Expanded Access</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'Expanded Access Graph'!$I$2:$I$4</c:f>
              <c:strCache>
                <c:ptCount val="2"/>
                <c:pt idx="0">
                  <c:v>N = 348</c:v>
                </c:pt>
                <c:pt idx="1">
                  <c:v>Y=3</c:v>
                </c:pt>
              </c:strCache>
            </c:strRef>
          </c:cat>
          <c:val>
            <c:numRef>
              <c:f>'Expanded Access Graph'!$J$2:$J$4</c:f>
              <c:numCache>
                <c:formatCode>General</c:formatCode>
                <c:ptCount val="3"/>
                <c:pt idx="0">
                  <c:v>348</c:v>
                </c:pt>
                <c:pt idx="1">
                  <c:v>3</c:v>
                </c:pt>
              </c:numCache>
            </c:numRef>
          </c:val>
          <c:extLst xmlns:c16r2="http://schemas.microsoft.com/office/drawing/2015/06/chart">
            <c:ext xmlns:c16="http://schemas.microsoft.com/office/drawing/2014/chart" uri="{C3380CC4-5D6E-409C-BE32-E72D297353CC}">
              <c16:uniqueId val="{00000000-5662-4F19-A8C8-68C008AAF5E2}"/>
            </c:ext>
          </c:extLst>
        </c:ser>
        <c:dLbls>
          <c:dLblPos val="inEnd"/>
          <c:showLegendKey val="0"/>
          <c:showVal val="1"/>
          <c:showCatName val="0"/>
          <c:showSerName val="0"/>
          <c:showPercent val="0"/>
          <c:showBubbleSize val="0"/>
        </c:dLbls>
        <c:gapWidth val="65"/>
        <c:axId val="190009440"/>
        <c:axId val="190009832"/>
      </c:barChart>
      <c:catAx>
        <c:axId val="1900094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90009832"/>
        <c:crosses val="autoZero"/>
        <c:auto val="1"/>
        <c:lblAlgn val="ctr"/>
        <c:lblOffset val="100"/>
        <c:noMultiLvlLbl val="0"/>
      </c:catAx>
      <c:valAx>
        <c:axId val="19000983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9000944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73786868570993E-2"/>
          <c:y val="2.5244209568019229E-2"/>
          <c:w val="0.8823484380633817"/>
          <c:h val="0.90407686254450592"/>
        </c:manualLayout>
      </c:layout>
      <c:barChart>
        <c:barDir val="bar"/>
        <c:grouping val="clustered"/>
        <c:varyColors val="0"/>
        <c:ser>
          <c:idx val="0"/>
          <c:order val="0"/>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Sheet2!$C$1:$C$8</c:f>
              <c:strCache>
                <c:ptCount val="8"/>
                <c:pt idx="0">
                  <c:v>Industry</c:v>
                </c:pt>
                <c:pt idx="1">
                  <c:v>Federal</c:v>
                </c:pt>
                <c:pt idx="2">
                  <c:v>COG</c:v>
                </c:pt>
                <c:pt idx="3">
                  <c:v>Foundation</c:v>
                </c:pt>
                <c:pt idx="4">
                  <c:v>Internal</c:v>
                </c:pt>
                <c:pt idx="5">
                  <c:v>PII</c:v>
                </c:pt>
                <c:pt idx="6">
                  <c:v>Unfunded</c:v>
                </c:pt>
                <c:pt idx="7">
                  <c:v>Unknown</c:v>
                </c:pt>
              </c:strCache>
            </c:strRef>
          </c:cat>
          <c:val>
            <c:numRef>
              <c:f>Sheet2!$D$1:$D$8</c:f>
              <c:numCache>
                <c:formatCode>General</c:formatCode>
                <c:ptCount val="8"/>
                <c:pt idx="0">
                  <c:v>182</c:v>
                </c:pt>
                <c:pt idx="1">
                  <c:v>77</c:v>
                </c:pt>
                <c:pt idx="2">
                  <c:v>25</c:v>
                </c:pt>
                <c:pt idx="3">
                  <c:v>8</c:v>
                </c:pt>
                <c:pt idx="4">
                  <c:v>51</c:v>
                </c:pt>
                <c:pt idx="5">
                  <c:v>2</c:v>
                </c:pt>
                <c:pt idx="6">
                  <c:v>2</c:v>
                </c:pt>
                <c:pt idx="7">
                  <c:v>3</c:v>
                </c:pt>
              </c:numCache>
            </c:numRef>
          </c:val>
        </c:ser>
        <c:dLbls>
          <c:dLblPos val="inEnd"/>
          <c:showLegendKey val="0"/>
          <c:showVal val="1"/>
          <c:showCatName val="0"/>
          <c:showSerName val="0"/>
          <c:showPercent val="0"/>
          <c:showBubbleSize val="0"/>
        </c:dLbls>
        <c:gapWidth val="65"/>
        <c:axId val="494971248"/>
        <c:axId val="494970464"/>
      </c:barChart>
      <c:catAx>
        <c:axId val="494971248"/>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494970464"/>
        <c:crosses val="autoZero"/>
        <c:auto val="1"/>
        <c:lblAlgn val="ctr"/>
        <c:lblOffset val="100"/>
        <c:noMultiLvlLbl val="0"/>
      </c:catAx>
      <c:valAx>
        <c:axId val="494970464"/>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4949712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4903378476137"/>
          <c:y val="6.6577579898911651E-2"/>
          <c:w val="0.87637824406244447"/>
          <c:h val="0.88848836944458021"/>
        </c:manualLayout>
      </c:layout>
      <c:barChart>
        <c:barDir val="bar"/>
        <c:grouping val="clustered"/>
        <c:varyColors val="0"/>
        <c:ser>
          <c:idx val="0"/>
          <c:order val="0"/>
          <c:tx>
            <c:strRef>
              <c:f>'IND_IDE Graph'!$E$1</c:f>
              <c:strCache>
                <c:ptCount val="1"/>
                <c:pt idx="0">
                  <c:v>IND/IDE</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'IND_IDE Graph'!$D$2:$D$9</c:f>
              <c:strCache>
                <c:ptCount val="8"/>
                <c:pt idx="0">
                  <c:v>IND</c:v>
                </c:pt>
                <c:pt idx="1">
                  <c:v>IDE</c:v>
                </c:pt>
                <c:pt idx="2">
                  <c:v>IND&amp;IDE</c:v>
                </c:pt>
                <c:pt idx="3">
                  <c:v>N/A</c:v>
                </c:pt>
                <c:pt idx="4">
                  <c:v>PII</c:v>
                </c:pt>
                <c:pt idx="5">
                  <c:v>PII&amp;IDE</c:v>
                </c:pt>
                <c:pt idx="6">
                  <c:v>PII&amp;IND</c:v>
                </c:pt>
                <c:pt idx="7">
                  <c:v>UNK</c:v>
                </c:pt>
              </c:strCache>
            </c:strRef>
          </c:cat>
          <c:val>
            <c:numRef>
              <c:f>'IND_IDE Graph'!$E$2:$E$9</c:f>
              <c:numCache>
                <c:formatCode>General</c:formatCode>
                <c:ptCount val="8"/>
                <c:pt idx="0">
                  <c:v>190</c:v>
                </c:pt>
                <c:pt idx="1">
                  <c:v>24</c:v>
                </c:pt>
                <c:pt idx="2">
                  <c:v>6</c:v>
                </c:pt>
                <c:pt idx="3">
                  <c:v>98</c:v>
                </c:pt>
                <c:pt idx="4">
                  <c:v>16</c:v>
                </c:pt>
                <c:pt idx="5">
                  <c:v>3</c:v>
                </c:pt>
                <c:pt idx="6">
                  <c:v>4</c:v>
                </c:pt>
                <c:pt idx="7">
                  <c:v>9</c:v>
                </c:pt>
              </c:numCache>
            </c:numRef>
          </c:val>
          <c:extLst xmlns:c16r2="http://schemas.microsoft.com/office/drawing/2015/06/chart">
            <c:ext xmlns:c16="http://schemas.microsoft.com/office/drawing/2014/chart" uri="{C3380CC4-5D6E-409C-BE32-E72D297353CC}">
              <c16:uniqueId val="{00000000-7361-4FE7-B738-D7F3893A94D7}"/>
            </c:ext>
          </c:extLst>
        </c:ser>
        <c:dLbls>
          <c:dLblPos val="inEnd"/>
          <c:showLegendKey val="0"/>
          <c:showVal val="1"/>
          <c:showCatName val="0"/>
          <c:showSerName val="0"/>
          <c:showPercent val="0"/>
          <c:showBubbleSize val="0"/>
        </c:dLbls>
        <c:gapWidth val="65"/>
        <c:axId val="274317976"/>
        <c:axId val="274319152"/>
      </c:barChart>
      <c:catAx>
        <c:axId val="27431797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274319152"/>
        <c:crosses val="autoZero"/>
        <c:auto val="1"/>
        <c:lblAlgn val="ctr"/>
        <c:lblOffset val="100"/>
        <c:noMultiLvlLbl val="0"/>
      </c:catAx>
      <c:valAx>
        <c:axId val="274319152"/>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431797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44455561839295E-2"/>
          <c:y val="0.17148136775382183"/>
          <c:w val="0.86925294731804936"/>
          <c:h val="0.78952141776149842"/>
        </c:manualLayout>
      </c:layout>
      <c:barChart>
        <c:barDir val="bar"/>
        <c:grouping val="clustered"/>
        <c:varyColors val="0"/>
        <c:ser>
          <c:idx val="0"/>
          <c:order val="0"/>
          <c:tx>
            <c:strRef>
              <c:f>Sheet1!$B$1</c:f>
              <c:strCache>
                <c:ptCount val="1"/>
                <c:pt idx="0">
                  <c:v>Series 1</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Sheet1!$A$2:$A$9</c:f>
              <c:strCache>
                <c:ptCount val="8"/>
                <c:pt idx="0">
                  <c:v>Phase 1</c:v>
                </c:pt>
                <c:pt idx="1">
                  <c:v>Phase 2</c:v>
                </c:pt>
                <c:pt idx="2">
                  <c:v>Phase 3</c:v>
                </c:pt>
                <c:pt idx="3">
                  <c:v>Phase 4</c:v>
                </c:pt>
                <c:pt idx="4">
                  <c:v>Phase 1/2</c:v>
                </c:pt>
                <c:pt idx="5">
                  <c:v>Phase 2/3</c:v>
                </c:pt>
                <c:pt idx="6">
                  <c:v>Phase 3/4</c:v>
                </c:pt>
                <c:pt idx="7">
                  <c:v>Unknown</c:v>
                </c:pt>
              </c:strCache>
            </c:strRef>
          </c:cat>
          <c:val>
            <c:numRef>
              <c:f>Sheet1!$B$2:$B$9</c:f>
              <c:numCache>
                <c:formatCode>General</c:formatCode>
                <c:ptCount val="8"/>
                <c:pt idx="0">
                  <c:v>30</c:v>
                </c:pt>
                <c:pt idx="1">
                  <c:v>58</c:v>
                </c:pt>
                <c:pt idx="2">
                  <c:v>63</c:v>
                </c:pt>
                <c:pt idx="3">
                  <c:v>7</c:v>
                </c:pt>
                <c:pt idx="4">
                  <c:v>16</c:v>
                </c:pt>
                <c:pt idx="5">
                  <c:v>6</c:v>
                </c:pt>
                <c:pt idx="6">
                  <c:v>1</c:v>
                </c:pt>
                <c:pt idx="7">
                  <c:v>169</c:v>
                </c:pt>
              </c:numCache>
            </c:numRef>
          </c:val>
        </c:ser>
        <c:dLbls>
          <c:dLblPos val="inEnd"/>
          <c:showLegendKey val="0"/>
          <c:showVal val="1"/>
          <c:showCatName val="0"/>
          <c:showSerName val="0"/>
          <c:showPercent val="0"/>
          <c:showBubbleSize val="0"/>
        </c:dLbls>
        <c:gapWidth val="65"/>
        <c:axId val="429489296"/>
        <c:axId val="533971456"/>
      </c:barChart>
      <c:catAx>
        <c:axId val="42948929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533971456"/>
        <c:crosses val="autoZero"/>
        <c:auto val="1"/>
        <c:lblAlgn val="ctr"/>
        <c:lblOffset val="100"/>
        <c:noMultiLvlLbl val="0"/>
      </c:catAx>
      <c:valAx>
        <c:axId val="533971456"/>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294892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Sheet3!$K$3:$K$10</c:f>
              <c:strCache>
                <c:ptCount val="8"/>
                <c:pt idx="0">
                  <c:v>Phase 1</c:v>
                </c:pt>
                <c:pt idx="1">
                  <c:v>Phase 2</c:v>
                </c:pt>
                <c:pt idx="2">
                  <c:v>Phase 3</c:v>
                </c:pt>
                <c:pt idx="3">
                  <c:v>Phase 4</c:v>
                </c:pt>
                <c:pt idx="4">
                  <c:v>Phase 1/2</c:v>
                </c:pt>
                <c:pt idx="5">
                  <c:v>Phase 2/3</c:v>
                </c:pt>
                <c:pt idx="6">
                  <c:v>Phase 3/4</c:v>
                </c:pt>
                <c:pt idx="7">
                  <c:v>Unknown</c:v>
                </c:pt>
              </c:strCache>
            </c:strRef>
          </c:cat>
          <c:val>
            <c:numRef>
              <c:f>Sheet3!$L$3:$L$10</c:f>
              <c:numCache>
                <c:formatCode>General</c:formatCode>
                <c:ptCount val="8"/>
                <c:pt idx="0">
                  <c:v>30</c:v>
                </c:pt>
                <c:pt idx="1">
                  <c:v>58</c:v>
                </c:pt>
                <c:pt idx="2">
                  <c:v>63</c:v>
                </c:pt>
                <c:pt idx="3">
                  <c:v>7</c:v>
                </c:pt>
                <c:pt idx="4">
                  <c:v>16</c:v>
                </c:pt>
                <c:pt idx="5">
                  <c:v>6</c:v>
                </c:pt>
                <c:pt idx="6">
                  <c:v>1</c:v>
                </c:pt>
                <c:pt idx="7">
                  <c:v>169</c:v>
                </c:pt>
              </c:numCache>
            </c:numRef>
          </c:val>
        </c:ser>
        <c:dLbls>
          <c:dLblPos val="inEnd"/>
          <c:showLegendKey val="0"/>
          <c:showVal val="1"/>
          <c:showCatName val="0"/>
          <c:showSerName val="0"/>
          <c:showPercent val="0"/>
          <c:showBubbleSize val="0"/>
        </c:dLbls>
        <c:gapWidth val="65"/>
        <c:axId val="534033696"/>
        <c:axId val="534034088"/>
      </c:barChart>
      <c:catAx>
        <c:axId val="534033696"/>
        <c:scaling>
          <c:orientation val="maxMin"/>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34034088"/>
        <c:crosses val="autoZero"/>
        <c:auto val="1"/>
        <c:lblAlgn val="ctr"/>
        <c:lblOffset val="100"/>
        <c:noMultiLvlLbl val="0"/>
      </c:catAx>
      <c:valAx>
        <c:axId val="534034088"/>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5340336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[New data set_July2016_UPDATED 10.12.2016_rev.10.24.2016.xlsx]Dept. per Survey respondents!PivotTable3</c:name>
    <c:fmtId val="4"/>
  </c:pivotSource>
  <c:chart>
    <c:autoTitleDeleted val="1"/>
    <c:pivotFmts>
      <c:pivotFmt>
        <c:idx val="0"/>
        <c:spPr>
          <a:solidFill>
            <a:schemeClr val="accent1"/>
          </a:solidFill>
          <a:ln w="9525" cap="flat" cmpd="sng" algn="ctr">
            <a:noFill/>
            <a:round/>
          </a:ln>
          <a:effectLst/>
        </c:spPr>
        <c:marker>
          <c:symbol val="none"/>
        </c:marker>
      </c:pivotFmt>
      <c:pivotFmt>
        <c:idx val="1"/>
        <c:spPr>
          <a:solidFill>
            <a:schemeClr val="accent1"/>
          </a:solidFill>
          <a:ln w="9525" cap="flat" cmpd="sng" algn="ctr">
            <a:noFill/>
            <a:round/>
          </a:ln>
          <a:effectLst/>
        </c:spPr>
        <c:marker>
          <c:symbol val="none"/>
        </c:marker>
      </c:pivotFmt>
      <c:pivotFmt>
        <c:idx val="2"/>
        <c:spPr>
          <a:solidFill>
            <a:schemeClr val="accent1"/>
          </a:solidFill>
          <a:ln w="9525" cap="flat" cmpd="sng" algn="ctr">
            <a:noFill/>
            <a:round/>
          </a:ln>
          <a:effectLst/>
        </c:spPr>
        <c:marker>
          <c:symbol val="none"/>
        </c:marker>
      </c:pivotFmt>
    </c:pivotFmts>
    <c:plotArea>
      <c:layout/>
      <c:barChart>
        <c:barDir val="bar"/>
        <c:grouping val="clustered"/>
        <c:varyColors val="0"/>
        <c:ser>
          <c:idx val="0"/>
          <c:order val="0"/>
          <c:tx>
            <c:strRef>
              <c:f>'Dept. per Survey respondents'!$B$3</c:f>
              <c:strCache>
                <c:ptCount val="1"/>
                <c:pt idx="0">
                  <c:v>Total</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'Dept. per Survey respondents'!$A$4:$A$25</c:f>
              <c:strCache>
                <c:ptCount val="21"/>
                <c:pt idx="0">
                  <c:v>Anesthesiology</c:v>
                </c:pt>
                <c:pt idx="1">
                  <c:v>Cardiology</c:v>
                </c:pt>
                <c:pt idx="2">
                  <c:v>Dermatology</c:v>
                </c:pt>
                <c:pt idx="3">
                  <c:v>Emergency Medicine</c:v>
                </c:pt>
                <c:pt idx="4">
                  <c:v>Endocrinology</c:v>
                </c:pt>
                <c:pt idx="5">
                  <c:v>Gynecology and Obstetrics</c:v>
                </c:pt>
                <c:pt idx="6">
                  <c:v>Hematology/Oncology</c:v>
                </c:pt>
                <c:pt idx="7">
                  <c:v>Infectious Diseases</c:v>
                </c:pt>
                <c:pt idx="8">
                  <c:v>Neurology</c:v>
                </c:pt>
                <c:pt idx="9">
                  <c:v>Neurosurgery</c:v>
                </c:pt>
                <c:pt idx="10">
                  <c:v>Ophthalmology</c:v>
                </c:pt>
                <c:pt idx="11">
                  <c:v>Orthopaedics</c:v>
                </c:pt>
                <c:pt idx="12">
                  <c:v>Pathology and Laboratory Medicine</c:v>
                </c:pt>
                <c:pt idx="13">
                  <c:v>Pediatrics</c:v>
                </c:pt>
                <c:pt idx="14">
                  <c:v>Psychiatry</c:v>
                </c:pt>
                <c:pt idx="15">
                  <c:v>Pulmonary</c:v>
                </c:pt>
                <c:pt idx="16">
                  <c:v>Radiation Oncology</c:v>
                </c:pt>
                <c:pt idx="17">
                  <c:v>Radiology</c:v>
                </c:pt>
                <c:pt idx="18">
                  <c:v>Rheumatology</c:v>
                </c:pt>
                <c:pt idx="19">
                  <c:v>Rollins School of Public Health</c:v>
                </c:pt>
                <c:pt idx="20">
                  <c:v>Surgery</c:v>
                </c:pt>
              </c:strCache>
            </c:strRef>
          </c:cat>
          <c:val>
            <c:numRef>
              <c:f>'Dept. per Survey respondents'!$B$4:$B$25</c:f>
              <c:numCache>
                <c:formatCode>General</c:formatCode>
                <c:ptCount val="21"/>
                <c:pt idx="0">
                  <c:v>2</c:v>
                </c:pt>
                <c:pt idx="1">
                  <c:v>5</c:v>
                </c:pt>
                <c:pt idx="2">
                  <c:v>2</c:v>
                </c:pt>
                <c:pt idx="3">
                  <c:v>1</c:v>
                </c:pt>
                <c:pt idx="4">
                  <c:v>1</c:v>
                </c:pt>
                <c:pt idx="5">
                  <c:v>2</c:v>
                </c:pt>
                <c:pt idx="6">
                  <c:v>27</c:v>
                </c:pt>
                <c:pt idx="7">
                  <c:v>14</c:v>
                </c:pt>
                <c:pt idx="8">
                  <c:v>14</c:v>
                </c:pt>
                <c:pt idx="9">
                  <c:v>1</c:v>
                </c:pt>
                <c:pt idx="10">
                  <c:v>2</c:v>
                </c:pt>
                <c:pt idx="11">
                  <c:v>1</c:v>
                </c:pt>
                <c:pt idx="12">
                  <c:v>2</c:v>
                </c:pt>
                <c:pt idx="13">
                  <c:v>24</c:v>
                </c:pt>
                <c:pt idx="14">
                  <c:v>5</c:v>
                </c:pt>
                <c:pt idx="15">
                  <c:v>4</c:v>
                </c:pt>
                <c:pt idx="16">
                  <c:v>5</c:v>
                </c:pt>
                <c:pt idx="17">
                  <c:v>4</c:v>
                </c:pt>
                <c:pt idx="18">
                  <c:v>1</c:v>
                </c:pt>
                <c:pt idx="19">
                  <c:v>1</c:v>
                </c:pt>
                <c:pt idx="20">
                  <c:v>9</c:v>
                </c:pt>
              </c:numCache>
            </c:numRef>
          </c:val>
          <c:extLst xmlns:c16r2="http://schemas.microsoft.com/office/drawing/2015/06/chart">
            <c:ext xmlns:c16="http://schemas.microsoft.com/office/drawing/2014/chart" uri="{C3380CC4-5D6E-409C-BE32-E72D297353CC}">
              <c16:uniqueId val="{00000000-9FC3-42C3-941E-F892B883E0C6}"/>
            </c:ext>
          </c:extLst>
        </c:ser>
        <c:dLbls>
          <c:dLblPos val="inEnd"/>
          <c:showLegendKey val="0"/>
          <c:showVal val="1"/>
          <c:showCatName val="0"/>
          <c:showSerName val="0"/>
          <c:showPercent val="0"/>
          <c:showBubbleSize val="0"/>
        </c:dLbls>
        <c:gapWidth val="65"/>
        <c:axId val="278041344"/>
        <c:axId val="278041736"/>
      </c:barChart>
      <c:catAx>
        <c:axId val="2780413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278041736"/>
        <c:crosses val="autoZero"/>
        <c:auto val="1"/>
        <c:lblAlgn val="ctr"/>
        <c:lblOffset val="100"/>
        <c:noMultiLvlLbl val="0"/>
      </c:catAx>
      <c:valAx>
        <c:axId val="27804173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804134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Sales</c:v>
                </c:pt>
              </c:strCache>
            </c:strRef>
          </c:tx>
          <c:spPr>
            <a:solidFill>
              <a:srgbClr val="002060"/>
            </a:solidFill>
            <a:ln>
              <a:noFill/>
            </a:ln>
            <a:effectLst>
              <a:outerShdw blurRad="254000" sx="102000" sy="102000" algn="ctr" rotWithShape="0">
                <a:prstClr val="black">
                  <a:alpha val="20000"/>
                </a:prstClr>
              </a:outerShdw>
            </a:effectLst>
          </c:spPr>
          <c:invertIfNegative val="0"/>
          <c:dPt>
            <c:idx val="0"/>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6161-4F74-93ED-B30D9F49D6A0}"/>
              </c:ext>
            </c:extLst>
          </c:dPt>
          <c:dPt>
            <c:idx val="1"/>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6161-4F74-93ED-B30D9F49D6A0}"/>
              </c:ext>
            </c:extLst>
          </c:dPt>
          <c:dPt>
            <c:idx val="2"/>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6161-4F74-93ED-B30D9F49D6A0}"/>
              </c:ext>
            </c:extLst>
          </c:dPt>
          <c:dPt>
            <c:idx val="3"/>
            <c:invertIfNegative val="0"/>
            <c:bubble3D val="0"/>
            <c:spPr>
              <a:solidFill>
                <a:srgbClr val="002060"/>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6161-4F74-93ED-B30D9F49D6A0}"/>
              </c:ext>
            </c:extLst>
          </c:dPt>
          <c:dLbls>
            <c:spPr>
              <a:noFill/>
              <a:ln>
                <a:solidFill>
                  <a:schemeClr val="bg1"/>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Sheet1!$A$2:$A$5</c:f>
              <c:strCache>
                <c:ptCount val="4"/>
                <c:pt idx="0">
                  <c:v>Federal Funding</c:v>
                </c:pt>
                <c:pt idx="1">
                  <c:v>Industry</c:v>
                </c:pt>
                <c:pt idx="2">
                  <c:v>Internal Funding</c:v>
                </c:pt>
                <c:pt idx="3">
                  <c:v>COG</c:v>
                </c:pt>
              </c:strCache>
            </c:strRef>
          </c:cat>
          <c:val>
            <c:numRef>
              <c:f>Sheet1!$B$2:$B$5</c:f>
              <c:numCache>
                <c:formatCode>General</c:formatCode>
                <c:ptCount val="4"/>
                <c:pt idx="0">
                  <c:v>40</c:v>
                </c:pt>
                <c:pt idx="1">
                  <c:v>73</c:v>
                </c:pt>
                <c:pt idx="2">
                  <c:v>24</c:v>
                </c:pt>
                <c:pt idx="3">
                  <c:v>12</c:v>
                </c:pt>
              </c:numCache>
            </c:numRef>
          </c:val>
          <c:extLst xmlns:c16r2="http://schemas.microsoft.com/office/drawing/2015/06/chart">
            <c:ext xmlns:c16="http://schemas.microsoft.com/office/drawing/2014/chart" uri="{C3380CC4-5D6E-409C-BE32-E72D297353CC}">
              <c16:uniqueId val="{00000008-6161-4F74-93ED-B30D9F49D6A0}"/>
            </c:ext>
          </c:extLst>
        </c:ser>
        <c:dLbls>
          <c:showLegendKey val="0"/>
          <c:showVal val="0"/>
          <c:showCatName val="0"/>
          <c:showSerName val="0"/>
          <c:showPercent val="0"/>
          <c:showBubbleSize val="0"/>
        </c:dLbls>
        <c:gapWidth val="100"/>
        <c:axId val="276355000"/>
        <c:axId val="276354216"/>
      </c:barChart>
      <c:valAx>
        <c:axId val="276354216"/>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76355000"/>
        <c:crossBetween val="between"/>
      </c:valAx>
      <c:catAx>
        <c:axId val="276355000"/>
        <c:scaling>
          <c:orientation val="maxMin"/>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rgbClr val="002060"/>
                </a:solidFill>
                <a:latin typeface="+mn-lt"/>
                <a:ea typeface="+mn-ea"/>
                <a:cs typeface="+mn-cs"/>
              </a:defRPr>
            </a:pPr>
            <a:endParaRPr lang="en-US"/>
          </a:p>
        </c:txPr>
        <c:crossAx val="276354216"/>
        <c:auto val="1"/>
        <c:lblAlgn val="ctr"/>
        <c:lblOffset val="100"/>
        <c:noMultiLvlLbl val="0"/>
      </c:cat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C31A3E6-13C0-4D75-9A6E-798070BA9981}" type="datetimeFigureOut">
              <a:rPr lang="en-US" smtClean="0"/>
              <a:t>11/30/2016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52F39C2-05AB-4CC9-8F17-887FC8C68D12}" type="slidenum">
              <a:rPr lang="en-US" smtClean="0"/>
              <a:t>‹#›</a:t>
            </a:fld>
            <a:endParaRPr lang="en-US" dirty="0"/>
          </a:p>
        </p:txBody>
      </p:sp>
    </p:spTree>
    <p:extLst>
      <p:ext uri="{BB962C8B-B14F-4D97-AF65-F5344CB8AC3E}">
        <p14:creationId xmlns:p14="http://schemas.microsoft.com/office/powerpoint/2010/main" val="3504970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624E-3721-49C3-B05B-A336393C6209}" type="slidenum">
              <a:rPr lang="en-US"/>
              <a:pPr/>
              <a:t>22</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7619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1_Cover Slide">
    <p:spTree>
      <p:nvGrpSpPr>
        <p:cNvPr id="1" name=""/>
        <p:cNvGrpSpPr/>
        <p:nvPr/>
      </p:nvGrpSpPr>
      <p:grpSpPr>
        <a:xfrm>
          <a:off x="0" y="0"/>
          <a:ext cx="0" cy="0"/>
          <a:chOff x="0" y="0"/>
          <a:chExt cx="0" cy="0"/>
        </a:xfrm>
      </p:grpSpPr>
      <p:sp>
        <p:nvSpPr>
          <p:cNvPr id="10" name="Rectangle 9"/>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609600" y="1600200"/>
            <a:ext cx="10972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122386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844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460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872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781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3103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378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8495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9613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3283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71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1_Title Slide">
    <p:spTree>
      <p:nvGrpSpPr>
        <p:cNvPr id="1" name=""/>
        <p:cNvGrpSpPr/>
        <p:nvPr/>
      </p:nvGrpSpPr>
      <p:grpSpPr>
        <a:xfrm>
          <a:off x="0" y="0"/>
          <a:ext cx="0" cy="0"/>
          <a:chOff x="0" y="0"/>
          <a:chExt cx="0" cy="0"/>
        </a:xfrm>
      </p:grpSpPr>
      <p:sp>
        <p:nvSpPr>
          <p:cNvPr id="14" name="Rectangle 13"/>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5" name="Picture 14"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171625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3" name="Picture 12"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609600" y="1587500"/>
            <a:ext cx="109728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09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3" name="Picture 12"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609600" y="1587500"/>
            <a:ext cx="109728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782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63047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1_Cover Slide">
    <p:spTree>
      <p:nvGrpSpPr>
        <p:cNvPr id="1" name=""/>
        <p:cNvGrpSpPr/>
        <p:nvPr/>
      </p:nvGrpSpPr>
      <p:grpSpPr>
        <a:xfrm>
          <a:off x="0" y="0"/>
          <a:ext cx="0" cy="0"/>
          <a:chOff x="0" y="0"/>
          <a:chExt cx="0" cy="0"/>
        </a:xfrm>
      </p:grpSpPr>
      <p:sp>
        <p:nvSpPr>
          <p:cNvPr id="10" name="Rectangle 9"/>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5" name="Title 4"/>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609600" y="1600200"/>
            <a:ext cx="10972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230507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1_Title Slide">
    <p:spTree>
      <p:nvGrpSpPr>
        <p:cNvPr id="1" name=""/>
        <p:cNvGrpSpPr/>
        <p:nvPr/>
      </p:nvGrpSpPr>
      <p:grpSpPr>
        <a:xfrm>
          <a:off x="0" y="0"/>
          <a:ext cx="0" cy="0"/>
          <a:chOff x="0" y="0"/>
          <a:chExt cx="0" cy="0"/>
        </a:xfrm>
      </p:grpSpPr>
      <p:sp>
        <p:nvSpPr>
          <p:cNvPr id="14" name="Rectangle 13"/>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5" name="Picture 14"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1532039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1_Content Slide">
    <p:spTree>
      <p:nvGrpSpPr>
        <p:cNvPr id="1" name=""/>
        <p:cNvGrpSpPr/>
        <p:nvPr/>
      </p:nvGrpSpPr>
      <p:grpSpPr>
        <a:xfrm>
          <a:off x="0" y="0"/>
          <a:ext cx="0" cy="0"/>
          <a:chOff x="0" y="0"/>
          <a:chExt cx="0" cy="0"/>
        </a:xfrm>
      </p:grpSpPr>
      <p:sp>
        <p:nvSpPr>
          <p:cNvPr id="12" name="Rectangle 11"/>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13" name="Picture 12" descr="EmoryHealthcare-rev.eps"/>
          <p:cNvPicPr>
            <a:picLocks noChangeAspect="1"/>
          </p:cNvPicPr>
          <p:nvPr userDrawn="1"/>
        </p:nvPicPr>
        <p:blipFill>
          <a:blip r:embed="rId2"/>
          <a:stretch>
            <a:fillRect/>
          </a:stretch>
        </p:blipFill>
        <p:spPr>
          <a:xfrm>
            <a:off x="9601432" y="5943601"/>
            <a:ext cx="1980969" cy="514569"/>
          </a:xfrm>
          <a:prstGeom prst="rect">
            <a:avLst/>
          </a:prstGeom>
        </p:spPr>
      </p:pic>
      <p:sp>
        <p:nvSpPr>
          <p:cNvPr id="6" name="Title 5"/>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0"/>
          </p:nvPr>
        </p:nvSpPr>
        <p:spPr>
          <a:xfrm>
            <a:off x="609600" y="1587500"/>
            <a:ext cx="10972800" cy="3873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56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1343-39F1-4C61-9302-57DC49E2B480}" type="datetimeFigureOut">
              <a:rPr lang="en-US" smtClean="0"/>
              <a:t>11/30/2016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A43DCD-758C-41F4-BA6B-A58461B05CCF}" type="slidenum">
              <a:rPr lang="en-US" smtClean="0"/>
              <a:t>‹#›</a:t>
            </a:fld>
            <a:endParaRPr lang="en-US" dirty="0"/>
          </a:p>
        </p:txBody>
      </p:sp>
    </p:spTree>
    <p:extLst>
      <p:ext uri="{BB962C8B-B14F-4D97-AF65-F5344CB8AC3E}">
        <p14:creationId xmlns:p14="http://schemas.microsoft.com/office/powerpoint/2010/main" val="995776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16897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F7E840-4010-2B44-935D-B8453162D638}" type="datetimeFigureOut">
              <a:rPr lang="en-US" smtClean="0">
                <a:solidFill>
                  <a:prstClr val="black">
                    <a:tint val="75000"/>
                  </a:prstClr>
                </a:solidFill>
              </a:rPr>
              <a:pPr defTabSz="457200"/>
              <a:t>11/30/2016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3C2C435-FC9B-1749-8573-C8F6A9AC0EA5}" type="slidenum">
              <a:rPr lang="en-US" smtClean="0">
                <a:solidFill>
                  <a:prstClr val="black">
                    <a:tint val="75000"/>
                  </a:prstClr>
                </a:solidFill>
              </a:rPr>
              <a:pPr defTabSz="457200"/>
              <a:t>‹#›</a:t>
            </a:fld>
            <a:endParaRPr lang="en-US" dirty="0">
              <a:solidFill>
                <a:prstClr val="black">
                  <a:tint val="75000"/>
                </a:prstClr>
              </a:solidFill>
            </a:endParaRPr>
          </a:p>
        </p:txBody>
      </p:sp>
      <p:sp>
        <p:nvSpPr>
          <p:cNvPr id="7" name="Rectangle 6"/>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8" name="Picture 7" descr="EmoryHealthcare-rev.eps"/>
          <p:cNvPicPr>
            <a:picLocks noChangeAspect="1"/>
          </p:cNvPicPr>
          <p:nvPr userDrawn="1"/>
        </p:nvPicPr>
        <p:blipFill>
          <a:blip r:embed="rId6"/>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1214276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3600" b="1" i="0" kern="1200" cap="all">
          <a:solidFill>
            <a:srgbClr val="122A5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5F7E840-4010-2B44-935D-B8453162D638}" type="datetimeFigureOut">
              <a:rPr lang="en-US" smtClean="0">
                <a:solidFill>
                  <a:prstClr val="black">
                    <a:tint val="75000"/>
                  </a:prstClr>
                </a:solidFill>
              </a:rPr>
              <a:pPr defTabSz="457200"/>
              <a:t>11/30/2016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13C2C435-FC9B-1749-8573-C8F6A9AC0EA5}" type="slidenum">
              <a:rPr lang="en-US" smtClean="0">
                <a:solidFill>
                  <a:prstClr val="black">
                    <a:tint val="75000"/>
                  </a:prstClr>
                </a:solidFill>
              </a:rPr>
              <a:pPr defTabSz="457200"/>
              <a:t>‹#›</a:t>
            </a:fld>
            <a:endParaRPr lang="en-US" dirty="0">
              <a:solidFill>
                <a:prstClr val="black">
                  <a:tint val="75000"/>
                </a:prstClr>
              </a:solidFill>
            </a:endParaRPr>
          </a:p>
        </p:txBody>
      </p:sp>
      <p:sp>
        <p:nvSpPr>
          <p:cNvPr id="7" name="Rectangle 6"/>
          <p:cNvSpPr/>
          <p:nvPr userDrawn="1"/>
        </p:nvSpPr>
        <p:spPr>
          <a:xfrm>
            <a:off x="0" y="5791200"/>
            <a:ext cx="12192000" cy="1066800"/>
          </a:xfrm>
          <a:prstGeom prst="rect">
            <a:avLst/>
          </a:prstGeom>
          <a:solidFill>
            <a:srgbClr val="122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pic>
        <p:nvPicPr>
          <p:cNvPr id="8" name="Picture 7" descr="EmoryHealthcare-rev.eps"/>
          <p:cNvPicPr>
            <a:picLocks noChangeAspect="1"/>
          </p:cNvPicPr>
          <p:nvPr userDrawn="1"/>
        </p:nvPicPr>
        <p:blipFill>
          <a:blip r:embed="rId6"/>
          <a:stretch>
            <a:fillRect/>
          </a:stretch>
        </p:blipFill>
        <p:spPr>
          <a:xfrm>
            <a:off x="9601432" y="5943601"/>
            <a:ext cx="1980969" cy="514569"/>
          </a:xfrm>
          <a:prstGeom prst="rect">
            <a:avLst/>
          </a:prstGeom>
        </p:spPr>
      </p:pic>
    </p:spTree>
    <p:extLst>
      <p:ext uri="{BB962C8B-B14F-4D97-AF65-F5344CB8AC3E}">
        <p14:creationId xmlns:p14="http://schemas.microsoft.com/office/powerpoint/2010/main" val="25983474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81" r:id="rId4"/>
  </p:sldLayoutIdLst>
  <p:txStyles>
    <p:titleStyle>
      <a:lvl1pPr algn="ctr" defTabSz="457200" rtl="0" eaLnBrk="1" latinLnBrk="0" hangingPunct="1">
        <a:spcBef>
          <a:spcPct val="0"/>
        </a:spcBef>
        <a:buNone/>
        <a:defRPr sz="3600" b="1" i="0" kern="1200" cap="all">
          <a:solidFill>
            <a:srgbClr val="122A5D"/>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8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1343-39F1-4C61-9302-57DC49E2B480}" type="datetimeFigureOut">
              <a:rPr lang="en-US" smtClean="0">
                <a:solidFill>
                  <a:prstClr val="black">
                    <a:tint val="75000"/>
                  </a:prstClr>
                </a:solidFill>
              </a:rPr>
              <a:pPr/>
              <a:t>11/30/2016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A43DCD-758C-41F4-BA6B-A58461B05CC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46100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533712" y="601474"/>
            <a:ext cx="9117105" cy="2583809"/>
          </a:xfrm>
        </p:spPr>
        <p:txBody>
          <a:bodyPr>
            <a:normAutofit fontScale="90000"/>
          </a:bodyPr>
          <a:lstStyle/>
          <a:p>
            <a:pPr>
              <a:defRPr/>
            </a:pPr>
            <a:r>
              <a:rPr lang="en-US" smtClean="0"/>
              <a:t/>
            </a:r>
            <a:br>
              <a:rPr lang="en-US" smtClean="0"/>
            </a:br>
            <a:r>
              <a:rPr lang="en-US" sz="4400" smtClean="0"/>
              <a:t>Quality Academy project:</a:t>
            </a:r>
            <a:br>
              <a:rPr lang="en-US" sz="4400" smtClean="0"/>
            </a:br>
            <a:r>
              <a:rPr lang="en-US" sz="4400" smtClean="0"/>
              <a:t>Clinic Research Enrollment Metrics</a:t>
            </a:r>
            <a:br>
              <a:rPr lang="en-US" sz="4400" smtClean="0"/>
            </a:br>
            <a:r>
              <a:rPr lang="en-US" sz="4400" smtClean="0"/>
              <a:t>(Segment 1)</a:t>
            </a:r>
            <a:endParaRPr lang="en-US" dirty="0">
              <a:solidFill>
                <a:schemeClr val="tx2"/>
              </a:solidFill>
            </a:endParaRPr>
          </a:p>
        </p:txBody>
      </p:sp>
      <p:sp>
        <p:nvSpPr>
          <p:cNvPr id="89091" name="Subtitle 8"/>
          <p:cNvSpPr>
            <a:spLocks noGrp="1"/>
          </p:cNvSpPr>
          <p:nvPr>
            <p:ph type="subTitle" idx="1"/>
          </p:nvPr>
        </p:nvSpPr>
        <p:spPr>
          <a:xfrm>
            <a:off x="4020671" y="4007224"/>
            <a:ext cx="3644153" cy="1479053"/>
          </a:xfrm>
        </p:spPr>
        <p:txBody>
          <a:bodyPr>
            <a:normAutofit/>
          </a:bodyPr>
          <a:lstStyle/>
          <a:p>
            <a:endParaRPr lang="en-US" sz="1200" b="1" smtClean="0">
              <a:solidFill>
                <a:srgbClr val="122A5D"/>
              </a:solidFill>
              <a:latin typeface="Arial" charset="0"/>
            </a:endParaRPr>
          </a:p>
          <a:p>
            <a:r>
              <a:rPr lang="en-US" sz="1200" b="1" smtClean="0">
                <a:solidFill>
                  <a:srgbClr val="122A5D"/>
                </a:solidFill>
                <a:latin typeface="Arial" charset="0"/>
              </a:rPr>
              <a:t>Sherry D. Coleman, DNP, RN</a:t>
            </a:r>
          </a:p>
          <a:p>
            <a:r>
              <a:rPr lang="en-US" sz="1200" b="1" smtClean="0">
                <a:solidFill>
                  <a:srgbClr val="122A5D"/>
                </a:solidFill>
                <a:latin typeface="Arial" charset="0"/>
              </a:rPr>
              <a:t>Lavezza Zanders, Bsci</a:t>
            </a:r>
          </a:p>
          <a:p>
            <a:endParaRPr lang="en-US" sz="1200" b="1" smtClean="0">
              <a:solidFill>
                <a:srgbClr val="122A5D"/>
              </a:solidFill>
              <a:latin typeface="Arial" charset="0"/>
            </a:endParaRPr>
          </a:p>
          <a:p>
            <a:r>
              <a:rPr lang="en-US" sz="1200" b="1" smtClean="0">
                <a:solidFill>
                  <a:srgbClr val="122A5D"/>
                </a:solidFill>
                <a:latin typeface="Arial" charset="0"/>
              </a:rPr>
              <a:t>11/12/2016</a:t>
            </a:r>
          </a:p>
          <a:p>
            <a:endParaRPr lang="en-US" sz="1200" b="1" dirty="0">
              <a:solidFill>
                <a:srgbClr val="122A5D"/>
              </a:solidFill>
              <a:latin typeface="Arial" charset="0"/>
            </a:endParaRPr>
          </a:p>
        </p:txBody>
      </p:sp>
      <p:sp>
        <p:nvSpPr>
          <p:cNvPr id="2" name="AutoShape 6" descr="Image result for emory university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 name="TextBox 2"/>
          <p:cNvSpPr txBox="1"/>
          <p:nvPr/>
        </p:nvSpPr>
        <p:spPr>
          <a:xfrm>
            <a:off x="409789" y="5877412"/>
            <a:ext cx="3610882" cy="677108"/>
          </a:xfrm>
          <a:prstGeom prst="rect">
            <a:avLst/>
          </a:prstGeom>
          <a:noFill/>
        </p:spPr>
        <p:txBody>
          <a:bodyPr wrap="square" rtlCol="0" anchor="ctr" anchorCtr="0">
            <a:spAutoFit/>
          </a:bodyPr>
          <a:lstStyle/>
          <a:p>
            <a:pPr defTabSz="457200"/>
            <a:r>
              <a:rPr lang="en-US" sz="2400" b="1" dirty="0">
                <a:solidFill>
                  <a:prstClr val="white"/>
                </a:solidFill>
                <a:latin typeface="Times New Roman" pitchFamily="18" charset="0"/>
                <a:cs typeface="Times New Roman" pitchFamily="18" charset="0"/>
              </a:rPr>
              <a:t>EMORY UNIVERSITY</a:t>
            </a:r>
          </a:p>
          <a:p>
            <a:pPr defTabSz="457200"/>
            <a:r>
              <a:rPr lang="en-US" sz="1400" b="1" dirty="0">
                <a:solidFill>
                  <a:prstClr val="white"/>
                </a:solidFill>
                <a:latin typeface="Times New Roman" pitchFamily="18" charset="0"/>
                <a:cs typeface="Times New Roman" pitchFamily="18" charset="0"/>
              </a:rPr>
              <a:t>OFFICE FOR CLINICAL RESEARCH</a:t>
            </a:r>
          </a:p>
        </p:txBody>
      </p:sp>
    </p:spTree>
    <p:extLst>
      <p:ext uri="{BB962C8B-B14F-4D97-AF65-F5344CB8AC3E}">
        <p14:creationId xmlns:p14="http://schemas.microsoft.com/office/powerpoint/2010/main" val="391199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rPr>
              <a:t>Current Conditions: Funding Source </a:t>
            </a:r>
          </a:p>
          <a:p>
            <a:pPr algn="ctr"/>
            <a:r>
              <a:rPr lang="en-US" sz="3000" b="1" dirty="0" smtClean="0">
                <a:solidFill>
                  <a:srgbClr val="002060"/>
                </a:solidFill>
              </a:rPr>
              <a:t>(Active, Non-Enrolling Clinical Trials)</a:t>
            </a:r>
            <a:endParaRPr lang="en-US" sz="3000" b="1" dirty="0">
              <a:solidFill>
                <a:srgbClr val="002060"/>
              </a:solidFill>
            </a:endParaRPr>
          </a:p>
        </p:txBody>
      </p:sp>
      <p:graphicFrame>
        <p:nvGraphicFramePr>
          <p:cNvPr id="8" name="Chart 7"/>
          <p:cNvGraphicFramePr>
            <a:graphicFrameLocks/>
          </p:cNvGraphicFramePr>
          <p:nvPr>
            <p:extLst>
              <p:ext uri="{D42A27DB-BD31-4B8C-83A1-F6EECF244321}">
                <p14:modId xmlns:p14="http://schemas.microsoft.com/office/powerpoint/2010/main" val="1851077973"/>
              </p:ext>
            </p:extLst>
          </p:nvPr>
        </p:nvGraphicFramePr>
        <p:xfrm>
          <a:off x="1066800" y="1174529"/>
          <a:ext cx="10058399" cy="452777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6497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latin typeface="+mj-lt"/>
              </a:rPr>
              <a:t>Current Conditions: IND/IDE </a:t>
            </a:r>
          </a:p>
          <a:p>
            <a:pPr algn="ctr"/>
            <a:r>
              <a:rPr lang="en-US" sz="3000" b="1" dirty="0" smtClean="0">
                <a:solidFill>
                  <a:srgbClr val="002060"/>
                </a:solidFill>
                <a:latin typeface="+mj-lt"/>
              </a:rPr>
              <a:t>(Active, Non-Enrolling Clinical Trials)</a:t>
            </a:r>
            <a:endParaRPr lang="en-US" sz="3000" b="1" dirty="0">
              <a:solidFill>
                <a:srgbClr val="002060"/>
              </a:solidFill>
              <a:latin typeface="+mj-lt"/>
            </a:endParaRPr>
          </a:p>
        </p:txBody>
      </p:sp>
      <p:graphicFrame>
        <p:nvGraphicFramePr>
          <p:cNvPr id="4" name="Chart 3"/>
          <p:cNvGraphicFramePr>
            <a:graphicFrameLocks/>
          </p:cNvGraphicFramePr>
          <p:nvPr>
            <p:extLst>
              <p:ext uri="{D42A27DB-BD31-4B8C-83A1-F6EECF244321}">
                <p14:modId xmlns:p14="http://schemas.microsoft.com/office/powerpoint/2010/main" val="4000907946"/>
              </p:ext>
            </p:extLst>
          </p:nvPr>
        </p:nvGraphicFramePr>
        <p:xfrm>
          <a:off x="1079500" y="1174529"/>
          <a:ext cx="10083799" cy="452218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1464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1300" y="190836"/>
            <a:ext cx="9194800" cy="1015663"/>
          </a:xfrm>
          <a:prstGeom prst="rect">
            <a:avLst/>
          </a:prstGeom>
        </p:spPr>
        <p:txBody>
          <a:bodyPr wrap="square">
            <a:spAutoFit/>
          </a:bodyPr>
          <a:lstStyle/>
          <a:p>
            <a:pPr algn="ctr"/>
            <a:r>
              <a:rPr lang="en-US" sz="3000" b="1" dirty="0">
                <a:solidFill>
                  <a:srgbClr val="002060"/>
                </a:solidFill>
              </a:rPr>
              <a:t>Current Conditions: Phase Identification</a:t>
            </a:r>
          </a:p>
          <a:p>
            <a:pPr algn="ctr"/>
            <a:r>
              <a:rPr lang="en-US" sz="3000" b="1" dirty="0">
                <a:solidFill>
                  <a:srgbClr val="002060"/>
                </a:solidFill>
              </a:rPr>
              <a:t>(Active, Non-Enrolling Clinical Trials)</a:t>
            </a:r>
            <a:endParaRPr lang="en-US" sz="3000" b="1" dirty="0">
              <a:solidFill>
                <a:srgbClr val="002060"/>
              </a:solidFill>
            </a:endParaRPr>
          </a:p>
        </p:txBody>
      </p:sp>
      <p:graphicFrame>
        <p:nvGraphicFramePr>
          <p:cNvPr id="6" name="Chart 5"/>
          <p:cNvGraphicFramePr/>
          <p:nvPr>
            <p:extLst>
              <p:ext uri="{D42A27DB-BD31-4B8C-83A1-F6EECF244321}">
                <p14:modId xmlns:p14="http://schemas.microsoft.com/office/powerpoint/2010/main" val="1723646558"/>
              </p:ext>
            </p:extLst>
          </p:nvPr>
        </p:nvGraphicFramePr>
        <p:xfrm>
          <a:off x="1079500" y="1206499"/>
          <a:ext cx="10083800" cy="4483101"/>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429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rPr>
              <a:t>Current Conditions: Phase Identification </a:t>
            </a:r>
          </a:p>
          <a:p>
            <a:pPr algn="ctr"/>
            <a:r>
              <a:rPr lang="en-US" sz="3000" b="1" dirty="0" smtClean="0">
                <a:solidFill>
                  <a:srgbClr val="002060"/>
                </a:solidFill>
              </a:rPr>
              <a:t>(Active, Non-Enrolling Clinical Trials)</a:t>
            </a:r>
            <a:endParaRPr lang="en-US" sz="3000" b="1" dirty="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val="2035489259"/>
              </p:ext>
            </p:extLst>
          </p:nvPr>
        </p:nvGraphicFramePr>
        <p:xfrm>
          <a:off x="1104900" y="1174529"/>
          <a:ext cx="10045699" cy="45277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61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5162"/>
          </a:xfrm>
        </p:spPr>
        <p:txBody>
          <a:bodyPr>
            <a:noAutofit/>
          </a:bodyPr>
          <a:lstStyle/>
          <a:p>
            <a:r>
              <a:rPr lang="en-US" sz="3200" cap="none" dirty="0" smtClean="0">
                <a:solidFill>
                  <a:srgbClr val="002060"/>
                </a:solidFill>
                <a:latin typeface="+mj-lt"/>
              </a:rPr>
              <a:t/>
            </a:r>
            <a:br>
              <a:rPr lang="en-US" sz="3200" cap="none" dirty="0" smtClean="0">
                <a:solidFill>
                  <a:srgbClr val="002060"/>
                </a:solidFill>
                <a:latin typeface="+mj-lt"/>
              </a:rPr>
            </a:br>
            <a:r>
              <a:rPr lang="en-US" sz="3200" cap="none" dirty="0" smtClean="0">
                <a:solidFill>
                  <a:srgbClr val="002060"/>
                </a:solidFill>
                <a:latin typeface="+mj-lt"/>
              </a:rPr>
              <a:t>Identified Barriers To Enrollment </a:t>
            </a:r>
            <a:r>
              <a:rPr lang="en-US" sz="3200" dirty="0" smtClean="0">
                <a:solidFill>
                  <a:srgbClr val="002060"/>
                </a:solidFill>
                <a:latin typeface="+mj-lt"/>
              </a:rPr>
              <a:t/>
            </a:r>
            <a:br>
              <a:rPr lang="en-US" sz="3200" dirty="0" smtClean="0">
                <a:solidFill>
                  <a:srgbClr val="002060"/>
                </a:solidFill>
                <a:latin typeface="+mj-lt"/>
              </a:rPr>
            </a:br>
            <a:endParaRPr lang="en-US" sz="3200" dirty="0">
              <a:latin typeface="+mj-lt"/>
            </a:endParaRPr>
          </a:p>
        </p:txBody>
      </p:sp>
      <p:sp>
        <p:nvSpPr>
          <p:cNvPr id="3" name="Content Placeholder 2"/>
          <p:cNvSpPr>
            <a:spLocks noGrp="1"/>
          </p:cNvSpPr>
          <p:nvPr>
            <p:ph sz="quarter" idx="10"/>
          </p:nvPr>
        </p:nvSpPr>
        <p:spPr>
          <a:xfrm>
            <a:off x="1041400" y="939800"/>
            <a:ext cx="10147300" cy="4622800"/>
          </a:xfrm>
        </p:spPr>
        <p:txBody>
          <a:bodyPr>
            <a:normAutofit fontScale="47500" lnSpcReduction="20000"/>
          </a:bodyPr>
          <a:lstStyle/>
          <a:p>
            <a:r>
              <a:rPr lang="en-US" sz="3800" b="1" dirty="0" smtClean="0">
                <a:solidFill>
                  <a:srgbClr val="002060"/>
                </a:solidFill>
                <a:latin typeface="+mn-lt"/>
              </a:rPr>
              <a:t>Tool:</a:t>
            </a:r>
            <a:r>
              <a:rPr lang="en-US" sz="3800" dirty="0" smtClean="0">
                <a:solidFill>
                  <a:srgbClr val="002060"/>
                </a:solidFill>
                <a:latin typeface="+mn-lt"/>
              </a:rPr>
              <a:t> Survey Monkey</a:t>
            </a:r>
          </a:p>
          <a:p>
            <a:r>
              <a:rPr lang="en-US" sz="3800" b="1" dirty="0" smtClean="0">
                <a:solidFill>
                  <a:srgbClr val="002060"/>
                </a:solidFill>
                <a:latin typeface="+mn-lt"/>
              </a:rPr>
              <a:t>Surveyed:</a:t>
            </a:r>
            <a:r>
              <a:rPr lang="en-US" sz="3800" dirty="0" smtClean="0">
                <a:solidFill>
                  <a:srgbClr val="002060"/>
                </a:solidFill>
                <a:latin typeface="+mn-lt"/>
              </a:rPr>
              <a:t> Principal Investigator (PI)/Clinical Research Nurse &amp;/or Coordinator (CRC)</a:t>
            </a:r>
          </a:p>
          <a:p>
            <a:r>
              <a:rPr lang="en-US" sz="3800" b="1" dirty="0" smtClean="0">
                <a:solidFill>
                  <a:srgbClr val="002060"/>
                </a:solidFill>
                <a:latin typeface="+mn-lt"/>
              </a:rPr>
              <a:t>Conducted:</a:t>
            </a:r>
            <a:r>
              <a:rPr lang="en-US" sz="3800" dirty="0" smtClean="0">
                <a:solidFill>
                  <a:srgbClr val="002060"/>
                </a:solidFill>
                <a:latin typeface="+mn-lt"/>
              </a:rPr>
              <a:t> </a:t>
            </a:r>
            <a:r>
              <a:rPr lang="en-US" sz="3800" dirty="0">
                <a:solidFill>
                  <a:srgbClr val="002060"/>
                </a:solidFill>
                <a:latin typeface="+mn-lt"/>
              </a:rPr>
              <a:t>September 16-23, </a:t>
            </a:r>
            <a:r>
              <a:rPr lang="en-US" sz="3800" dirty="0" smtClean="0">
                <a:solidFill>
                  <a:srgbClr val="002060"/>
                </a:solidFill>
                <a:latin typeface="+mn-lt"/>
              </a:rPr>
              <a:t>2016</a:t>
            </a:r>
          </a:p>
          <a:p>
            <a:r>
              <a:rPr lang="en-US" sz="3800" b="1" dirty="0" smtClean="0">
                <a:solidFill>
                  <a:srgbClr val="002060"/>
                </a:solidFill>
                <a:latin typeface="+mn-lt"/>
              </a:rPr>
              <a:t>Respondents</a:t>
            </a:r>
            <a:r>
              <a:rPr lang="en-US" sz="3800" dirty="0" smtClean="0">
                <a:solidFill>
                  <a:srgbClr val="002060"/>
                </a:solidFill>
                <a:latin typeface="+mn-lt"/>
              </a:rPr>
              <a:t>: n= </a:t>
            </a:r>
            <a:r>
              <a:rPr lang="en-US" sz="3800" dirty="0" smtClean="0">
                <a:solidFill>
                  <a:srgbClr val="002060"/>
                </a:solidFill>
                <a:latin typeface="+mn-lt"/>
              </a:rPr>
              <a:t>128/350</a:t>
            </a:r>
            <a:endParaRPr lang="en-US" sz="3800" dirty="0">
              <a:solidFill>
                <a:srgbClr val="002060"/>
              </a:solidFill>
              <a:latin typeface="+mn-lt"/>
            </a:endParaRPr>
          </a:p>
          <a:p>
            <a:r>
              <a:rPr lang="en-US" sz="3800" b="1" dirty="0" smtClean="0">
                <a:solidFill>
                  <a:srgbClr val="002060"/>
                </a:solidFill>
                <a:latin typeface="+mn-lt"/>
              </a:rPr>
              <a:t>Question asked: </a:t>
            </a:r>
          </a:p>
          <a:p>
            <a:pPr marL="0" indent="0">
              <a:buNone/>
            </a:pPr>
            <a:r>
              <a:rPr lang="en-US" sz="3800" dirty="0" smtClean="0">
                <a:solidFill>
                  <a:srgbClr val="002060"/>
                </a:solidFill>
                <a:latin typeface="+mn-lt"/>
              </a:rPr>
              <a:t>	Please identify barriers you have experienced that prevent patient enrollment.  Check all that apply.</a:t>
            </a:r>
          </a:p>
          <a:p>
            <a:pPr lvl="1">
              <a:lnSpc>
                <a:spcPct val="120000"/>
              </a:lnSpc>
            </a:pPr>
            <a:r>
              <a:rPr lang="en-US" sz="2900" dirty="0" smtClean="0">
                <a:solidFill>
                  <a:srgbClr val="002060"/>
                </a:solidFill>
                <a:latin typeface="+mn-lt"/>
              </a:rPr>
              <a:t>Lack </a:t>
            </a:r>
            <a:r>
              <a:rPr lang="en-US" sz="2900" dirty="0">
                <a:solidFill>
                  <a:srgbClr val="002060"/>
                </a:solidFill>
                <a:latin typeface="+mn-lt"/>
              </a:rPr>
              <a:t>of study population</a:t>
            </a:r>
          </a:p>
          <a:p>
            <a:pPr lvl="1">
              <a:lnSpc>
                <a:spcPct val="120000"/>
              </a:lnSpc>
            </a:pPr>
            <a:r>
              <a:rPr lang="en-US" sz="2900" dirty="0" smtClean="0">
                <a:solidFill>
                  <a:srgbClr val="002060"/>
                </a:solidFill>
                <a:latin typeface="+mn-lt"/>
              </a:rPr>
              <a:t>Staff/Resource </a:t>
            </a:r>
            <a:r>
              <a:rPr lang="en-US" sz="2900" dirty="0">
                <a:solidFill>
                  <a:srgbClr val="002060"/>
                </a:solidFill>
                <a:latin typeface="+mn-lt"/>
              </a:rPr>
              <a:t>Issues</a:t>
            </a:r>
          </a:p>
          <a:p>
            <a:pPr lvl="1">
              <a:lnSpc>
                <a:spcPct val="120000"/>
              </a:lnSpc>
            </a:pPr>
            <a:r>
              <a:rPr lang="en-US" sz="2900" dirty="0" smtClean="0">
                <a:solidFill>
                  <a:srgbClr val="002060"/>
                </a:solidFill>
                <a:latin typeface="+mn-lt"/>
              </a:rPr>
              <a:t>Multiple </a:t>
            </a:r>
            <a:r>
              <a:rPr lang="en-US" sz="2900" dirty="0">
                <a:solidFill>
                  <a:srgbClr val="002060"/>
                </a:solidFill>
                <a:latin typeface="+mn-lt"/>
              </a:rPr>
              <a:t>protocol changes/amendments</a:t>
            </a:r>
          </a:p>
          <a:p>
            <a:pPr lvl="1">
              <a:lnSpc>
                <a:spcPct val="120000"/>
              </a:lnSpc>
            </a:pPr>
            <a:r>
              <a:rPr lang="en-US" sz="2900" dirty="0" smtClean="0">
                <a:solidFill>
                  <a:srgbClr val="002060"/>
                </a:solidFill>
                <a:latin typeface="+mn-lt"/>
              </a:rPr>
              <a:t>No </a:t>
            </a:r>
            <a:r>
              <a:rPr lang="en-US" sz="2900" dirty="0">
                <a:solidFill>
                  <a:srgbClr val="002060"/>
                </a:solidFill>
                <a:latin typeface="+mn-lt"/>
              </a:rPr>
              <a:t>space/place to see patients for study visits</a:t>
            </a:r>
          </a:p>
          <a:p>
            <a:pPr lvl="1">
              <a:lnSpc>
                <a:spcPct val="120000"/>
              </a:lnSpc>
            </a:pPr>
            <a:r>
              <a:rPr lang="en-US" sz="2900" dirty="0" smtClean="0">
                <a:solidFill>
                  <a:srgbClr val="002060"/>
                </a:solidFill>
                <a:latin typeface="+mn-lt"/>
              </a:rPr>
              <a:t>CRO/Sponsor </a:t>
            </a:r>
            <a:r>
              <a:rPr lang="en-US" sz="2900" dirty="0">
                <a:solidFill>
                  <a:srgbClr val="002060"/>
                </a:solidFill>
                <a:latin typeface="+mn-lt"/>
              </a:rPr>
              <a:t>Issues</a:t>
            </a:r>
          </a:p>
          <a:p>
            <a:pPr lvl="1">
              <a:lnSpc>
                <a:spcPct val="120000"/>
              </a:lnSpc>
            </a:pPr>
            <a:r>
              <a:rPr lang="en-US" sz="2900" dirty="0" smtClean="0">
                <a:solidFill>
                  <a:srgbClr val="002060"/>
                </a:solidFill>
                <a:latin typeface="+mn-lt"/>
              </a:rPr>
              <a:t>Strict </a:t>
            </a:r>
            <a:r>
              <a:rPr lang="en-US" sz="2900" dirty="0">
                <a:solidFill>
                  <a:srgbClr val="002060"/>
                </a:solidFill>
                <a:latin typeface="+mn-lt"/>
              </a:rPr>
              <a:t>Inclusion/Exclusion Criteria</a:t>
            </a:r>
          </a:p>
          <a:p>
            <a:pPr lvl="1">
              <a:lnSpc>
                <a:spcPct val="120000"/>
              </a:lnSpc>
            </a:pPr>
            <a:r>
              <a:rPr lang="en-US" sz="2900" dirty="0" smtClean="0">
                <a:solidFill>
                  <a:srgbClr val="002060"/>
                </a:solidFill>
                <a:latin typeface="+mn-lt"/>
              </a:rPr>
              <a:t>Lack </a:t>
            </a:r>
            <a:r>
              <a:rPr lang="en-US" sz="2900" dirty="0">
                <a:solidFill>
                  <a:srgbClr val="002060"/>
                </a:solidFill>
                <a:latin typeface="+mn-lt"/>
              </a:rPr>
              <a:t>of support/poor cooperation from ancillary departments</a:t>
            </a:r>
          </a:p>
          <a:p>
            <a:pPr lvl="1">
              <a:lnSpc>
                <a:spcPct val="120000"/>
              </a:lnSpc>
            </a:pPr>
            <a:r>
              <a:rPr lang="en-US" sz="2900" dirty="0" smtClean="0">
                <a:solidFill>
                  <a:srgbClr val="002060"/>
                </a:solidFill>
                <a:latin typeface="+mn-lt"/>
              </a:rPr>
              <a:t>Competing </a:t>
            </a:r>
            <a:r>
              <a:rPr lang="en-US" sz="2900" dirty="0">
                <a:solidFill>
                  <a:srgbClr val="002060"/>
                </a:solidFill>
                <a:latin typeface="+mn-lt"/>
              </a:rPr>
              <a:t>research studies</a:t>
            </a:r>
          </a:p>
          <a:p>
            <a:pPr lvl="1">
              <a:lnSpc>
                <a:spcPct val="120000"/>
              </a:lnSpc>
            </a:pPr>
            <a:r>
              <a:rPr lang="en-US" sz="2900" dirty="0" smtClean="0">
                <a:solidFill>
                  <a:srgbClr val="002060"/>
                </a:solidFill>
                <a:latin typeface="+mn-lt"/>
              </a:rPr>
              <a:t>New </a:t>
            </a:r>
            <a:r>
              <a:rPr lang="en-US" sz="2900" dirty="0">
                <a:solidFill>
                  <a:srgbClr val="002060"/>
                </a:solidFill>
                <a:latin typeface="+mn-lt"/>
              </a:rPr>
              <a:t>CRC to project - Unaware of barriers to enrollment</a:t>
            </a:r>
          </a:p>
          <a:p>
            <a:pPr lvl="1">
              <a:lnSpc>
                <a:spcPct val="120000"/>
              </a:lnSpc>
            </a:pPr>
            <a:r>
              <a:rPr lang="en-US" sz="2900" dirty="0" smtClean="0">
                <a:solidFill>
                  <a:srgbClr val="002060"/>
                </a:solidFill>
                <a:latin typeface="+mn-lt"/>
              </a:rPr>
              <a:t>Research </a:t>
            </a:r>
            <a:r>
              <a:rPr lang="en-US" sz="2900" dirty="0">
                <a:solidFill>
                  <a:srgbClr val="002060"/>
                </a:solidFill>
                <a:latin typeface="+mn-lt"/>
              </a:rPr>
              <a:t>study abandoned or withdrawn from site</a:t>
            </a:r>
          </a:p>
          <a:p>
            <a:pPr lvl="1">
              <a:lnSpc>
                <a:spcPct val="120000"/>
              </a:lnSpc>
            </a:pPr>
            <a:r>
              <a:rPr lang="en-US" sz="2900" dirty="0" smtClean="0">
                <a:solidFill>
                  <a:srgbClr val="002060"/>
                </a:solidFill>
                <a:latin typeface="+mn-lt"/>
              </a:rPr>
              <a:t>Other</a:t>
            </a:r>
            <a:r>
              <a:rPr lang="en-US" sz="2900" dirty="0">
                <a:solidFill>
                  <a:srgbClr val="002060"/>
                </a:solidFill>
                <a:latin typeface="+mn-lt"/>
              </a:rPr>
              <a:t>, please specify below</a:t>
            </a:r>
            <a:r>
              <a:rPr lang="en-US" sz="2900" dirty="0" smtClean="0">
                <a:solidFill>
                  <a:srgbClr val="002060"/>
                </a:solidFill>
                <a:latin typeface="+mn-lt"/>
              </a:rPr>
              <a:t>.</a:t>
            </a:r>
          </a:p>
          <a:p>
            <a:pPr lvl="1">
              <a:lnSpc>
                <a:spcPct val="120000"/>
              </a:lnSpc>
            </a:pPr>
            <a:endParaRPr lang="en-US" dirty="0">
              <a:solidFill>
                <a:srgbClr val="002060"/>
              </a:solidFill>
            </a:endParaRPr>
          </a:p>
          <a:p>
            <a:pPr marL="0" indent="0">
              <a:buNone/>
            </a:pPr>
            <a:endParaRPr lang="en-US" dirty="0"/>
          </a:p>
        </p:txBody>
      </p:sp>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166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2489" y="0"/>
            <a:ext cx="10085293" cy="1354217"/>
          </a:xfrm>
          <a:prstGeom prst="rect">
            <a:avLst/>
          </a:prstGeom>
          <a:noFill/>
        </p:spPr>
        <p:txBody>
          <a:bodyPr wrap="square" rtlCol="0">
            <a:spAutoFit/>
          </a:bodyPr>
          <a:lstStyle/>
          <a:p>
            <a:pPr algn="ctr"/>
            <a:r>
              <a:rPr lang="en-US" sz="3200" b="1" dirty="0" smtClean="0">
                <a:solidFill>
                  <a:srgbClr val="002060"/>
                </a:solidFill>
                <a:latin typeface="+mj-lt"/>
              </a:rPr>
              <a:t>Survey Respondents: </a:t>
            </a:r>
            <a:r>
              <a:rPr lang="en-US" sz="3200" b="1" dirty="0">
                <a:solidFill>
                  <a:srgbClr val="002060"/>
                </a:solidFill>
                <a:latin typeface="+mj-lt"/>
              </a:rPr>
              <a:t>Departmental Breakdown </a:t>
            </a:r>
          </a:p>
          <a:p>
            <a:pPr algn="ctr"/>
            <a:r>
              <a:rPr lang="en-US" sz="3200" b="1" dirty="0">
                <a:solidFill>
                  <a:srgbClr val="002060"/>
                </a:solidFill>
                <a:latin typeface="+mj-lt"/>
              </a:rPr>
              <a:t>(Active, Non-Enrolling Clinical Trials)</a:t>
            </a:r>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952446524"/>
              </p:ext>
            </p:extLst>
          </p:nvPr>
        </p:nvGraphicFramePr>
        <p:xfrm>
          <a:off x="1082489" y="1161826"/>
          <a:ext cx="10085293" cy="45612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408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latin typeface="+mj-lt"/>
              </a:rPr>
              <a:t>Survey Respondents: Funding Source </a:t>
            </a:r>
          </a:p>
          <a:p>
            <a:pPr algn="ctr"/>
            <a:r>
              <a:rPr lang="en-US" sz="3000" b="1" dirty="0" smtClean="0">
                <a:solidFill>
                  <a:srgbClr val="002060"/>
                </a:solidFill>
                <a:latin typeface="+mj-lt"/>
              </a:rPr>
              <a:t>(Active, Non-Enrolling Clinical Trials)</a:t>
            </a:r>
            <a:endParaRPr lang="en-US" sz="3000" b="1" dirty="0">
              <a:solidFill>
                <a:srgbClr val="002060"/>
              </a:solidFill>
              <a:latin typeface="+mj-lt"/>
            </a:endParaRPr>
          </a:p>
        </p:txBody>
      </p:sp>
      <p:graphicFrame>
        <p:nvGraphicFramePr>
          <p:cNvPr id="7" name="Chart 6"/>
          <p:cNvGraphicFramePr/>
          <p:nvPr>
            <p:extLst>
              <p:ext uri="{D42A27DB-BD31-4B8C-83A1-F6EECF244321}">
                <p14:modId xmlns:p14="http://schemas.microsoft.com/office/powerpoint/2010/main" val="1985360948"/>
              </p:ext>
            </p:extLst>
          </p:nvPr>
        </p:nvGraphicFramePr>
        <p:xfrm>
          <a:off x="1079500" y="1174529"/>
          <a:ext cx="10083800" cy="450094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481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36562"/>
          </a:xfrm>
        </p:spPr>
        <p:txBody>
          <a:bodyPr>
            <a:noAutofit/>
          </a:bodyPr>
          <a:lstStyle/>
          <a:p>
            <a:r>
              <a:rPr lang="en-US" sz="3000" dirty="0">
                <a:solidFill>
                  <a:srgbClr val="002060"/>
                </a:solidFill>
                <a:latin typeface="+mj-lt"/>
              </a:rPr>
              <a:t>Survey Respondents: </a:t>
            </a:r>
            <a:r>
              <a:rPr lang="en-US" sz="3000" dirty="0" smtClean="0">
                <a:solidFill>
                  <a:srgbClr val="002060"/>
                </a:solidFill>
                <a:latin typeface="+mj-lt"/>
              </a:rPr>
              <a:t>IND/IDE</a:t>
            </a:r>
            <a:r>
              <a:rPr lang="en-US" sz="3000" dirty="0">
                <a:solidFill>
                  <a:srgbClr val="002060"/>
                </a:solidFill>
                <a:latin typeface="+mj-lt"/>
              </a:rPr>
              <a:t/>
            </a:r>
            <a:br>
              <a:rPr lang="en-US" sz="3000" dirty="0">
                <a:solidFill>
                  <a:srgbClr val="002060"/>
                </a:solidFill>
                <a:latin typeface="+mj-lt"/>
              </a:rPr>
            </a:br>
            <a:r>
              <a:rPr lang="en-US" sz="3000" dirty="0">
                <a:solidFill>
                  <a:srgbClr val="002060"/>
                </a:solidFill>
                <a:latin typeface="+mj-lt"/>
              </a:rPr>
              <a:t>(Active, Non-Enrolling Clinical Trials)</a:t>
            </a:r>
          </a:p>
        </p:txBody>
      </p:sp>
      <p:graphicFrame>
        <p:nvGraphicFramePr>
          <p:cNvPr id="4" name="Chart 3"/>
          <p:cNvGraphicFramePr>
            <a:graphicFrameLocks/>
          </p:cNvGraphicFramePr>
          <p:nvPr>
            <p:extLst>
              <p:ext uri="{D42A27DB-BD31-4B8C-83A1-F6EECF244321}">
                <p14:modId xmlns:p14="http://schemas.microsoft.com/office/powerpoint/2010/main" val="331341605"/>
              </p:ext>
            </p:extLst>
          </p:nvPr>
        </p:nvGraphicFramePr>
        <p:xfrm>
          <a:off x="1066800" y="1155700"/>
          <a:ext cx="10096500"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8705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rPr>
              <a:t>Survey Respondents: Phase Identification</a:t>
            </a:r>
          </a:p>
          <a:p>
            <a:pPr algn="ctr"/>
            <a:r>
              <a:rPr lang="en-US" sz="3000" b="1" dirty="0" smtClean="0">
                <a:solidFill>
                  <a:srgbClr val="002060"/>
                </a:solidFill>
              </a:rPr>
              <a:t>(Active, Non-Enrolling Clinical Trials)</a:t>
            </a:r>
            <a:endParaRPr lang="en-US" sz="3000" b="1" dirty="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val="3065444718"/>
              </p:ext>
            </p:extLst>
          </p:nvPr>
        </p:nvGraphicFramePr>
        <p:xfrm>
          <a:off x="1492623" y="1174529"/>
          <a:ext cx="9657977" cy="45404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17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98899"/>
          </a:xfrm>
        </p:spPr>
        <p:txBody>
          <a:bodyPr>
            <a:normAutofit/>
          </a:bodyPr>
          <a:lstStyle/>
          <a:p>
            <a:pPr algn="ctr"/>
            <a:r>
              <a:rPr lang="en-US" sz="3200" b="1" dirty="0" smtClean="0"/>
              <a:t>Survey Responses:  Barriers to Enrollment</a:t>
            </a:r>
            <a:endParaRPr lang="en-US" sz="3200" b="1" dirty="0"/>
          </a:p>
        </p:txBody>
      </p:sp>
      <p:graphicFrame>
        <p:nvGraphicFramePr>
          <p:cNvPr id="12" name="Chart 11"/>
          <p:cNvGraphicFramePr/>
          <p:nvPr>
            <p:extLst>
              <p:ext uri="{D42A27DB-BD31-4B8C-83A1-F6EECF244321}">
                <p14:modId xmlns:p14="http://schemas.microsoft.com/office/powerpoint/2010/main" val="4055082672"/>
              </p:ext>
            </p:extLst>
          </p:nvPr>
        </p:nvGraphicFramePr>
        <p:xfrm>
          <a:off x="1054100" y="898899"/>
          <a:ext cx="10109200" cy="4842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9479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mj-lt"/>
              </a:rPr>
              <a:t/>
            </a:r>
            <a:br>
              <a:rPr lang="en-US" dirty="0" smtClean="0">
                <a:latin typeface="+mj-lt"/>
              </a:rPr>
            </a:br>
            <a:r>
              <a:rPr lang="en-US" sz="4000" b="1" dirty="0" smtClean="0">
                <a:solidFill>
                  <a:srgbClr val="002060"/>
                </a:solidFill>
                <a:latin typeface="+mj-lt"/>
              </a:rPr>
              <a:t>Office for Clinical Research (OCR):Quality Academy Team</a:t>
            </a:r>
            <a:br>
              <a:rPr lang="en-US" sz="4000" b="1" dirty="0" smtClean="0">
                <a:solidFill>
                  <a:srgbClr val="002060"/>
                </a:solidFill>
                <a:latin typeface="+mj-lt"/>
              </a:rPr>
            </a:br>
            <a:endParaRPr lang="en-US" sz="4000" b="1" dirty="0">
              <a:solidFill>
                <a:srgbClr val="002060"/>
              </a:solidFill>
              <a:latin typeface="+mj-lt"/>
            </a:endParaRPr>
          </a:p>
        </p:txBody>
      </p:sp>
      <p:sp>
        <p:nvSpPr>
          <p:cNvPr id="3" name="Content Placeholder 2"/>
          <p:cNvSpPr>
            <a:spLocks noGrp="1"/>
          </p:cNvSpPr>
          <p:nvPr>
            <p:ph sz="quarter" idx="10"/>
          </p:nvPr>
        </p:nvSpPr>
        <p:spPr/>
        <p:txBody>
          <a:bodyPr>
            <a:normAutofit fontScale="85000" lnSpcReduction="20000"/>
          </a:bodyPr>
          <a:lstStyle/>
          <a:p>
            <a:pPr marL="0" indent="0">
              <a:buNone/>
            </a:pPr>
            <a:r>
              <a:rPr lang="en-US" dirty="0" smtClean="0">
                <a:solidFill>
                  <a:srgbClr val="002060"/>
                </a:solidFill>
              </a:rPr>
              <a:t>Sherry Coleman, DNP, RN</a:t>
            </a:r>
          </a:p>
          <a:p>
            <a:pPr marL="0" indent="0">
              <a:buNone/>
            </a:pPr>
            <a:r>
              <a:rPr lang="en-US" dirty="0" smtClean="0">
                <a:solidFill>
                  <a:srgbClr val="002060"/>
                </a:solidFill>
              </a:rPr>
              <a:t>Lavezza Zanders, BSci</a:t>
            </a:r>
          </a:p>
          <a:p>
            <a:pPr marL="0" indent="0">
              <a:buNone/>
            </a:pPr>
            <a:endParaRPr lang="en-US" dirty="0" smtClean="0">
              <a:solidFill>
                <a:srgbClr val="002060"/>
              </a:solidFill>
            </a:endParaRPr>
          </a:p>
          <a:p>
            <a:pPr marL="0" indent="0">
              <a:buNone/>
            </a:pPr>
            <a:r>
              <a:rPr lang="en-US" b="1" dirty="0" smtClean="0">
                <a:solidFill>
                  <a:srgbClr val="002060"/>
                </a:solidFill>
              </a:rPr>
              <a:t>Acknowledgements:</a:t>
            </a:r>
          </a:p>
          <a:p>
            <a:pPr marL="0" indent="0">
              <a:buNone/>
            </a:pPr>
            <a:r>
              <a:rPr lang="en-US" dirty="0" smtClean="0">
                <a:solidFill>
                  <a:srgbClr val="002060"/>
                </a:solidFill>
              </a:rPr>
              <a:t>OCR Process Improvement Committee</a:t>
            </a:r>
          </a:p>
          <a:p>
            <a:pPr marL="0" indent="0">
              <a:buNone/>
            </a:pPr>
            <a:r>
              <a:rPr lang="en-US" dirty="0" smtClean="0">
                <a:solidFill>
                  <a:srgbClr val="002060"/>
                </a:solidFill>
              </a:rPr>
              <a:t>OCR Executive Leadership Team Members</a:t>
            </a:r>
          </a:p>
          <a:p>
            <a:pPr marL="0" indent="0">
              <a:buNone/>
            </a:pPr>
            <a:r>
              <a:rPr lang="en-US" dirty="0">
                <a:solidFill>
                  <a:srgbClr val="002060"/>
                </a:solidFill>
              </a:rPr>
              <a:t>Research Health Sciences IT</a:t>
            </a:r>
          </a:p>
          <a:p>
            <a:pPr marL="0" indent="0">
              <a:buNone/>
            </a:pPr>
            <a:endParaRPr lang="en-US" dirty="0" smtClean="0"/>
          </a:p>
          <a:p>
            <a:pPr marL="0" indent="0">
              <a:buNone/>
            </a:pPr>
            <a:endParaRPr lang="en-US" dirty="0" smtClean="0">
              <a:latin typeface="+mn-lt"/>
            </a:endParaRPr>
          </a:p>
          <a:p>
            <a:pPr marL="0" lvl="0" indent="0" defTabSz="457200">
              <a:lnSpc>
                <a:spcPct val="100000"/>
              </a:lnSpc>
              <a:spcBef>
                <a:spcPts val="0"/>
              </a:spcBef>
              <a:buNone/>
            </a:pPr>
            <a:r>
              <a:rPr lang="en-US" sz="2400" b="1" dirty="0">
                <a:solidFill>
                  <a:prstClr val="white"/>
                </a:solidFill>
                <a:latin typeface="Times New Roman" pitchFamily="18" charset="0"/>
                <a:cs typeface="Times New Roman" pitchFamily="18" charset="0"/>
              </a:rPr>
              <a:t>EMORY UNIVERSITY</a:t>
            </a:r>
          </a:p>
          <a:p>
            <a:pPr marL="0" lvl="0" indent="0" defTabSz="457200">
              <a:lnSpc>
                <a:spcPct val="100000"/>
              </a:lnSpc>
              <a:spcBef>
                <a:spcPts val="0"/>
              </a:spcBef>
              <a:buNone/>
            </a:pPr>
            <a:r>
              <a:rPr lang="en-US" sz="1400" b="1" dirty="0">
                <a:solidFill>
                  <a:prstClr val="white"/>
                </a:solidFill>
                <a:latin typeface="Times New Roman" pitchFamily="18" charset="0"/>
                <a:cs typeface="Times New Roman" pitchFamily="18" charset="0"/>
              </a:rPr>
              <a:t>OFFICE FOR CLINICAL RESEARCH</a:t>
            </a:r>
          </a:p>
          <a:p>
            <a:pPr marL="0" indent="0">
              <a:buNone/>
            </a:pPr>
            <a:endParaRPr lang="en-US" dirty="0" smtClean="0"/>
          </a:p>
          <a:p>
            <a:pPr marL="0" indent="0">
              <a:buNone/>
            </a:pPr>
            <a:endParaRPr lang="en-US" dirty="0"/>
          </a:p>
        </p:txBody>
      </p:sp>
      <p:sp>
        <p:nvSpPr>
          <p:cNvPr id="5" name="Rectangle 4"/>
          <p:cNvSpPr/>
          <p:nvPr/>
        </p:nvSpPr>
        <p:spPr>
          <a:xfrm>
            <a:off x="609600" y="5944711"/>
            <a:ext cx="4330700" cy="738664"/>
          </a:xfrm>
          <a:prstGeom prst="rect">
            <a:avLst/>
          </a:prstGeom>
        </p:spPr>
        <p:txBody>
          <a:bodyPr wrap="square">
            <a:spAutoFit/>
          </a:bodyPr>
          <a:lstStyle/>
          <a:p>
            <a:r>
              <a:rPr lang="en-US" sz="2400" b="1" dirty="0">
                <a:solidFill>
                  <a:schemeClr val="bg1"/>
                </a:solidFill>
                <a:latin typeface="Times New Roman" panose="02020603050405020304" pitchFamily="18" charset="0"/>
                <a:cs typeface="Times New Roman" panose="02020603050405020304" pitchFamily="18" charset="0"/>
              </a:rPr>
              <a:t>EMORY UNIVERSITY</a:t>
            </a:r>
          </a:p>
          <a:p>
            <a:r>
              <a:rPr lang="en-US" b="1" dirty="0">
                <a:solidFill>
                  <a:schemeClr val="bg1"/>
                </a:solidFill>
                <a:latin typeface="Times New Roman" panose="02020603050405020304" pitchFamily="18" charset="0"/>
                <a:cs typeface="Times New Roman" panose="02020603050405020304" pitchFamily="18" charset="0"/>
              </a:rPr>
              <a:t>OFFICE FOR CLINICAL RESEARCH</a:t>
            </a:r>
          </a:p>
        </p:txBody>
      </p:sp>
    </p:spTree>
    <p:extLst>
      <p:ext uri="{BB962C8B-B14F-4D97-AF65-F5344CB8AC3E}">
        <p14:creationId xmlns:p14="http://schemas.microsoft.com/office/powerpoint/2010/main" val="677311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1365"/>
            <a:ext cx="10515600" cy="605117"/>
          </a:xfrm>
        </p:spPr>
        <p:txBody>
          <a:bodyPr>
            <a:normAutofit/>
          </a:bodyPr>
          <a:lstStyle/>
          <a:p>
            <a:pPr algn="ctr"/>
            <a:r>
              <a:rPr lang="en-US" sz="3200" b="1" dirty="0" smtClean="0">
                <a:solidFill>
                  <a:srgbClr val="002060"/>
                </a:solidFill>
              </a:rPr>
              <a:t>Survey Responses:  “Other” Responses</a:t>
            </a:r>
            <a:endParaRPr lang="en-US" sz="3200" b="1" dirty="0">
              <a:solidFill>
                <a:srgbClr val="002060"/>
              </a:solidFill>
            </a:endParaRPr>
          </a:p>
        </p:txBody>
      </p:sp>
      <p:graphicFrame>
        <p:nvGraphicFramePr>
          <p:cNvPr id="4" name="Chart 3"/>
          <p:cNvGraphicFramePr>
            <a:graphicFrameLocks/>
          </p:cNvGraphicFramePr>
          <p:nvPr>
            <p:extLst>
              <p:ext uri="{D42A27DB-BD31-4B8C-83A1-F6EECF244321}">
                <p14:modId xmlns:p14="http://schemas.microsoft.com/office/powerpoint/2010/main" val="3262431503"/>
              </p:ext>
            </p:extLst>
          </p:nvPr>
        </p:nvGraphicFramePr>
        <p:xfrm>
          <a:off x="1066800" y="927100"/>
          <a:ext cx="10083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759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700" y="393700"/>
            <a:ext cx="10198100" cy="368300"/>
          </a:xfrm>
        </p:spPr>
        <p:txBody>
          <a:bodyPr>
            <a:normAutofit fontScale="90000"/>
          </a:bodyPr>
          <a:lstStyle/>
          <a:p>
            <a:pPr algn="ct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Survey Responses:  “Other” Responses:</a:t>
            </a:r>
            <a:br>
              <a:rPr lang="en-US" sz="3200" b="1" dirty="0" smtClean="0">
                <a:solidFill>
                  <a:srgbClr val="002060"/>
                </a:solidFill>
              </a:rPr>
            </a:br>
            <a:r>
              <a:rPr lang="en-US" sz="3200" b="1" dirty="0" smtClean="0">
                <a:solidFill>
                  <a:srgbClr val="002060"/>
                </a:solidFill>
              </a:rPr>
              <a:t>Departmental Breakdown</a:t>
            </a:r>
            <a:r>
              <a:rPr lang="en-US" sz="3200" b="1" dirty="0" smtClean="0">
                <a:solidFill>
                  <a:srgbClr val="002060"/>
                </a:solidFill>
              </a:rPr>
              <a:t/>
            </a:r>
            <a:br>
              <a:rPr lang="en-US" sz="3200" b="1" dirty="0" smtClean="0">
                <a:solidFill>
                  <a:srgbClr val="002060"/>
                </a:solidFill>
              </a:rPr>
            </a:br>
            <a:endParaRPr lang="en-US" sz="3200" dirty="0">
              <a:solidFill>
                <a:srgbClr val="002060"/>
              </a:solidFill>
            </a:endParaRPr>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787434698"/>
              </p:ext>
            </p:extLst>
          </p:nvPr>
        </p:nvGraphicFramePr>
        <p:xfrm>
          <a:off x="1155700" y="952500"/>
          <a:ext cx="9994900" cy="477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348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gray">
          <a:xfrm>
            <a:off x="9051528" y="3417888"/>
            <a:ext cx="1458119" cy="682625"/>
          </a:xfrm>
          <a:prstGeom prst="rect">
            <a:avLst/>
          </a:prstGeom>
          <a:solidFill>
            <a:schemeClr val="tx2">
              <a:lumMod val="20000"/>
              <a:lumOff val="80000"/>
              <a:alpha val="58000"/>
            </a:schemeClr>
          </a:solidFill>
          <a:ln w="12700">
            <a:solidFill>
              <a:schemeClr val="tx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050" b="1" dirty="0">
                <a:solidFill>
                  <a:schemeClr val="tx2"/>
                </a:solidFill>
                <a:latin typeface="+mj-lt"/>
              </a:rPr>
              <a:t>Zero Enrollment</a:t>
            </a:r>
          </a:p>
          <a:p>
            <a:r>
              <a:rPr lang="en-US" sz="1050" b="1" dirty="0">
                <a:solidFill>
                  <a:schemeClr val="tx2"/>
                </a:solidFill>
                <a:latin typeface="+mj-lt"/>
              </a:rPr>
              <a:t>(Active Clinical Trials)</a:t>
            </a:r>
            <a:endParaRPr lang="en-US" sz="1050" b="1" dirty="0">
              <a:solidFill>
                <a:schemeClr val="tx2"/>
              </a:solidFill>
              <a:latin typeface="+mj-lt"/>
            </a:endParaRPr>
          </a:p>
        </p:txBody>
      </p:sp>
      <p:sp>
        <p:nvSpPr>
          <p:cNvPr id="2055" name="Text Box 7"/>
          <p:cNvSpPr txBox="1">
            <a:spLocks noChangeArrowheads="1"/>
          </p:cNvSpPr>
          <p:nvPr/>
        </p:nvSpPr>
        <p:spPr bwMode="auto">
          <a:xfrm>
            <a:off x="1564348" y="6236855"/>
            <a:ext cx="201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2"/>
                </a:solidFill>
                <a:latin typeface="+mj-lt"/>
              </a:rPr>
              <a:t>Administrative Issues</a:t>
            </a:r>
            <a:endParaRPr lang="en-US" sz="1400" b="1" dirty="0">
              <a:solidFill>
                <a:schemeClr val="tx2"/>
              </a:solidFill>
              <a:latin typeface="+mj-lt"/>
            </a:endParaRPr>
          </a:p>
        </p:txBody>
      </p:sp>
      <p:sp>
        <p:nvSpPr>
          <p:cNvPr id="2063" name="Text Box 15"/>
          <p:cNvSpPr txBox="1">
            <a:spLocks noChangeArrowheads="1"/>
          </p:cNvSpPr>
          <p:nvPr/>
        </p:nvSpPr>
        <p:spPr bwMode="auto">
          <a:xfrm>
            <a:off x="1887272" y="1185451"/>
            <a:ext cx="14901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2"/>
                </a:solidFill>
                <a:latin typeface="+mj-lt"/>
              </a:rPr>
              <a:t>Regulatory</a:t>
            </a:r>
            <a:endParaRPr lang="en-US" sz="1400" b="1" dirty="0">
              <a:solidFill>
                <a:schemeClr val="tx2"/>
              </a:solidFill>
              <a:latin typeface="+mj-lt"/>
            </a:endParaRPr>
          </a:p>
        </p:txBody>
      </p:sp>
      <p:sp>
        <p:nvSpPr>
          <p:cNvPr id="2065" name="Text Box 17"/>
          <p:cNvSpPr txBox="1">
            <a:spLocks noChangeArrowheads="1"/>
          </p:cNvSpPr>
          <p:nvPr/>
        </p:nvSpPr>
        <p:spPr bwMode="auto">
          <a:xfrm>
            <a:off x="3836988" y="1184063"/>
            <a:ext cx="2044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2"/>
                </a:solidFill>
                <a:latin typeface="+mj-lt"/>
              </a:rPr>
              <a:t>Research Personnel</a:t>
            </a:r>
            <a:endParaRPr lang="en-US" sz="1400" b="1" dirty="0">
              <a:solidFill>
                <a:schemeClr val="tx2"/>
              </a:solidFill>
              <a:latin typeface="+mj-lt"/>
            </a:endParaRPr>
          </a:p>
        </p:txBody>
      </p:sp>
      <p:sp>
        <p:nvSpPr>
          <p:cNvPr id="2097" name="Text Box 49"/>
          <p:cNvSpPr txBox="1">
            <a:spLocks noChangeArrowheads="1"/>
          </p:cNvSpPr>
          <p:nvPr/>
        </p:nvSpPr>
        <p:spPr bwMode="auto">
          <a:xfrm>
            <a:off x="1887272" y="123139"/>
            <a:ext cx="74803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000" b="1" dirty="0">
                <a:solidFill>
                  <a:srgbClr val="002060"/>
                </a:solidFill>
                <a:latin typeface="+mj-lt"/>
              </a:rPr>
              <a:t>Problem Analysis</a:t>
            </a:r>
            <a:endParaRPr lang="en-US" sz="3000" b="1" dirty="0">
              <a:solidFill>
                <a:srgbClr val="002060"/>
              </a:solidFill>
              <a:latin typeface="+mj-lt"/>
            </a:endParaRPr>
          </a:p>
        </p:txBody>
      </p:sp>
      <p:sp>
        <p:nvSpPr>
          <p:cNvPr id="2100" name="Line 52"/>
          <p:cNvSpPr>
            <a:spLocks noChangeShapeType="1"/>
          </p:cNvSpPr>
          <p:nvPr/>
        </p:nvSpPr>
        <p:spPr bwMode="auto">
          <a:xfrm>
            <a:off x="1943101" y="3759200"/>
            <a:ext cx="7014633" cy="3176"/>
          </a:xfrm>
          <a:prstGeom prst="line">
            <a:avLst/>
          </a:prstGeom>
          <a:noFill/>
          <a:ln w="190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5" name="Rectangle 47"/>
          <p:cNvSpPr>
            <a:spLocks noChangeArrowheads="1"/>
          </p:cNvSpPr>
          <p:nvPr/>
        </p:nvSpPr>
        <p:spPr bwMode="auto">
          <a:xfrm>
            <a:off x="4221163" y="3004485"/>
            <a:ext cx="9525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Change/No PI</a:t>
            </a:r>
            <a:endParaRPr lang="en-US" sz="900" dirty="0"/>
          </a:p>
        </p:txBody>
      </p:sp>
      <p:sp>
        <p:nvSpPr>
          <p:cNvPr id="2101" name="Line 53"/>
          <p:cNvSpPr>
            <a:spLocks noChangeShapeType="1"/>
          </p:cNvSpPr>
          <p:nvPr/>
        </p:nvSpPr>
        <p:spPr bwMode="auto">
          <a:xfrm>
            <a:off x="5087142" y="3110272"/>
            <a:ext cx="914400"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5" name="Rectangle 37"/>
          <p:cNvSpPr>
            <a:spLocks noChangeArrowheads="1"/>
          </p:cNvSpPr>
          <p:nvPr/>
        </p:nvSpPr>
        <p:spPr bwMode="auto">
          <a:xfrm>
            <a:off x="3901413" y="2018801"/>
            <a:ext cx="1003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Lack of Staff</a:t>
            </a:r>
            <a:endParaRPr lang="en-US" sz="900" dirty="0"/>
          </a:p>
        </p:txBody>
      </p:sp>
      <p:sp>
        <p:nvSpPr>
          <p:cNvPr id="2102" name="Line 54"/>
          <p:cNvSpPr>
            <a:spLocks noChangeShapeType="1"/>
          </p:cNvSpPr>
          <p:nvPr/>
        </p:nvSpPr>
        <p:spPr bwMode="auto">
          <a:xfrm>
            <a:off x="5195888" y="2607492"/>
            <a:ext cx="664633" cy="12848"/>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0" name="Rectangle 32"/>
          <p:cNvSpPr>
            <a:spLocks noChangeArrowheads="1"/>
          </p:cNvSpPr>
          <p:nvPr/>
        </p:nvSpPr>
        <p:spPr bwMode="auto">
          <a:xfrm>
            <a:off x="1534053" y="3002420"/>
            <a:ext cx="133217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r>
              <a:rPr lang="en-US" sz="900" dirty="0"/>
              <a:t>CRO/Sponsor Issues</a:t>
            </a:r>
            <a:endParaRPr lang="en-US" sz="900" dirty="0"/>
          </a:p>
        </p:txBody>
      </p:sp>
      <p:sp>
        <p:nvSpPr>
          <p:cNvPr id="2103" name="Line 55"/>
          <p:cNvSpPr>
            <a:spLocks noChangeShapeType="1"/>
          </p:cNvSpPr>
          <p:nvPr/>
        </p:nvSpPr>
        <p:spPr bwMode="auto">
          <a:xfrm>
            <a:off x="2819401" y="3110465"/>
            <a:ext cx="1362539" cy="9437"/>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3" name="Rectangle 35"/>
          <p:cNvSpPr>
            <a:spLocks noChangeArrowheads="1"/>
          </p:cNvSpPr>
          <p:nvPr/>
        </p:nvSpPr>
        <p:spPr bwMode="auto">
          <a:xfrm>
            <a:off x="1518974" y="2480751"/>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r>
              <a:rPr lang="en-US" sz="900" dirty="0"/>
              <a:t>Lengthy Approval Process (Multiple Protocol Changes)</a:t>
            </a:r>
            <a:endParaRPr lang="en-US" sz="900" dirty="0"/>
          </a:p>
        </p:txBody>
      </p:sp>
      <p:sp>
        <p:nvSpPr>
          <p:cNvPr id="2104" name="Line 56"/>
          <p:cNvSpPr>
            <a:spLocks noChangeShapeType="1"/>
          </p:cNvSpPr>
          <p:nvPr/>
        </p:nvSpPr>
        <p:spPr bwMode="auto">
          <a:xfrm flipV="1">
            <a:off x="3504078" y="2613916"/>
            <a:ext cx="441325" cy="1456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 name="Rectangle 31"/>
          <p:cNvSpPr>
            <a:spLocks noChangeArrowheads="1"/>
          </p:cNvSpPr>
          <p:nvPr/>
        </p:nvSpPr>
        <p:spPr bwMode="auto">
          <a:xfrm>
            <a:off x="1524001" y="1984161"/>
            <a:ext cx="1768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r>
              <a:rPr lang="en-US" sz="900" dirty="0"/>
              <a:t>IRB not Updated (Abandoned or Withdrawn)</a:t>
            </a:r>
            <a:endParaRPr lang="en-US" sz="900" dirty="0"/>
          </a:p>
        </p:txBody>
      </p:sp>
      <p:sp>
        <p:nvSpPr>
          <p:cNvPr id="2105" name="Line 57"/>
          <p:cNvSpPr>
            <a:spLocks noChangeShapeType="1"/>
          </p:cNvSpPr>
          <p:nvPr/>
        </p:nvSpPr>
        <p:spPr bwMode="auto">
          <a:xfrm>
            <a:off x="3190280" y="2149043"/>
            <a:ext cx="523744" cy="2109"/>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Rectangle 25"/>
          <p:cNvSpPr>
            <a:spLocks noChangeArrowheads="1"/>
          </p:cNvSpPr>
          <p:nvPr/>
        </p:nvSpPr>
        <p:spPr bwMode="auto">
          <a:xfrm>
            <a:off x="1372262" y="4316885"/>
            <a:ext cx="16256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Poor Ancillary Support</a:t>
            </a:r>
            <a:endParaRPr lang="en-US" sz="900" dirty="0"/>
          </a:p>
        </p:txBody>
      </p:sp>
      <p:sp>
        <p:nvSpPr>
          <p:cNvPr id="2106" name="Line 58"/>
          <p:cNvSpPr>
            <a:spLocks noChangeShapeType="1"/>
          </p:cNvSpPr>
          <p:nvPr/>
        </p:nvSpPr>
        <p:spPr bwMode="auto">
          <a:xfrm>
            <a:off x="2790560" y="4432301"/>
            <a:ext cx="1246983"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Rectangle 29"/>
          <p:cNvSpPr>
            <a:spLocks noChangeArrowheads="1"/>
          </p:cNvSpPr>
          <p:nvPr/>
        </p:nvSpPr>
        <p:spPr bwMode="auto">
          <a:xfrm>
            <a:off x="1524000" y="4899895"/>
            <a:ext cx="12954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err="1"/>
              <a:t>eNOA</a:t>
            </a:r>
            <a:r>
              <a:rPr lang="en-US" sz="900" dirty="0"/>
              <a:t> Issue Delay</a:t>
            </a:r>
            <a:endParaRPr lang="en-US" sz="900" dirty="0"/>
          </a:p>
        </p:txBody>
      </p:sp>
      <p:sp>
        <p:nvSpPr>
          <p:cNvPr id="2107" name="Line 59"/>
          <p:cNvSpPr>
            <a:spLocks noChangeShapeType="1"/>
          </p:cNvSpPr>
          <p:nvPr/>
        </p:nvSpPr>
        <p:spPr bwMode="auto">
          <a:xfrm flipV="1">
            <a:off x="2703844" y="5028925"/>
            <a:ext cx="1113369" cy="1826"/>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4" name="Rectangle 26"/>
          <p:cNvSpPr>
            <a:spLocks noChangeArrowheads="1"/>
          </p:cNvSpPr>
          <p:nvPr/>
        </p:nvSpPr>
        <p:spPr bwMode="auto">
          <a:xfrm>
            <a:off x="1517650" y="5412859"/>
            <a:ext cx="13335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Lengthy CTA (Routing/Approvals)</a:t>
            </a:r>
            <a:endParaRPr lang="en-US" sz="900" dirty="0"/>
          </a:p>
        </p:txBody>
      </p:sp>
      <p:sp>
        <p:nvSpPr>
          <p:cNvPr id="2108" name="Line 60"/>
          <p:cNvSpPr>
            <a:spLocks noChangeShapeType="1"/>
          </p:cNvSpPr>
          <p:nvPr/>
        </p:nvSpPr>
        <p:spPr bwMode="auto">
          <a:xfrm>
            <a:off x="2790560" y="5627374"/>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09" name="Line 61"/>
          <p:cNvSpPr>
            <a:spLocks noChangeShapeType="1"/>
          </p:cNvSpPr>
          <p:nvPr/>
        </p:nvSpPr>
        <p:spPr bwMode="auto">
          <a:xfrm>
            <a:off x="5353051" y="1532436"/>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0" name="Line 62"/>
          <p:cNvSpPr>
            <a:spLocks noChangeShapeType="1"/>
          </p:cNvSpPr>
          <p:nvPr/>
        </p:nvSpPr>
        <p:spPr bwMode="auto">
          <a:xfrm>
            <a:off x="3377407" y="1535972"/>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11" name="Line 63"/>
          <p:cNvSpPr>
            <a:spLocks noChangeShapeType="1"/>
          </p:cNvSpPr>
          <p:nvPr/>
        </p:nvSpPr>
        <p:spPr bwMode="auto">
          <a:xfrm rot="10800000" flipH="1">
            <a:off x="3385794" y="3801204"/>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37"/>
          <p:cNvSpPr>
            <a:spLocks noChangeArrowheads="1"/>
          </p:cNvSpPr>
          <p:nvPr/>
        </p:nvSpPr>
        <p:spPr bwMode="auto">
          <a:xfrm>
            <a:off x="4037542" y="2474547"/>
            <a:ext cx="126206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Coordinator Change</a:t>
            </a:r>
            <a:endParaRPr lang="en-US" sz="900" dirty="0"/>
          </a:p>
        </p:txBody>
      </p:sp>
      <p:sp>
        <p:nvSpPr>
          <p:cNvPr id="30" name="Line 54"/>
          <p:cNvSpPr>
            <a:spLocks noChangeShapeType="1"/>
          </p:cNvSpPr>
          <p:nvPr/>
        </p:nvSpPr>
        <p:spPr bwMode="auto">
          <a:xfrm>
            <a:off x="4793720" y="2134217"/>
            <a:ext cx="914400" cy="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Text Box 17"/>
          <p:cNvSpPr txBox="1">
            <a:spLocks noChangeArrowheads="1"/>
          </p:cNvSpPr>
          <p:nvPr/>
        </p:nvSpPr>
        <p:spPr bwMode="auto">
          <a:xfrm>
            <a:off x="6341270" y="1181947"/>
            <a:ext cx="1195454"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400" b="1" dirty="0">
                <a:solidFill>
                  <a:schemeClr val="tx2"/>
                </a:solidFill>
                <a:latin typeface="+mj-lt"/>
              </a:rPr>
              <a:t>Access</a:t>
            </a:r>
            <a:endParaRPr lang="en-US" sz="1400" b="1" dirty="0">
              <a:solidFill>
                <a:schemeClr val="tx2"/>
              </a:solidFill>
              <a:latin typeface="+mj-lt"/>
            </a:endParaRPr>
          </a:p>
        </p:txBody>
      </p:sp>
      <p:sp>
        <p:nvSpPr>
          <p:cNvPr id="33" name="Line 61"/>
          <p:cNvSpPr>
            <a:spLocks noChangeShapeType="1"/>
          </p:cNvSpPr>
          <p:nvPr/>
        </p:nvSpPr>
        <p:spPr bwMode="auto">
          <a:xfrm>
            <a:off x="7517209" y="1535731"/>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Rectangle 37"/>
          <p:cNvSpPr>
            <a:spLocks noChangeArrowheads="1"/>
          </p:cNvSpPr>
          <p:nvPr/>
        </p:nvSpPr>
        <p:spPr bwMode="auto">
          <a:xfrm>
            <a:off x="5881690" y="1914911"/>
            <a:ext cx="1044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Enrollment window closed</a:t>
            </a:r>
            <a:endParaRPr lang="en-US" sz="900" dirty="0"/>
          </a:p>
        </p:txBody>
      </p:sp>
      <p:sp>
        <p:nvSpPr>
          <p:cNvPr id="36" name="Rectangle 37"/>
          <p:cNvSpPr>
            <a:spLocks noChangeArrowheads="1"/>
          </p:cNvSpPr>
          <p:nvPr/>
        </p:nvSpPr>
        <p:spPr bwMode="auto">
          <a:xfrm>
            <a:off x="6112934" y="2422826"/>
            <a:ext cx="948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pPr algn="l"/>
            <a:r>
              <a:rPr lang="en-US" sz="900" dirty="0"/>
              <a:t>Lack of Study Population</a:t>
            </a:r>
            <a:endParaRPr lang="en-US" sz="900" dirty="0"/>
          </a:p>
        </p:txBody>
      </p:sp>
      <p:sp>
        <p:nvSpPr>
          <p:cNvPr id="38" name="Rectangle 37"/>
          <p:cNvSpPr>
            <a:spLocks noChangeArrowheads="1"/>
          </p:cNvSpPr>
          <p:nvPr/>
        </p:nvSpPr>
        <p:spPr bwMode="auto">
          <a:xfrm>
            <a:off x="3722952" y="5498621"/>
            <a:ext cx="12944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CRC Completing Regulatory Submission</a:t>
            </a:r>
            <a:endParaRPr lang="en-US" sz="900" dirty="0"/>
          </a:p>
        </p:txBody>
      </p:sp>
      <p:sp>
        <p:nvSpPr>
          <p:cNvPr id="39" name="Rectangle 37"/>
          <p:cNvSpPr>
            <a:spLocks noChangeArrowheads="1"/>
          </p:cNvSpPr>
          <p:nvPr/>
        </p:nvSpPr>
        <p:spPr bwMode="auto">
          <a:xfrm>
            <a:off x="6268312" y="3004485"/>
            <a:ext cx="126841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Competing Research</a:t>
            </a:r>
            <a:endParaRPr lang="en-US" sz="900" dirty="0"/>
          </a:p>
        </p:txBody>
      </p:sp>
      <p:sp>
        <p:nvSpPr>
          <p:cNvPr id="40" name="Rectangle 37"/>
          <p:cNvSpPr>
            <a:spLocks noChangeArrowheads="1"/>
          </p:cNvSpPr>
          <p:nvPr/>
        </p:nvSpPr>
        <p:spPr bwMode="auto">
          <a:xfrm>
            <a:off x="6263401" y="4332818"/>
            <a:ext cx="13511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Timing (Disease Progression</a:t>
            </a:r>
            <a:endParaRPr lang="en-US" sz="900" dirty="0"/>
          </a:p>
        </p:txBody>
      </p:sp>
      <p:sp>
        <p:nvSpPr>
          <p:cNvPr id="43" name="Rectangle 37"/>
          <p:cNvSpPr>
            <a:spLocks noChangeArrowheads="1"/>
          </p:cNvSpPr>
          <p:nvPr/>
        </p:nvSpPr>
        <p:spPr bwMode="auto">
          <a:xfrm>
            <a:off x="4136231" y="4855623"/>
            <a:ext cx="10033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CHOA - Affiliated Site ERMS Training</a:t>
            </a:r>
            <a:endParaRPr lang="en-US" sz="900" dirty="0"/>
          </a:p>
        </p:txBody>
      </p:sp>
      <p:sp>
        <p:nvSpPr>
          <p:cNvPr id="44" name="Rectangle 37"/>
          <p:cNvSpPr>
            <a:spLocks noChangeArrowheads="1"/>
          </p:cNvSpPr>
          <p:nvPr/>
        </p:nvSpPr>
        <p:spPr bwMode="auto">
          <a:xfrm>
            <a:off x="5991793" y="4970666"/>
            <a:ext cx="11800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Equipment Delays</a:t>
            </a:r>
            <a:endParaRPr lang="en-US" sz="900" dirty="0"/>
          </a:p>
        </p:txBody>
      </p:sp>
      <p:sp>
        <p:nvSpPr>
          <p:cNvPr id="45" name="Rectangle 37"/>
          <p:cNvSpPr>
            <a:spLocks noChangeArrowheads="1"/>
          </p:cNvSpPr>
          <p:nvPr/>
        </p:nvSpPr>
        <p:spPr bwMode="auto">
          <a:xfrm>
            <a:off x="5624234" y="5478051"/>
            <a:ext cx="100330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r>
              <a:rPr lang="en-US" sz="900" dirty="0"/>
              <a:t>No space/place</a:t>
            </a:r>
            <a:endParaRPr lang="en-US" sz="900" dirty="0"/>
          </a:p>
        </p:txBody>
      </p:sp>
      <p:sp>
        <p:nvSpPr>
          <p:cNvPr id="46" name="Rectangle 37"/>
          <p:cNvSpPr>
            <a:spLocks noChangeArrowheads="1"/>
          </p:cNvSpPr>
          <p:nvPr/>
        </p:nvSpPr>
        <p:spPr bwMode="auto">
          <a:xfrm>
            <a:off x="4204958" y="4371500"/>
            <a:ext cx="13583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1">
            <a:spAutoFit/>
          </a:bodyPr>
          <a:lstStyle/>
          <a:p>
            <a:r>
              <a:rPr lang="en-US" sz="900" dirty="0"/>
              <a:t>CRC Unaware of ERMS Data Entry Requirements</a:t>
            </a:r>
            <a:endParaRPr lang="en-US" sz="900" dirty="0"/>
          </a:p>
        </p:txBody>
      </p:sp>
      <p:sp>
        <p:nvSpPr>
          <p:cNvPr id="47" name="Line 54"/>
          <p:cNvSpPr>
            <a:spLocks noChangeShapeType="1"/>
          </p:cNvSpPr>
          <p:nvPr/>
        </p:nvSpPr>
        <p:spPr bwMode="auto">
          <a:xfrm>
            <a:off x="6902717" y="2145060"/>
            <a:ext cx="823779" cy="2005"/>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54"/>
          <p:cNvSpPr>
            <a:spLocks noChangeShapeType="1"/>
          </p:cNvSpPr>
          <p:nvPr/>
        </p:nvSpPr>
        <p:spPr bwMode="auto">
          <a:xfrm flipV="1">
            <a:off x="6926327" y="2613916"/>
            <a:ext cx="942714" cy="6424"/>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54"/>
          <p:cNvSpPr>
            <a:spLocks noChangeShapeType="1"/>
          </p:cNvSpPr>
          <p:nvPr/>
        </p:nvSpPr>
        <p:spPr bwMode="auto">
          <a:xfrm flipV="1">
            <a:off x="7478177" y="3104040"/>
            <a:ext cx="942714" cy="6424"/>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63"/>
          <p:cNvSpPr>
            <a:spLocks noChangeShapeType="1"/>
          </p:cNvSpPr>
          <p:nvPr/>
        </p:nvSpPr>
        <p:spPr bwMode="auto">
          <a:xfrm rot="10800000" flipH="1">
            <a:off x="5374645" y="3807695"/>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63"/>
          <p:cNvSpPr>
            <a:spLocks noChangeShapeType="1"/>
          </p:cNvSpPr>
          <p:nvPr/>
        </p:nvSpPr>
        <p:spPr bwMode="auto">
          <a:xfrm rot="10800000" flipH="1">
            <a:off x="7500646" y="3784054"/>
            <a:ext cx="1260475" cy="2184400"/>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60"/>
          <p:cNvSpPr>
            <a:spLocks noChangeShapeType="1"/>
          </p:cNvSpPr>
          <p:nvPr/>
        </p:nvSpPr>
        <p:spPr bwMode="auto">
          <a:xfrm>
            <a:off x="5400077" y="4427717"/>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60"/>
          <p:cNvSpPr>
            <a:spLocks noChangeShapeType="1"/>
          </p:cNvSpPr>
          <p:nvPr/>
        </p:nvSpPr>
        <p:spPr bwMode="auto">
          <a:xfrm>
            <a:off x="5047747" y="5033235"/>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60"/>
          <p:cNvSpPr>
            <a:spLocks noChangeShapeType="1"/>
          </p:cNvSpPr>
          <p:nvPr/>
        </p:nvSpPr>
        <p:spPr bwMode="auto">
          <a:xfrm>
            <a:off x="4759988" y="5653402"/>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Text Box 7"/>
          <p:cNvSpPr txBox="1">
            <a:spLocks noChangeArrowheads="1"/>
          </p:cNvSpPr>
          <p:nvPr/>
        </p:nvSpPr>
        <p:spPr bwMode="auto">
          <a:xfrm>
            <a:off x="3910540" y="6236855"/>
            <a:ext cx="201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2"/>
                </a:solidFill>
                <a:latin typeface="+mj-lt"/>
              </a:rPr>
              <a:t>Education</a:t>
            </a:r>
            <a:endParaRPr lang="en-US" sz="1400" b="1" dirty="0">
              <a:solidFill>
                <a:schemeClr val="tx2"/>
              </a:solidFill>
              <a:latin typeface="+mj-lt"/>
            </a:endParaRPr>
          </a:p>
        </p:txBody>
      </p:sp>
      <p:sp>
        <p:nvSpPr>
          <p:cNvPr id="56" name="Text Box 7"/>
          <p:cNvSpPr txBox="1">
            <a:spLocks noChangeArrowheads="1"/>
          </p:cNvSpPr>
          <p:nvPr/>
        </p:nvSpPr>
        <p:spPr bwMode="auto">
          <a:xfrm>
            <a:off x="6234841" y="6248974"/>
            <a:ext cx="2019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dirty="0">
                <a:solidFill>
                  <a:schemeClr val="tx2"/>
                </a:solidFill>
                <a:latin typeface="+mj-lt"/>
              </a:rPr>
              <a:t>Study Logistics</a:t>
            </a:r>
            <a:endParaRPr lang="en-US" sz="1400" b="1" dirty="0">
              <a:solidFill>
                <a:schemeClr val="tx2"/>
              </a:solidFill>
              <a:latin typeface="+mj-lt"/>
            </a:endParaRPr>
          </a:p>
        </p:txBody>
      </p:sp>
      <p:sp>
        <p:nvSpPr>
          <p:cNvPr id="57" name="Line 60"/>
          <p:cNvSpPr>
            <a:spLocks noChangeShapeType="1"/>
          </p:cNvSpPr>
          <p:nvPr/>
        </p:nvSpPr>
        <p:spPr bwMode="auto">
          <a:xfrm>
            <a:off x="7435647" y="4427716"/>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Line 60"/>
          <p:cNvSpPr>
            <a:spLocks noChangeShapeType="1"/>
          </p:cNvSpPr>
          <p:nvPr/>
        </p:nvSpPr>
        <p:spPr bwMode="auto">
          <a:xfrm>
            <a:off x="7161309" y="5081650"/>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0"/>
          <p:cNvSpPr>
            <a:spLocks noChangeShapeType="1"/>
          </p:cNvSpPr>
          <p:nvPr/>
        </p:nvSpPr>
        <p:spPr bwMode="auto">
          <a:xfrm>
            <a:off x="6816164" y="5631879"/>
            <a:ext cx="711799" cy="3611"/>
          </a:xfrm>
          <a:prstGeom prst="line">
            <a:avLst/>
          </a:prstGeom>
          <a:noFill/>
          <a:ln w="635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93860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99421"/>
          </a:xfrm>
        </p:spPr>
        <p:txBody>
          <a:bodyPr>
            <a:normAutofit fontScale="90000"/>
          </a:bodyPr>
          <a:lstStyle/>
          <a:p>
            <a:r>
              <a:rPr lang="en-US" cap="none" dirty="0" smtClean="0">
                <a:latin typeface="+mj-lt"/>
              </a:rPr>
              <a:t>Countermeasures</a:t>
            </a:r>
            <a:endParaRPr lang="en-US" cap="none" dirty="0">
              <a:latin typeface="+mj-lt"/>
            </a:endParaRP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2201886757"/>
              </p:ext>
            </p:extLst>
          </p:nvPr>
        </p:nvGraphicFramePr>
        <p:xfrm>
          <a:off x="1104900" y="1104900"/>
          <a:ext cx="10045700" cy="4597400"/>
        </p:xfrm>
        <a:graphic>
          <a:graphicData uri="http://schemas.openxmlformats.org/drawingml/2006/table">
            <a:tbl>
              <a:tblPr firstRow="1" bandRow="1">
                <a:tableStyleId>{0505E3EF-67EA-436B-97B2-0124C06EBD24}</a:tableStyleId>
              </a:tblPr>
              <a:tblGrid>
                <a:gridCol w="5022850">
                  <a:extLst>
                    <a:ext uri="{9D8B030D-6E8A-4147-A177-3AD203B41FA5}">
                      <a16:colId xmlns="" xmlns:a16="http://schemas.microsoft.com/office/drawing/2014/main" val="20000"/>
                    </a:ext>
                  </a:extLst>
                </a:gridCol>
                <a:gridCol w="5022850">
                  <a:extLst>
                    <a:ext uri="{9D8B030D-6E8A-4147-A177-3AD203B41FA5}">
                      <a16:colId xmlns="" xmlns:a16="http://schemas.microsoft.com/office/drawing/2014/main" val="20001"/>
                    </a:ext>
                  </a:extLst>
                </a:gridCol>
              </a:tblGrid>
              <a:tr h="744146">
                <a:tc>
                  <a:txBody>
                    <a:bodyPr/>
                    <a:lstStyle/>
                    <a:p>
                      <a:r>
                        <a:rPr lang="en-US" dirty="0" smtClean="0"/>
                        <a:t>Action/Test of change</a:t>
                      </a:r>
                      <a:endParaRPr lang="en-US" dirty="0"/>
                    </a:p>
                  </a:txBody>
                  <a:tcPr/>
                </a:tc>
                <a:tc>
                  <a:txBody>
                    <a:bodyPr/>
                    <a:lstStyle/>
                    <a:p>
                      <a:r>
                        <a:rPr lang="en-US" dirty="0" smtClean="0"/>
                        <a:t>Outcome</a:t>
                      </a:r>
                      <a:r>
                        <a:rPr lang="en-US" baseline="0" dirty="0" smtClean="0"/>
                        <a:t>/what was learned?</a:t>
                      </a:r>
                      <a:endParaRPr lang="en-US" dirty="0"/>
                    </a:p>
                  </a:txBody>
                  <a:tcPr/>
                </a:tc>
                <a:extLst>
                  <a:ext uri="{0D108BD9-81ED-4DB2-BD59-A6C34878D82A}">
                    <a16:rowId xmlns="" xmlns:a16="http://schemas.microsoft.com/office/drawing/2014/main" val="10000"/>
                  </a:ext>
                </a:extLst>
              </a:tr>
              <a:tr h="1284418">
                <a:tc>
                  <a:txBody>
                    <a:bodyPr/>
                    <a:lstStyle/>
                    <a:p>
                      <a:r>
                        <a:rPr lang="en-US" dirty="0" smtClean="0"/>
                        <a:t>Conduct</a:t>
                      </a:r>
                      <a:r>
                        <a:rPr lang="en-US" baseline="0" dirty="0" smtClean="0"/>
                        <a:t> Survey utilizing the survey monkey tool</a:t>
                      </a:r>
                      <a:endParaRPr lang="en-US" dirty="0"/>
                    </a:p>
                  </a:txBody>
                  <a:tcPr/>
                </a:tc>
                <a:tc>
                  <a:txBody>
                    <a:bodyPr/>
                    <a:lstStyle/>
                    <a:p>
                      <a:r>
                        <a:rPr lang="en-US" dirty="0" smtClean="0"/>
                        <a:t>128 Responses</a:t>
                      </a:r>
                      <a:r>
                        <a:rPr lang="en-US" baseline="0" dirty="0" smtClean="0"/>
                        <a:t> received; information related </a:t>
                      </a:r>
                      <a:endParaRPr lang="en-US" dirty="0"/>
                    </a:p>
                  </a:txBody>
                  <a:tcPr/>
                </a:tc>
                <a:extLst>
                  <a:ext uri="{0D108BD9-81ED-4DB2-BD59-A6C34878D82A}">
                    <a16:rowId xmlns="" xmlns:a16="http://schemas.microsoft.com/office/drawing/2014/main" val="10001"/>
                  </a:ext>
                </a:extLst>
              </a:tr>
              <a:tr h="1284418">
                <a:tc>
                  <a:txBody>
                    <a:bodyPr/>
                    <a:lstStyle/>
                    <a:p>
                      <a:r>
                        <a:rPr lang="en-US" dirty="0" smtClean="0"/>
                        <a:t>Analyze barriers identified through survey results leading to zero enrollment</a:t>
                      </a:r>
                      <a:endParaRPr lang="en-US" dirty="0"/>
                    </a:p>
                  </a:txBody>
                  <a:tcPr/>
                </a:tc>
                <a:tc>
                  <a:txBody>
                    <a:bodyPr/>
                    <a:lstStyle/>
                    <a:p>
                      <a:r>
                        <a:rPr lang="en-US" dirty="0" smtClean="0"/>
                        <a:t>Barriers</a:t>
                      </a:r>
                      <a:r>
                        <a:rPr lang="en-US" baseline="0" dirty="0" smtClean="0"/>
                        <a:t> to enrollment, lack of </a:t>
                      </a:r>
                      <a:r>
                        <a:rPr lang="en-US" baseline="0" dirty="0" smtClean="0"/>
                        <a:t>education for affiliated sites (e.g. CHOA)</a:t>
                      </a:r>
                    </a:p>
                    <a:p>
                      <a:endParaRPr lang="en-US" dirty="0"/>
                    </a:p>
                  </a:txBody>
                  <a:tcPr/>
                </a:tc>
                <a:extLst>
                  <a:ext uri="{0D108BD9-81ED-4DB2-BD59-A6C34878D82A}">
                    <a16:rowId xmlns="" xmlns:a16="http://schemas.microsoft.com/office/drawing/2014/main" val="10002"/>
                  </a:ext>
                </a:extLst>
              </a:tr>
              <a:tr h="1284418">
                <a:tc>
                  <a:txBody>
                    <a:bodyPr/>
                    <a:lstStyle/>
                    <a:p>
                      <a:r>
                        <a:rPr lang="en-US" dirty="0" smtClean="0"/>
                        <a:t>Recommended</a:t>
                      </a:r>
                      <a:r>
                        <a:rPr lang="en-US" baseline="0" dirty="0" smtClean="0"/>
                        <a:t> suggestions for process improvement based upon survey analysis</a:t>
                      </a:r>
                      <a:endParaRPr lang="en-US" dirty="0"/>
                    </a:p>
                  </a:txBody>
                  <a:tcPr/>
                </a:tc>
                <a:tc>
                  <a:txBody>
                    <a:bodyPr/>
                    <a:lstStyle/>
                    <a:p>
                      <a:r>
                        <a:rPr lang="en-US" dirty="0" smtClean="0"/>
                        <a:t>Potential</a:t>
                      </a:r>
                      <a:r>
                        <a:rPr lang="en-US" baseline="0" dirty="0" smtClean="0"/>
                        <a:t> solutions to resolve issues related to zero enrollment in clinical trials</a:t>
                      </a:r>
                      <a:endParaRPr lang="en-US" dirty="0"/>
                    </a:p>
                  </a:txBody>
                  <a:tcPr/>
                </a:tc>
                <a:extLst>
                  <a:ext uri="{0D108BD9-81ED-4DB2-BD59-A6C34878D82A}">
                    <a16:rowId xmlns="" xmlns:a16="http://schemas.microsoft.com/office/drawing/2014/main" val="10003"/>
                  </a:ext>
                </a:extLst>
              </a:tr>
            </a:tbl>
          </a:graphicData>
        </a:graphic>
      </p:graphicFrame>
      <p:sp>
        <p:nvSpPr>
          <p:cNvPr id="5" name="Rectangle 4"/>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58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868"/>
          </a:xfrm>
        </p:spPr>
        <p:txBody>
          <a:bodyPr>
            <a:normAutofit/>
          </a:bodyPr>
          <a:lstStyle/>
          <a:p>
            <a:r>
              <a:rPr lang="en-US" sz="3200" dirty="0" smtClean="0">
                <a:latin typeface="+mj-lt"/>
              </a:rPr>
              <a:t>Follow up/Next steps</a:t>
            </a:r>
            <a:endParaRPr lang="en-US" sz="3200" dirty="0">
              <a:latin typeface="+mj-lt"/>
            </a:endParaRPr>
          </a:p>
        </p:txBody>
      </p:sp>
      <p:sp>
        <p:nvSpPr>
          <p:cNvPr id="3" name="Content Placeholder 2"/>
          <p:cNvSpPr>
            <a:spLocks noGrp="1"/>
          </p:cNvSpPr>
          <p:nvPr>
            <p:ph sz="quarter" idx="10"/>
          </p:nvPr>
        </p:nvSpPr>
        <p:spPr>
          <a:xfrm>
            <a:off x="609600" y="1021976"/>
            <a:ext cx="10972800" cy="4719918"/>
          </a:xfrm>
        </p:spPr>
        <p:txBody>
          <a:bodyPr>
            <a:normAutofit fontScale="92500" lnSpcReduction="10000"/>
          </a:bodyPr>
          <a:lstStyle/>
          <a:p>
            <a:pPr lvl="1">
              <a:buFont typeface="Arial" panose="020B0604020202020204" pitchFamily="34" charset="0"/>
              <a:buChar char="•"/>
            </a:pPr>
            <a:r>
              <a:rPr lang="en-US" b="1" dirty="0">
                <a:solidFill>
                  <a:srgbClr val="002060"/>
                </a:solidFill>
              </a:rPr>
              <a:t>Segment 1:</a:t>
            </a:r>
            <a:r>
              <a:rPr lang="en-US" dirty="0">
                <a:solidFill>
                  <a:srgbClr val="002060"/>
                </a:solidFill>
              </a:rPr>
              <a:t> Evaluate the current state of Active CTs with zero </a:t>
            </a:r>
            <a:r>
              <a:rPr lang="en-US" dirty="0" smtClean="0">
                <a:solidFill>
                  <a:srgbClr val="002060"/>
                </a:solidFill>
              </a:rPr>
              <a:t>		  				  		 enrollment as of June 2016 (Completed)</a:t>
            </a:r>
            <a:endParaRPr lang="en-US" dirty="0">
              <a:solidFill>
                <a:srgbClr val="002060"/>
              </a:solidFill>
            </a:endParaRPr>
          </a:p>
          <a:p>
            <a:pPr lvl="1">
              <a:buFont typeface="Arial" panose="020B0604020202020204" pitchFamily="34" charset="0"/>
              <a:buChar char="•"/>
            </a:pPr>
            <a:r>
              <a:rPr lang="en-US" b="1" dirty="0">
                <a:solidFill>
                  <a:srgbClr val="002060"/>
                </a:solidFill>
              </a:rPr>
              <a:t>Segment 2:</a:t>
            </a:r>
            <a:r>
              <a:rPr lang="en-US" dirty="0">
                <a:solidFill>
                  <a:srgbClr val="002060"/>
                </a:solidFill>
              </a:rPr>
              <a:t> Continue follow-up of the original 350 </a:t>
            </a:r>
            <a:r>
              <a:rPr lang="en-US" dirty="0" smtClean="0">
                <a:solidFill>
                  <a:srgbClr val="002060"/>
                </a:solidFill>
              </a:rPr>
              <a:t>studies/ Data 					  		 clean up</a:t>
            </a:r>
            <a:endParaRPr lang="en-US" dirty="0">
              <a:solidFill>
                <a:srgbClr val="002060"/>
              </a:solidFill>
            </a:endParaRPr>
          </a:p>
          <a:p>
            <a:pPr lvl="1">
              <a:buFont typeface="Arial" panose="020B0604020202020204" pitchFamily="34" charset="0"/>
              <a:buChar char="•"/>
            </a:pPr>
            <a:r>
              <a:rPr lang="en-US" b="1" dirty="0">
                <a:solidFill>
                  <a:srgbClr val="002060"/>
                </a:solidFill>
              </a:rPr>
              <a:t>Segment 3:</a:t>
            </a:r>
            <a:r>
              <a:rPr lang="en-US" dirty="0">
                <a:solidFill>
                  <a:srgbClr val="002060"/>
                </a:solidFill>
              </a:rPr>
              <a:t> </a:t>
            </a:r>
            <a:endParaRPr lang="en-US" dirty="0" smtClean="0">
              <a:solidFill>
                <a:srgbClr val="002060"/>
              </a:solidFill>
            </a:endParaRPr>
          </a:p>
          <a:p>
            <a:pPr lvl="2">
              <a:buFont typeface="Arial" panose="020B0604020202020204" pitchFamily="34" charset="0"/>
              <a:buChar char="•"/>
            </a:pPr>
            <a:r>
              <a:rPr lang="en-US" dirty="0" smtClean="0">
                <a:solidFill>
                  <a:srgbClr val="002060"/>
                </a:solidFill>
              </a:rPr>
              <a:t>Training </a:t>
            </a:r>
            <a:r>
              <a:rPr lang="en-US" dirty="0">
                <a:solidFill>
                  <a:srgbClr val="002060"/>
                </a:solidFill>
              </a:rPr>
              <a:t>and Re-training on subject data entry into the Electronic Research Management System (ERMS</a:t>
            </a:r>
            <a:r>
              <a:rPr lang="en-US" dirty="0" smtClean="0">
                <a:solidFill>
                  <a:srgbClr val="002060"/>
                </a:solidFill>
              </a:rPr>
              <a:t>)</a:t>
            </a:r>
            <a:endParaRPr lang="en-US" dirty="0">
              <a:solidFill>
                <a:srgbClr val="002060"/>
              </a:solidFill>
            </a:endParaRPr>
          </a:p>
          <a:p>
            <a:pPr lvl="2">
              <a:buFont typeface="Arial" panose="020B0604020202020204" pitchFamily="34" charset="0"/>
              <a:buChar char="•"/>
            </a:pPr>
            <a:r>
              <a:rPr lang="en-US" dirty="0" smtClean="0">
                <a:solidFill>
                  <a:srgbClr val="002060"/>
                </a:solidFill>
              </a:rPr>
              <a:t>Supporting </a:t>
            </a:r>
            <a:r>
              <a:rPr lang="en-US" dirty="0">
                <a:solidFill>
                  <a:srgbClr val="002060"/>
                </a:solidFill>
              </a:rPr>
              <a:t>Study Teams during site feasibility determinations &amp; identification of staffing </a:t>
            </a:r>
            <a:r>
              <a:rPr lang="en-US" dirty="0" smtClean="0">
                <a:solidFill>
                  <a:srgbClr val="002060"/>
                </a:solidFill>
              </a:rPr>
              <a:t>needs</a:t>
            </a:r>
            <a:endParaRPr lang="en-US" dirty="0">
              <a:solidFill>
                <a:srgbClr val="002060"/>
              </a:solidFill>
            </a:endParaRPr>
          </a:p>
          <a:p>
            <a:pPr lvl="2"/>
            <a:r>
              <a:rPr lang="en-US" dirty="0">
                <a:solidFill>
                  <a:srgbClr val="002060"/>
                </a:solidFill>
              </a:rPr>
              <a:t>Continue to monitor Emory Cross departmental start up processes and identify any "lagging" </a:t>
            </a:r>
            <a:r>
              <a:rPr lang="en-US" dirty="0" smtClean="0">
                <a:solidFill>
                  <a:srgbClr val="002060"/>
                </a:solidFill>
              </a:rPr>
              <a:t>trends</a:t>
            </a:r>
            <a:endParaRPr lang="en-US" dirty="0">
              <a:solidFill>
                <a:srgbClr val="002060"/>
              </a:solidFill>
            </a:endParaRPr>
          </a:p>
          <a:p>
            <a:pPr lvl="2"/>
            <a:r>
              <a:rPr lang="en-US" dirty="0">
                <a:solidFill>
                  <a:srgbClr val="002060"/>
                </a:solidFill>
              </a:rPr>
              <a:t>Bi-Annual/Annual Transparent Reporting to Departments &amp; ORA leadership of metrics</a:t>
            </a:r>
          </a:p>
          <a:p>
            <a:pPr lvl="2"/>
            <a:r>
              <a:rPr lang="en-US" dirty="0">
                <a:solidFill>
                  <a:srgbClr val="002060"/>
                </a:solidFill>
              </a:rPr>
              <a:t>Implementation of OCR Quarterly follow up on Active CT's w/o enrollment &amp; OCR ERMS &amp; IRB data review</a:t>
            </a:r>
          </a:p>
          <a:p>
            <a:pPr lvl="2"/>
            <a:endParaRPr lang="en-US" dirty="0"/>
          </a:p>
          <a:p>
            <a:endParaRPr lang="en-US" dirty="0"/>
          </a:p>
        </p:txBody>
      </p:sp>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472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09600" y="302419"/>
            <a:ext cx="10972800" cy="652322"/>
          </a:xfrm>
        </p:spPr>
        <p:txBody>
          <a:bodyPr>
            <a:normAutofit/>
          </a:bodyPr>
          <a:lstStyle/>
          <a:p>
            <a:pPr>
              <a:defRPr/>
            </a:pPr>
            <a:r>
              <a:rPr lang="en-US" sz="3200" dirty="0" smtClean="0">
                <a:latin typeface="+mj-lt"/>
              </a:rPr>
              <a:t>Background</a:t>
            </a:r>
            <a:endParaRPr lang="en-US" sz="3200" dirty="0">
              <a:solidFill>
                <a:schemeClr val="tx2"/>
              </a:solidFill>
              <a:latin typeface="+mj-lt"/>
            </a:endParaRPr>
          </a:p>
        </p:txBody>
      </p:sp>
      <p:sp>
        <p:nvSpPr>
          <p:cNvPr id="5" name="Content Placeholder 4"/>
          <p:cNvSpPr>
            <a:spLocks noGrp="1"/>
          </p:cNvSpPr>
          <p:nvPr>
            <p:ph sz="quarter" idx="10"/>
          </p:nvPr>
        </p:nvSpPr>
        <p:spPr>
          <a:xfrm>
            <a:off x="609600" y="1096822"/>
            <a:ext cx="10972800" cy="4364178"/>
          </a:xfrm>
        </p:spPr>
        <p:txBody>
          <a:bodyPr>
            <a:normAutofit fontScale="92500"/>
          </a:bodyPr>
          <a:lstStyle/>
          <a:p>
            <a:r>
              <a:rPr lang="en-US" sz="3200" dirty="0">
                <a:solidFill>
                  <a:srgbClr val="002060"/>
                </a:solidFill>
                <a:latin typeface="+mn-lt"/>
              </a:rPr>
              <a:t>Emory is one of the nation's leading research </a:t>
            </a:r>
            <a:r>
              <a:rPr lang="en-US" sz="3200" dirty="0" smtClean="0">
                <a:solidFill>
                  <a:srgbClr val="002060"/>
                </a:solidFill>
                <a:latin typeface="+mn-lt"/>
              </a:rPr>
              <a:t>universities</a:t>
            </a:r>
            <a:endParaRPr lang="en-US" sz="3200" dirty="0">
              <a:solidFill>
                <a:srgbClr val="002060"/>
              </a:solidFill>
              <a:latin typeface="+mn-lt"/>
            </a:endParaRPr>
          </a:p>
          <a:p>
            <a:r>
              <a:rPr lang="en-US" sz="3200" dirty="0" smtClean="0">
                <a:solidFill>
                  <a:srgbClr val="002060"/>
                </a:solidFill>
                <a:latin typeface="+mn-lt"/>
              </a:rPr>
              <a:t>7.8% of total research support is funding </a:t>
            </a:r>
            <a:r>
              <a:rPr lang="en-US" sz="3200" dirty="0">
                <a:solidFill>
                  <a:srgbClr val="002060"/>
                </a:solidFill>
                <a:latin typeface="+mn-lt"/>
              </a:rPr>
              <a:t>from corporations which granted $44.9 </a:t>
            </a:r>
            <a:r>
              <a:rPr lang="en-US" sz="3200" dirty="0" smtClean="0">
                <a:solidFill>
                  <a:srgbClr val="002060"/>
                </a:solidFill>
                <a:latin typeface="+mn-lt"/>
              </a:rPr>
              <a:t>million in FY15</a:t>
            </a:r>
          </a:p>
          <a:p>
            <a:r>
              <a:rPr lang="en-US" sz="3200" dirty="0">
                <a:solidFill>
                  <a:srgbClr val="002060"/>
                </a:solidFill>
                <a:latin typeface="+mn-lt"/>
              </a:rPr>
              <a:t>As of June 2016, Emory University had a total of 1,757 </a:t>
            </a:r>
            <a:r>
              <a:rPr lang="en-US" sz="3200" dirty="0" smtClean="0">
                <a:solidFill>
                  <a:srgbClr val="002060"/>
                </a:solidFill>
                <a:latin typeface="+mn-lt"/>
              </a:rPr>
              <a:t>active </a:t>
            </a:r>
            <a:r>
              <a:rPr lang="en-US" sz="3200" dirty="0">
                <a:solidFill>
                  <a:srgbClr val="002060"/>
                </a:solidFill>
                <a:latin typeface="+mn-lt"/>
              </a:rPr>
              <a:t>c</a:t>
            </a:r>
            <a:r>
              <a:rPr lang="en-US" sz="3200" dirty="0" smtClean="0">
                <a:solidFill>
                  <a:srgbClr val="002060"/>
                </a:solidFill>
                <a:latin typeface="+mn-lt"/>
              </a:rPr>
              <a:t>linical </a:t>
            </a:r>
            <a:r>
              <a:rPr lang="en-US" sz="3200" dirty="0">
                <a:solidFill>
                  <a:srgbClr val="002060"/>
                </a:solidFill>
                <a:latin typeface="+mn-lt"/>
              </a:rPr>
              <a:t>t</a:t>
            </a:r>
            <a:r>
              <a:rPr lang="en-US" sz="3200" dirty="0" smtClean="0">
                <a:solidFill>
                  <a:srgbClr val="002060"/>
                </a:solidFill>
                <a:latin typeface="+mn-lt"/>
              </a:rPr>
              <a:t>rials</a:t>
            </a:r>
            <a:endParaRPr lang="en-US" sz="3200" dirty="0">
              <a:solidFill>
                <a:srgbClr val="002060"/>
              </a:solidFill>
              <a:latin typeface="+mn-lt"/>
            </a:endParaRPr>
          </a:p>
          <a:p>
            <a:pPr lvl="1"/>
            <a:r>
              <a:rPr lang="en-US" sz="3200" dirty="0" smtClean="0">
                <a:solidFill>
                  <a:srgbClr val="002060"/>
                </a:solidFill>
                <a:latin typeface="+mn-lt"/>
              </a:rPr>
              <a:t>350 </a:t>
            </a:r>
            <a:r>
              <a:rPr lang="en-US" sz="3200" dirty="0">
                <a:solidFill>
                  <a:srgbClr val="002060"/>
                </a:solidFill>
                <a:latin typeface="+mn-lt"/>
              </a:rPr>
              <a:t>have zero enrollment despite active status </a:t>
            </a:r>
          </a:p>
          <a:p>
            <a:r>
              <a:rPr lang="en-US" sz="3200" dirty="0" smtClean="0">
                <a:solidFill>
                  <a:srgbClr val="002060"/>
                </a:solidFill>
                <a:latin typeface="+mn-lt"/>
              </a:rPr>
              <a:t>As of October 2016, potential estimated lost revenue for Emory is  ~$5,721,689.60 if studies continue with zero enrollment.</a:t>
            </a:r>
          </a:p>
          <a:p>
            <a:pPr marL="0" indent="0">
              <a:buNone/>
            </a:pPr>
            <a:endParaRPr lang="en-US" dirty="0"/>
          </a:p>
        </p:txBody>
      </p:sp>
      <p:sp>
        <p:nvSpPr>
          <p:cNvPr id="89092" name="Slide Number Placeholder 3"/>
          <p:cNvSpPr>
            <a:spLocks noGrp="1"/>
          </p:cNvSpPr>
          <p:nvPr>
            <p:ph type="sldNum" sz="quarter" idx="4294967295"/>
          </p:nvPr>
        </p:nvSpPr>
        <p:spPr>
          <a:xfrm>
            <a:off x="10058400" y="6381750"/>
            <a:ext cx="2133600" cy="476250"/>
          </a:xfrm>
          <a:prstGeom prst="rect">
            <a:avLst/>
          </a:prstGeom>
          <a:noFill/>
        </p:spPr>
        <p:txBody>
          <a:bodyPr/>
          <a:lstStyle/>
          <a:p>
            <a:fld id="{46651CC2-9AB5-D049-8509-24137D191834}" type="slidenum">
              <a:rPr lang="en-US" smtClean="0">
                <a:solidFill>
                  <a:prstClr val="black">
                    <a:tint val="75000"/>
                  </a:prstClr>
                </a:solidFill>
              </a:rPr>
              <a:pPr/>
              <a:t>3</a:t>
            </a:fld>
            <a:endParaRPr lang="en-US" dirty="0" smtClean="0">
              <a:solidFill>
                <a:prstClr val="black">
                  <a:tint val="75000"/>
                </a:prstClr>
              </a:solidFill>
            </a:endParaRPr>
          </a:p>
        </p:txBody>
      </p:sp>
      <p:sp>
        <p:nvSpPr>
          <p:cNvPr id="2" name="AutoShape 6" descr="Image result for emory university logo"/>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dirty="0">
              <a:solidFill>
                <a:prstClr val="black"/>
              </a:solidFill>
            </a:endParaRPr>
          </a:p>
        </p:txBody>
      </p:sp>
      <p:sp>
        <p:nvSpPr>
          <p:cNvPr id="3" name="TextBox 2"/>
          <p:cNvSpPr txBox="1"/>
          <p:nvPr/>
        </p:nvSpPr>
        <p:spPr>
          <a:xfrm>
            <a:off x="609600" y="5942767"/>
            <a:ext cx="3610882" cy="677108"/>
          </a:xfrm>
          <a:prstGeom prst="rect">
            <a:avLst/>
          </a:prstGeom>
          <a:noFill/>
        </p:spPr>
        <p:txBody>
          <a:bodyPr wrap="square" rtlCol="0" anchor="ctr" anchorCtr="0">
            <a:spAutoFit/>
          </a:bodyPr>
          <a:lstStyle/>
          <a:p>
            <a:pPr defTabSz="457200"/>
            <a:r>
              <a:rPr lang="en-US" sz="2400" b="1" dirty="0">
                <a:solidFill>
                  <a:prstClr val="white"/>
                </a:solidFill>
                <a:latin typeface="Times New Roman" pitchFamily="18" charset="0"/>
                <a:cs typeface="Times New Roman" pitchFamily="18" charset="0"/>
              </a:rPr>
              <a:t>EMORY UNIVERSITY</a:t>
            </a:r>
          </a:p>
          <a:p>
            <a:pPr defTabSz="457200"/>
            <a:r>
              <a:rPr lang="en-US" sz="1400" b="1" dirty="0">
                <a:solidFill>
                  <a:prstClr val="white"/>
                </a:solidFill>
                <a:latin typeface="Times New Roman" pitchFamily="18" charset="0"/>
                <a:cs typeface="Times New Roman" pitchFamily="18" charset="0"/>
              </a:rPr>
              <a:t>OFFICE FOR CLINICAL RESEARCH</a:t>
            </a:r>
          </a:p>
        </p:txBody>
      </p:sp>
    </p:spTree>
    <p:extLst>
      <p:ext uri="{BB962C8B-B14F-4D97-AF65-F5344CB8AC3E}">
        <p14:creationId xmlns:p14="http://schemas.microsoft.com/office/powerpoint/2010/main" val="3952097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6656"/>
          </a:xfrm>
        </p:spPr>
        <p:txBody>
          <a:bodyPr>
            <a:normAutofit/>
          </a:bodyPr>
          <a:lstStyle/>
          <a:p>
            <a:r>
              <a:rPr lang="en-US" sz="3200" dirty="0" smtClean="0">
                <a:latin typeface="+mj-lt"/>
              </a:rPr>
              <a:t>Goal:  Aim statement</a:t>
            </a:r>
            <a:endParaRPr lang="en-US" sz="3200" dirty="0">
              <a:latin typeface="+mj-lt"/>
            </a:endParaRPr>
          </a:p>
        </p:txBody>
      </p:sp>
      <p:sp>
        <p:nvSpPr>
          <p:cNvPr id="3" name="Content Placeholder 2"/>
          <p:cNvSpPr>
            <a:spLocks noGrp="1"/>
          </p:cNvSpPr>
          <p:nvPr>
            <p:ph sz="quarter" idx="10"/>
          </p:nvPr>
        </p:nvSpPr>
        <p:spPr>
          <a:xfrm>
            <a:off x="609600" y="1210235"/>
            <a:ext cx="10972800" cy="4250765"/>
          </a:xfrm>
        </p:spPr>
        <p:txBody>
          <a:bodyPr>
            <a:normAutofit/>
          </a:bodyPr>
          <a:lstStyle/>
          <a:p>
            <a:pPr marL="0" indent="0">
              <a:buNone/>
            </a:pPr>
            <a:r>
              <a:rPr lang="en-US" sz="3600" dirty="0" smtClean="0">
                <a:solidFill>
                  <a:srgbClr val="002060"/>
                </a:solidFill>
                <a:latin typeface="+mn-lt"/>
              </a:rPr>
              <a:t>By October 2016, we plan </a:t>
            </a:r>
            <a:r>
              <a:rPr lang="en-US" sz="3600" smtClean="0">
                <a:solidFill>
                  <a:srgbClr val="002060"/>
                </a:solidFill>
                <a:latin typeface="+mn-lt"/>
              </a:rPr>
              <a:t>to qualitatively </a:t>
            </a:r>
            <a:r>
              <a:rPr lang="en-US" sz="3600" dirty="0">
                <a:solidFill>
                  <a:srgbClr val="002060"/>
                </a:solidFill>
                <a:latin typeface="+mn-lt"/>
              </a:rPr>
              <a:t>and quantitatively identify barriers to subject enrollment regarding active clinical trials/research protocols</a:t>
            </a:r>
            <a:r>
              <a:rPr lang="en-US" sz="3600" dirty="0" smtClean="0">
                <a:solidFill>
                  <a:srgbClr val="002060"/>
                </a:solidFill>
                <a:latin typeface="+mn-lt"/>
              </a:rPr>
              <a:t>.</a:t>
            </a:r>
          </a:p>
        </p:txBody>
      </p:sp>
      <p:sp>
        <p:nvSpPr>
          <p:cNvPr id="4" name="TextBox 3"/>
          <p:cNvSpPr txBox="1"/>
          <p:nvPr/>
        </p:nvSpPr>
        <p:spPr>
          <a:xfrm>
            <a:off x="482600" y="5969000"/>
            <a:ext cx="4191000" cy="738664"/>
          </a:xfrm>
          <a:prstGeom prst="rect">
            <a:avLst/>
          </a:prstGeom>
          <a:noFill/>
        </p:spPr>
        <p:txBody>
          <a:bodyPr wrap="square" rtlCol="0">
            <a:spAutoFit/>
          </a:bodyPr>
          <a:lstStyle/>
          <a:p>
            <a:r>
              <a:rPr lang="en-US" sz="2400" b="1" dirty="0">
                <a:solidFill>
                  <a:schemeClr val="bg1"/>
                </a:solidFill>
                <a:latin typeface="Times New Roman" panose="02020603050405020304" pitchFamily="18" charset="0"/>
                <a:cs typeface="Times New Roman" panose="02020603050405020304" pitchFamily="18" charset="0"/>
              </a:rPr>
              <a:t>EMORY UNIVERSITY</a:t>
            </a:r>
          </a:p>
          <a:p>
            <a:r>
              <a:rPr lang="en-US" b="1" dirty="0">
                <a:solidFill>
                  <a:schemeClr val="bg1"/>
                </a:solidFill>
                <a:latin typeface="Times New Roman" panose="02020603050405020304" pitchFamily="18" charset="0"/>
                <a:cs typeface="Times New Roman" panose="02020603050405020304" pitchFamily="18" charset="0"/>
              </a:rPr>
              <a:t>OFFICE FOR CLINICAL RESEARCH</a:t>
            </a:r>
          </a:p>
        </p:txBody>
      </p:sp>
    </p:spTree>
    <p:extLst>
      <p:ext uri="{BB962C8B-B14F-4D97-AF65-F5344CB8AC3E}">
        <p14:creationId xmlns:p14="http://schemas.microsoft.com/office/powerpoint/2010/main" val="348659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847" y="2264803"/>
            <a:ext cx="10972800" cy="1143000"/>
          </a:xfrm>
        </p:spPr>
        <p:txBody>
          <a:bodyPr>
            <a:noAutofit/>
          </a:bodyPr>
          <a:lstStyle/>
          <a:p>
            <a:r>
              <a:rPr lang="en-US" sz="2800" dirty="0">
                <a:solidFill>
                  <a:srgbClr val="002060"/>
                </a:solidFill>
                <a:latin typeface="+mj-lt"/>
              </a:rPr>
              <a:t>Current </a:t>
            </a:r>
            <a:r>
              <a:rPr lang="en-US" sz="2800" dirty="0" smtClean="0">
                <a:solidFill>
                  <a:srgbClr val="002060"/>
                </a:solidFill>
                <a:latin typeface="+mj-lt"/>
              </a:rPr>
              <a:t>Conditions: Active, Non-Enrolling Clinical Trials</a:t>
            </a:r>
            <a:br>
              <a:rPr lang="en-US" sz="2800" dirty="0" smtClean="0">
                <a:solidFill>
                  <a:srgbClr val="002060"/>
                </a:solidFill>
                <a:latin typeface="+mj-lt"/>
              </a:rPr>
            </a:br>
            <a:r>
              <a:rPr lang="en-US" sz="2800" dirty="0" smtClean="0">
                <a:solidFill>
                  <a:srgbClr val="002060"/>
                </a:solidFill>
                <a:latin typeface="+mj-lt"/>
              </a:rPr>
              <a:t>(As of June 2016)</a:t>
            </a:r>
            <a:r>
              <a:rPr lang="en-US" sz="2800" dirty="0">
                <a:solidFill>
                  <a:srgbClr val="002060"/>
                </a:solidFill>
                <a:latin typeface="+mj-lt"/>
              </a:rPr>
              <a:t/>
            </a:r>
            <a:br>
              <a:rPr lang="en-US" sz="2800" dirty="0">
                <a:solidFill>
                  <a:srgbClr val="002060"/>
                </a:solidFill>
                <a:latin typeface="+mj-lt"/>
              </a:rPr>
            </a:br>
            <a:endParaRPr lang="en-US" sz="2800" dirty="0">
              <a:latin typeface="+mj-lt"/>
            </a:endParaRPr>
          </a:p>
        </p:txBody>
      </p:sp>
      <p:sp>
        <p:nvSpPr>
          <p:cNvPr id="3" name="Rectangle 2"/>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858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38056"/>
          </a:xfrm>
        </p:spPr>
        <p:txBody>
          <a:bodyPr>
            <a:normAutofit fontScale="90000"/>
          </a:bodyPr>
          <a:lstStyle/>
          <a:p>
            <a:r>
              <a:rPr lang="en-US" sz="3200" dirty="0" smtClean="0">
                <a:latin typeface="+mj-lt"/>
              </a:rPr>
              <a:t>definitions</a:t>
            </a:r>
            <a:endParaRPr lang="en-US" sz="3200" dirty="0">
              <a:latin typeface="+mj-lt"/>
            </a:endParaRPr>
          </a:p>
        </p:txBody>
      </p:sp>
      <p:sp>
        <p:nvSpPr>
          <p:cNvPr id="3" name="Content Placeholder 2"/>
          <p:cNvSpPr>
            <a:spLocks noGrp="1"/>
          </p:cNvSpPr>
          <p:nvPr>
            <p:ph sz="quarter" idx="10"/>
          </p:nvPr>
        </p:nvSpPr>
        <p:spPr>
          <a:xfrm>
            <a:off x="609600" y="712694"/>
            <a:ext cx="10972800" cy="5029200"/>
          </a:xfrm>
        </p:spPr>
        <p:txBody>
          <a:bodyPr>
            <a:normAutofit lnSpcReduction="10000"/>
          </a:bodyPr>
          <a:lstStyle/>
          <a:p>
            <a:pPr marL="57150" indent="0">
              <a:buNone/>
            </a:pPr>
            <a:r>
              <a:rPr lang="en-US" sz="1400" b="1" dirty="0" smtClean="0">
                <a:solidFill>
                  <a:srgbClr val="002060"/>
                </a:solidFill>
                <a:latin typeface="+mn-lt"/>
              </a:rPr>
              <a:t>Expanded Access - </a:t>
            </a:r>
            <a:r>
              <a:rPr lang="en-US" sz="1400" dirty="0">
                <a:latin typeface="+mn-lt"/>
              </a:rPr>
              <a:t>FDA uses the term "Expanded Access" for the use of investigational drugs for treatment of patients who are not enrolled as subjects in studies under the IND that covers the drug being studied.  Expanded access, sometimes called "compassionate use", permits the use of an investigational drug outside of a clinical trial to treat a patient with a serious or immediately life-threatening disease or condition for whom there is no comparable or satisfactory alternative treatment options</a:t>
            </a:r>
            <a:r>
              <a:rPr lang="en-US" sz="1400" dirty="0" smtClean="0">
                <a:latin typeface="+mn-lt"/>
              </a:rPr>
              <a:t>.</a:t>
            </a:r>
          </a:p>
          <a:p>
            <a:pPr marL="57150" indent="0">
              <a:buNone/>
            </a:pPr>
            <a:endParaRPr lang="en-US" sz="1400" dirty="0">
              <a:solidFill>
                <a:srgbClr val="002060"/>
              </a:solidFill>
            </a:endParaRPr>
          </a:p>
          <a:p>
            <a:pPr marL="57150" indent="0">
              <a:buNone/>
            </a:pPr>
            <a:r>
              <a:rPr lang="en-US" sz="1400" b="1" dirty="0" smtClean="0">
                <a:solidFill>
                  <a:srgbClr val="002060"/>
                </a:solidFill>
                <a:latin typeface="+mn-lt"/>
              </a:rPr>
              <a:t>IND (Investigational New Drug)</a:t>
            </a:r>
            <a:r>
              <a:rPr lang="en-US" sz="1400" dirty="0" smtClean="0">
                <a:solidFill>
                  <a:srgbClr val="002060"/>
                </a:solidFill>
                <a:latin typeface="+mn-lt"/>
              </a:rPr>
              <a:t> - </a:t>
            </a:r>
            <a:r>
              <a:rPr lang="en-US" sz="1400" dirty="0">
                <a:latin typeface="+mn-lt"/>
              </a:rPr>
              <a:t>An Investigational New Drug Application (IND) is a request for authorization from the Food and Drug Administration (FDA) to administer an investigational drug or biological product to humans. This authorization must be secured prior to administration of any new drug, biological product that is not the subject of an approved New Drug Application, or Biologics/Product License Application. An IND may be required for a clinical investigation using a marketed drug for a use other than the indications in the approved labeling</a:t>
            </a:r>
            <a:r>
              <a:rPr lang="en-US" sz="1400" dirty="0" smtClean="0">
                <a:latin typeface="+mn-lt"/>
              </a:rPr>
              <a:t>.</a:t>
            </a:r>
          </a:p>
          <a:p>
            <a:pPr marL="57150" indent="0">
              <a:buNone/>
            </a:pPr>
            <a:endParaRPr lang="en-US" sz="1400" dirty="0">
              <a:solidFill>
                <a:srgbClr val="002060"/>
              </a:solidFill>
              <a:latin typeface="+mn-lt"/>
            </a:endParaRPr>
          </a:p>
          <a:p>
            <a:pPr marL="57150" indent="0">
              <a:buNone/>
            </a:pPr>
            <a:r>
              <a:rPr lang="en-US" sz="1400" b="1" dirty="0" smtClean="0">
                <a:solidFill>
                  <a:srgbClr val="002060"/>
                </a:solidFill>
                <a:latin typeface="+mn-lt"/>
              </a:rPr>
              <a:t>IDE (</a:t>
            </a:r>
            <a:r>
              <a:rPr lang="en-US" sz="1400" b="1" dirty="0">
                <a:solidFill>
                  <a:srgbClr val="002060"/>
                </a:solidFill>
                <a:latin typeface="+mn-lt"/>
              </a:rPr>
              <a:t>An Investigational Device </a:t>
            </a:r>
            <a:r>
              <a:rPr lang="en-US" sz="1400" b="1" dirty="0" smtClean="0">
                <a:solidFill>
                  <a:srgbClr val="002060"/>
                </a:solidFill>
                <a:latin typeface="+mn-lt"/>
              </a:rPr>
              <a:t>Exemption)</a:t>
            </a:r>
            <a:r>
              <a:rPr lang="en-US" sz="1400" dirty="0" smtClean="0">
                <a:latin typeface="+mn-lt"/>
              </a:rPr>
              <a:t> is </a:t>
            </a:r>
            <a:r>
              <a:rPr lang="en-US" sz="1400" dirty="0">
                <a:latin typeface="+mn-lt"/>
              </a:rPr>
              <a:t>a request for authorization for an investigational device to be used in a clinical study of safety and effectiveness. This authorization must be secured prior to administration of any new device that is not the subject of an approved Premarket Approval.  An IDE may be required for a clinical investigation using a marketed device for a use other than the indications in the approved labeling</a:t>
            </a:r>
            <a:r>
              <a:rPr lang="en-US" sz="1400" dirty="0" smtClean="0">
                <a:latin typeface="+mn-lt"/>
              </a:rPr>
              <a:t>.</a:t>
            </a:r>
          </a:p>
          <a:p>
            <a:pPr marL="57150" indent="0">
              <a:buNone/>
            </a:pPr>
            <a:endParaRPr lang="en-US" sz="1400" dirty="0">
              <a:solidFill>
                <a:srgbClr val="002060"/>
              </a:solidFill>
              <a:latin typeface="+mn-lt"/>
            </a:endParaRPr>
          </a:p>
          <a:p>
            <a:pPr marL="57150" indent="0">
              <a:buNone/>
            </a:pPr>
            <a:r>
              <a:rPr lang="en-US" sz="1400" b="1" dirty="0" smtClean="0">
                <a:solidFill>
                  <a:srgbClr val="002060"/>
                </a:solidFill>
                <a:latin typeface="+mn-lt"/>
              </a:rPr>
              <a:t>Phases of Clinical Development – </a:t>
            </a:r>
            <a:endParaRPr lang="en-US" sz="1400" b="1" dirty="0">
              <a:solidFill>
                <a:srgbClr val="002060"/>
              </a:solidFill>
              <a:latin typeface="+mn-lt"/>
            </a:endParaRPr>
          </a:p>
          <a:p>
            <a:r>
              <a:rPr lang="en-US" sz="1400" b="1" dirty="0">
                <a:latin typeface="+mn-lt"/>
              </a:rPr>
              <a:t>Phase I</a:t>
            </a:r>
            <a:r>
              <a:rPr lang="en-US" sz="1400" dirty="0">
                <a:latin typeface="+mn-lt"/>
              </a:rPr>
              <a:t> studies assess the safety of a drug or device. ...</a:t>
            </a:r>
          </a:p>
          <a:p>
            <a:r>
              <a:rPr lang="en-US" sz="1400" b="1" dirty="0">
                <a:latin typeface="+mn-lt"/>
              </a:rPr>
              <a:t>Phase II</a:t>
            </a:r>
            <a:r>
              <a:rPr lang="en-US" sz="1400" dirty="0">
                <a:latin typeface="+mn-lt"/>
              </a:rPr>
              <a:t> studies test the efficacy of a drug or device. ...</a:t>
            </a:r>
          </a:p>
          <a:p>
            <a:r>
              <a:rPr lang="en-US" sz="1400" b="1" dirty="0">
                <a:latin typeface="+mn-lt"/>
              </a:rPr>
              <a:t>Phase III</a:t>
            </a:r>
            <a:r>
              <a:rPr lang="en-US" sz="1400" dirty="0">
                <a:latin typeface="+mn-lt"/>
              </a:rPr>
              <a:t> studies involve randomized and blind testing in several hundred to several thousand </a:t>
            </a:r>
            <a:r>
              <a:rPr lang="en-US" sz="1400" dirty="0" smtClean="0">
                <a:latin typeface="+mn-lt"/>
              </a:rPr>
              <a:t>patients.</a:t>
            </a:r>
          </a:p>
          <a:p>
            <a:r>
              <a:rPr lang="en-US" sz="1400" b="1" dirty="0" smtClean="0">
                <a:latin typeface="+mn-lt"/>
              </a:rPr>
              <a:t>Phase </a:t>
            </a:r>
            <a:r>
              <a:rPr lang="en-US" sz="1400" b="1" dirty="0">
                <a:latin typeface="+mn-lt"/>
              </a:rPr>
              <a:t>IV</a:t>
            </a:r>
            <a:r>
              <a:rPr lang="en-US" sz="1400" dirty="0">
                <a:latin typeface="+mn-lt"/>
              </a:rPr>
              <a:t> studies, often called Post Marketing Surveillance Trials, are conducted after a drug or device has been approved for consumer sale</a:t>
            </a:r>
            <a:r>
              <a:rPr lang="en-US" sz="1400" dirty="0" smtClean="0">
                <a:latin typeface="+mn-lt"/>
              </a:rPr>
              <a:t>.</a:t>
            </a:r>
          </a:p>
          <a:p>
            <a:endParaRPr lang="en-US" sz="1400" dirty="0">
              <a:latin typeface="+mn-lt"/>
            </a:endParaRPr>
          </a:p>
          <a:p>
            <a:pPr marL="0" indent="0">
              <a:buNone/>
            </a:pPr>
            <a:r>
              <a:rPr lang="en-US" sz="1400" b="1" dirty="0" smtClean="0">
                <a:solidFill>
                  <a:srgbClr val="002060"/>
                </a:solidFill>
                <a:latin typeface="+mn-lt"/>
              </a:rPr>
              <a:t>PII – Physician Investigator-Initiated Clinical Trial </a:t>
            </a:r>
            <a:r>
              <a:rPr lang="en-US" sz="1400" dirty="0" smtClean="0">
                <a:latin typeface="+mn-lt"/>
              </a:rPr>
              <a:t>- </a:t>
            </a:r>
            <a:r>
              <a:rPr lang="en-US" sz="1400" dirty="0">
                <a:latin typeface="+mn-lt"/>
              </a:rPr>
              <a:t>Emory investigator-initiated trials are those trials developed, designed, and conducted by Emory University investigators.</a:t>
            </a:r>
          </a:p>
          <a:p>
            <a:pPr marL="0" indent="0">
              <a:buNone/>
            </a:pPr>
            <a:endParaRPr lang="en-US" dirty="0"/>
          </a:p>
        </p:txBody>
      </p:sp>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141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743750324"/>
              </p:ext>
            </p:extLst>
          </p:nvPr>
        </p:nvGraphicFramePr>
        <p:xfrm>
          <a:off x="1079500" y="508000"/>
          <a:ext cx="10096499" cy="620241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16200000">
            <a:off x="-2438401" y="3232835"/>
            <a:ext cx="6096000" cy="646331"/>
          </a:xfrm>
          <a:prstGeom prst="rect">
            <a:avLst/>
          </a:prstGeom>
        </p:spPr>
        <p:txBody>
          <a:bodyPr>
            <a:spAutoFit/>
          </a:bodyPr>
          <a:lstStyle/>
          <a:p>
            <a:pPr algn="ctr"/>
            <a:r>
              <a:rPr lang="en-US" b="1" dirty="0">
                <a:solidFill>
                  <a:srgbClr val="002060"/>
                </a:solidFill>
              </a:rPr>
              <a:t>Current Conditions: Departmental Breakdown </a:t>
            </a:r>
          </a:p>
          <a:p>
            <a:pPr algn="ctr"/>
            <a:r>
              <a:rPr lang="en-US" b="1" dirty="0">
                <a:solidFill>
                  <a:srgbClr val="002060"/>
                </a:solidFill>
              </a:rPr>
              <a:t>(Active, Non-Enrolling Clinical Trials)</a:t>
            </a:r>
            <a:endParaRPr lang="en-US" b="1" dirty="0">
              <a:solidFill>
                <a:srgbClr val="002060"/>
              </a:solidFill>
            </a:endParaRPr>
          </a:p>
        </p:txBody>
      </p:sp>
    </p:spTree>
    <p:extLst>
      <p:ext uri="{BB962C8B-B14F-4D97-AF65-F5344CB8AC3E}">
        <p14:creationId xmlns:p14="http://schemas.microsoft.com/office/powerpoint/2010/main" val="680561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938992"/>
          </a:xfrm>
          <a:prstGeom prst="rect">
            <a:avLst/>
          </a:prstGeom>
          <a:noFill/>
        </p:spPr>
        <p:txBody>
          <a:bodyPr wrap="square" rtlCol="0">
            <a:spAutoFit/>
          </a:bodyPr>
          <a:lstStyle/>
          <a:p>
            <a:pPr algn="ctr"/>
            <a:r>
              <a:rPr lang="en-US" sz="3000" b="1" dirty="0" smtClean="0">
                <a:solidFill>
                  <a:srgbClr val="002060"/>
                </a:solidFill>
              </a:rPr>
              <a:t>Current Conditions: Department of Medicine (Divisions)</a:t>
            </a:r>
          </a:p>
          <a:p>
            <a:pPr algn="ctr"/>
            <a:r>
              <a:rPr lang="en-US" sz="3000" b="1" dirty="0">
                <a:solidFill>
                  <a:srgbClr val="002060"/>
                </a:solidFill>
              </a:rPr>
              <a:t>(Active, Non-Enrolling Clinical Trials)</a:t>
            </a:r>
          </a:p>
          <a:p>
            <a:pPr algn="ctr"/>
            <a:r>
              <a:rPr lang="en-US" sz="3000" b="1" dirty="0" smtClean="0">
                <a:solidFill>
                  <a:srgbClr val="002060"/>
                </a:solidFill>
              </a:rPr>
              <a:t> Breakdown </a:t>
            </a:r>
          </a:p>
          <a:p>
            <a:pPr algn="ctr"/>
            <a:r>
              <a:rPr lang="en-US" sz="3000" b="1" dirty="0" smtClean="0">
                <a:solidFill>
                  <a:srgbClr val="002060"/>
                </a:solidFill>
              </a:rPr>
              <a:t>(Active, Non-Enrolling Clinical Trials)</a:t>
            </a:r>
            <a:endParaRPr lang="en-US" sz="3000" b="1" dirty="0">
              <a:solidFill>
                <a:srgbClr val="002060"/>
              </a:solidFill>
            </a:endParaRPr>
          </a:p>
        </p:txBody>
      </p:sp>
      <p:graphicFrame>
        <p:nvGraphicFramePr>
          <p:cNvPr id="7" name="Chart 6"/>
          <p:cNvGraphicFramePr/>
          <p:nvPr>
            <p:extLst>
              <p:ext uri="{D42A27DB-BD31-4B8C-83A1-F6EECF244321}">
                <p14:modId xmlns:p14="http://schemas.microsoft.com/office/powerpoint/2010/main" val="3471233098"/>
              </p:ext>
            </p:extLst>
          </p:nvPr>
        </p:nvGraphicFramePr>
        <p:xfrm>
          <a:off x="1054100" y="1143001"/>
          <a:ext cx="10083799" cy="45339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164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92623" y="158866"/>
            <a:ext cx="9144001" cy="1015663"/>
          </a:xfrm>
          <a:prstGeom prst="rect">
            <a:avLst/>
          </a:prstGeom>
          <a:noFill/>
        </p:spPr>
        <p:txBody>
          <a:bodyPr wrap="square" rtlCol="0">
            <a:spAutoFit/>
          </a:bodyPr>
          <a:lstStyle/>
          <a:p>
            <a:pPr algn="ctr"/>
            <a:r>
              <a:rPr lang="en-US" sz="3000" b="1" dirty="0" smtClean="0">
                <a:solidFill>
                  <a:srgbClr val="002060"/>
                </a:solidFill>
              </a:rPr>
              <a:t>Current Conditions: Expanded Access </a:t>
            </a:r>
          </a:p>
          <a:p>
            <a:pPr algn="ctr"/>
            <a:r>
              <a:rPr lang="en-US" sz="3000" b="1" dirty="0" smtClean="0">
                <a:solidFill>
                  <a:srgbClr val="002060"/>
                </a:solidFill>
              </a:rPr>
              <a:t>(Active, Non-Enrolling Clinical Trials)</a:t>
            </a:r>
            <a:endParaRPr lang="en-US" sz="3000" b="1" dirty="0">
              <a:solidFill>
                <a:srgbClr val="002060"/>
              </a:solidFill>
            </a:endParaRPr>
          </a:p>
        </p:txBody>
      </p:sp>
      <p:graphicFrame>
        <p:nvGraphicFramePr>
          <p:cNvPr id="5" name="Chart 4"/>
          <p:cNvGraphicFramePr>
            <a:graphicFrameLocks/>
          </p:cNvGraphicFramePr>
          <p:nvPr>
            <p:extLst>
              <p:ext uri="{D42A27DB-BD31-4B8C-83A1-F6EECF244321}">
                <p14:modId xmlns:p14="http://schemas.microsoft.com/office/powerpoint/2010/main" val="3713860354"/>
              </p:ext>
            </p:extLst>
          </p:nvPr>
        </p:nvGraphicFramePr>
        <p:xfrm>
          <a:off x="1092200" y="1174529"/>
          <a:ext cx="10071100" cy="4540471"/>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546847" y="5917168"/>
            <a:ext cx="6096000" cy="738664"/>
          </a:xfrm>
          <a:prstGeom prst="rect">
            <a:avLst/>
          </a:prstGeom>
        </p:spPr>
        <p:txBody>
          <a:bodyPr>
            <a:spAutoFit/>
          </a:bodyPr>
          <a:lstStyle/>
          <a:p>
            <a:r>
              <a:rPr lang="en-US" sz="2400" b="1" dirty="0" smtClean="0">
                <a:solidFill>
                  <a:schemeClr val="bg1"/>
                </a:solidFill>
                <a:latin typeface="Times New Roman" panose="02020603050405020304" pitchFamily="18" charset="0"/>
                <a:cs typeface="Times New Roman" panose="02020603050405020304" pitchFamily="18" charset="0"/>
              </a:rPr>
              <a:t>EMORY UNIVERSITY</a:t>
            </a:r>
          </a:p>
          <a:p>
            <a:r>
              <a:rPr lang="en-US" b="1" dirty="0" smtClean="0">
                <a:solidFill>
                  <a:schemeClr val="bg1"/>
                </a:solidFill>
                <a:latin typeface="Times New Roman" panose="02020603050405020304" pitchFamily="18" charset="0"/>
                <a:cs typeface="Times New Roman" panose="02020603050405020304" pitchFamily="18" charset="0"/>
              </a:rPr>
              <a:t>OFFICE FOR CLINICAL RESEARCH</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345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4858</TotalTime>
  <Words>662</Words>
  <Application>Microsoft Office PowerPoint</Application>
  <PresentationFormat>Widescreen</PresentationFormat>
  <Paragraphs>172</Paragraphs>
  <Slides>24</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Calibri Light</vt:lpstr>
      <vt:lpstr>Century Gothic</vt:lpstr>
      <vt:lpstr>Times New Roman</vt:lpstr>
      <vt:lpstr>1_Office Theme</vt:lpstr>
      <vt:lpstr>Office Theme</vt:lpstr>
      <vt:lpstr>2_Office Theme</vt:lpstr>
      <vt:lpstr> Quality Academy project: Clinic Research Enrollment Metrics (Segment 1)</vt:lpstr>
      <vt:lpstr> Office for Clinical Research (OCR):Quality Academy Team </vt:lpstr>
      <vt:lpstr>Background</vt:lpstr>
      <vt:lpstr>Goal:  Aim statement</vt:lpstr>
      <vt:lpstr>Current Conditions: Active, Non-Enrolling Clinical Trials (As of June 2016) </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Identified Barriers To Enrollment  </vt:lpstr>
      <vt:lpstr>PowerPoint Presentation</vt:lpstr>
      <vt:lpstr>PowerPoint Presentation</vt:lpstr>
      <vt:lpstr>Survey Respondents: IND/IDE (Active, Non-Enrolling Clinical Trials)</vt:lpstr>
      <vt:lpstr>PowerPoint Presentation</vt:lpstr>
      <vt:lpstr>Survey Responses:  Barriers to Enrollment</vt:lpstr>
      <vt:lpstr>Survey Responses:  “Other” Responses</vt:lpstr>
      <vt:lpstr> Survey Responses:  “Other” Responses: Departmental Breakdown </vt:lpstr>
      <vt:lpstr>PowerPoint Presentation</vt:lpstr>
      <vt:lpstr>Countermeasures</vt:lpstr>
      <vt:lpstr>Follow up/Next steps</vt:lpstr>
    </vt:vector>
  </TitlesOfParts>
  <Company>Emory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Academy project: Clinic Research Enrollment Metrics</dc:title>
  <dc:creator>Coleman, Sherry</dc:creator>
  <cp:lastModifiedBy>Coleman, Sherry</cp:lastModifiedBy>
  <cp:revision>110</cp:revision>
  <cp:lastPrinted>2016-11-30T23:36:19Z</cp:lastPrinted>
  <dcterms:created xsi:type="dcterms:W3CDTF">2016-10-25T16:37:26Z</dcterms:created>
  <dcterms:modified xsi:type="dcterms:W3CDTF">2016-11-30T23:37:45Z</dcterms:modified>
</cp:coreProperties>
</file>