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Default Extension="tiff" ContentType="image/tiff"/>
  <Override PartName="/ppt/charts/chart6.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75" r:id="rId3"/>
    <p:sldId id="276" r:id="rId4"/>
    <p:sldId id="298" r:id="rId5"/>
    <p:sldId id="257" r:id="rId6"/>
    <p:sldId id="285" r:id="rId7"/>
    <p:sldId id="283" r:id="rId8"/>
    <p:sldId id="260" r:id="rId9"/>
    <p:sldId id="282" r:id="rId10"/>
    <p:sldId id="286" r:id="rId11"/>
    <p:sldId id="287" r:id="rId12"/>
    <p:sldId id="266" r:id="rId13"/>
    <p:sldId id="294" r:id="rId14"/>
    <p:sldId id="293" r:id="rId15"/>
    <p:sldId id="295" r:id="rId16"/>
    <p:sldId id="278" r:id="rId17"/>
    <p:sldId id="279" r:id="rId18"/>
    <p:sldId id="280" r:id="rId19"/>
    <p:sldId id="281" r:id="rId20"/>
    <p:sldId id="297" r:id="rId21"/>
    <p:sldId id="262" r:id="rId22"/>
    <p:sldId id="261"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p:scale>
          <a:sx n="90" d="100"/>
          <a:sy n="90"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om-fp11.eushc.org\GroupFiles\CTO\Leadership%20Team\Quality%20Academy%202013\Run%20chart%20draft%205.03.1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7.xml.rels><?xml version="1.0" encoding="UTF-8" standalone="yes"?>
<Relationships xmlns="http://schemas.openxmlformats.org/package/2006/relationships"><Relationship Id="rId2" Type="http://schemas.openxmlformats.org/officeDocument/2006/relationships/oleObject" Target="file:///\\som-fp11.eushc.org\GroupFiles\CTO\Leadership%20Team\Quality%20Academy%202013\Run%20chart%20draft%205.06.13.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file:///\\som-fp11.eushc.org\GroupFiles\CTO\Leadership%20Team\Quality%20Academy%202013\Run%20chart%20draft%205.06.13.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strRef>
              <c:f>Sheet1!$B$134</c:f>
              <c:strCache>
                <c:ptCount val="1"/>
                <c:pt idx="0">
                  <c:v>Starting Data%</c:v>
                </c:pt>
              </c:strCache>
            </c:strRef>
          </c:tx>
          <c:dLbls>
            <c:dLbl>
              <c:idx val="0"/>
              <c:layout>
                <c:manualLayout>
                  <c:x val="-6.1111111111111158E-2"/>
                  <c:y val="4.1666666666666692E-2"/>
                </c:manualLayout>
              </c:layout>
              <c:showVal val="1"/>
            </c:dLbl>
            <c:dLbl>
              <c:idx val="1"/>
              <c:layout>
                <c:manualLayout>
                  <c:x val="-7.7777777777777821E-2"/>
                  <c:y val="3.7037037037037097E-2"/>
                </c:manualLayout>
              </c:layout>
              <c:showVal val="1"/>
            </c:dLbl>
            <c:spPr>
              <a:ln>
                <a:solidFill>
                  <a:schemeClr val="accent1"/>
                </a:solidFill>
              </a:ln>
            </c:spPr>
            <c:showVal val="1"/>
          </c:dLbls>
          <c:cat>
            <c:strRef>
              <c:f>Sheet1!$C$144:$F$144</c:f>
              <c:strCache>
                <c:ptCount val="4"/>
                <c:pt idx="0">
                  <c:v>PRA Title Name</c:v>
                </c:pt>
                <c:pt idx="1">
                  <c:v>Footer Accuracy</c:v>
                </c:pt>
                <c:pt idx="2">
                  <c:v> QCT Page : Version</c:v>
                </c:pt>
                <c:pt idx="3">
                  <c:v>Completed Folder</c:v>
                </c:pt>
              </c:strCache>
            </c:strRef>
          </c:cat>
          <c:val>
            <c:numRef>
              <c:f>Sheet1!$C$134:$F$134</c:f>
              <c:numCache>
                <c:formatCode>General</c:formatCode>
                <c:ptCount val="4"/>
                <c:pt idx="0">
                  <c:v>78</c:v>
                </c:pt>
                <c:pt idx="1">
                  <c:v>24</c:v>
                </c:pt>
                <c:pt idx="2">
                  <c:v>19</c:v>
                </c:pt>
                <c:pt idx="3">
                  <c:v>84</c:v>
                </c:pt>
              </c:numCache>
            </c:numRef>
          </c:val>
        </c:ser>
        <c:dLbls/>
        <c:marker val="1"/>
        <c:axId val="84861696"/>
        <c:axId val="84864000"/>
      </c:lineChart>
      <c:catAx>
        <c:axId val="84861696"/>
        <c:scaling>
          <c:orientation val="minMax"/>
        </c:scaling>
        <c:axPos val="b"/>
        <c:numFmt formatCode="General" sourceLinked="1"/>
        <c:tickLblPos val="nextTo"/>
        <c:crossAx val="84864000"/>
        <c:crosses val="autoZero"/>
        <c:auto val="1"/>
        <c:lblAlgn val="ctr"/>
        <c:lblOffset val="100"/>
      </c:catAx>
      <c:valAx>
        <c:axId val="84864000"/>
        <c:scaling>
          <c:orientation val="minMax"/>
        </c:scaling>
        <c:axPos val="l"/>
        <c:majorGridlines/>
        <c:numFmt formatCode="General" sourceLinked="1"/>
        <c:tickLblPos val="nextTo"/>
        <c:crossAx val="84861696"/>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plotArea>
      <c:layout>
        <c:manualLayout>
          <c:layoutTarget val="inner"/>
          <c:xMode val="edge"/>
          <c:yMode val="edge"/>
          <c:x val="0.16762521872265967"/>
          <c:y val="0.26154199475065631"/>
          <c:w val="0.72697069116360502"/>
          <c:h val="0.62705993000874938"/>
        </c:manualLayout>
      </c:layout>
      <c:lineChart>
        <c:grouping val="standard"/>
        <c:ser>
          <c:idx val="0"/>
          <c:order val="0"/>
          <c:tx>
            <c:strRef>
              <c:f>Sheet1!$C$75:$C$76</c:f>
              <c:strCache>
                <c:ptCount val="1"/>
                <c:pt idx="0">
                  <c:v>Completed Folder</c:v>
                </c:pt>
              </c:strCache>
            </c:strRef>
          </c:tx>
          <c:spPr>
            <a:ln>
              <a:solidFill>
                <a:schemeClr val="accent4">
                  <a:lumMod val="75000"/>
                </a:schemeClr>
              </a:solidFill>
            </a:ln>
          </c:spPr>
          <c:marker>
            <c:spPr>
              <a:solidFill>
                <a:schemeClr val="accent4">
                  <a:lumMod val="75000"/>
                </a:schemeClr>
              </a:solidFill>
            </c:spPr>
          </c:marker>
          <c:dLbls>
            <c:dLbl>
              <c:idx val="1"/>
              <c:layout>
                <c:manualLayout>
                  <c:x val="-4.0476190476190478E-2"/>
                  <c:y val="-5.7450660852237746E-2"/>
                </c:manualLayout>
              </c:layout>
              <c:showVal val="1"/>
            </c:dLbl>
            <c:dLbl>
              <c:idx val="2"/>
              <c:layout>
                <c:manualLayout>
                  <c:x val="-1.1111111111111125E-2"/>
                  <c:y val="-5.0925925925925923E-2"/>
                </c:manualLayout>
              </c:layout>
              <c:showVal val="1"/>
            </c:dLbl>
            <c:dLbl>
              <c:idx val="3"/>
              <c:layout>
                <c:manualLayout>
                  <c:x val="-2.1445581334418748E-2"/>
                  <c:y val="8.1388436207336545E-2"/>
                </c:manualLayout>
              </c:layout>
              <c:showVal val="1"/>
            </c:dLbl>
            <c:dLbl>
              <c:idx val="4"/>
              <c:layout>
                <c:manualLayout>
                  <c:x val="-3.3341848311741785E-2"/>
                  <c:y val="-4.7875550710197945E-2"/>
                </c:manualLayout>
              </c:layout>
              <c:showVal val="1"/>
            </c:dLbl>
            <c:dLbl>
              <c:idx val="5"/>
              <c:layout>
                <c:manualLayout>
                  <c:x val="-1.9047619047619167E-2"/>
                  <c:y val="-7.1813326065296973E-2"/>
                </c:manualLayout>
              </c:layout>
              <c:showVal val="1"/>
            </c:dLbl>
            <c:dLbl>
              <c:idx val="7"/>
              <c:layout>
                <c:manualLayout>
                  <c:x val="-2.3767082590612004E-3"/>
                  <c:y val="-5.745066085223767E-2"/>
                </c:manualLayout>
              </c:layout>
              <c:showVal val="1"/>
            </c:dLbl>
            <c:dLbl>
              <c:idx val="8"/>
              <c:layout>
                <c:manualLayout>
                  <c:x val="0"/>
                  <c:y val="-4.3087995639178193E-2"/>
                </c:manualLayout>
              </c:layout>
              <c:showVal val="1"/>
            </c:dLbl>
            <c:dLbl>
              <c:idx val="9"/>
              <c:layout>
                <c:manualLayout>
                  <c:x val="2.3767082590611132E-3"/>
                  <c:y val="-4.3087995639178193E-2"/>
                </c:manualLayout>
              </c:layout>
              <c:showVal val="1"/>
            </c:dLbl>
            <c:spPr>
              <a:ln>
                <a:solidFill>
                  <a:schemeClr val="accent4">
                    <a:lumMod val="50000"/>
                  </a:schemeClr>
                </a:solidFill>
              </a:ln>
              <a:effectLst/>
            </c:spPr>
            <c:showVal val="1"/>
          </c:dLbls>
          <c:cat>
            <c:strRef>
              <c:f>Sheet1!$B$77:$B$80</c:f>
              <c:strCache>
                <c:ptCount val="4"/>
                <c:pt idx="0">
                  <c:v>Start</c:v>
                </c:pt>
                <c:pt idx="1">
                  <c:v>Week 1 </c:v>
                </c:pt>
                <c:pt idx="2">
                  <c:v>Week 2 </c:v>
                </c:pt>
                <c:pt idx="3">
                  <c:v>Week 3 </c:v>
                </c:pt>
              </c:strCache>
            </c:strRef>
          </c:cat>
          <c:val>
            <c:numRef>
              <c:f>Sheet1!$C$77:$C$80</c:f>
              <c:numCache>
                <c:formatCode>General</c:formatCode>
                <c:ptCount val="4"/>
                <c:pt idx="0">
                  <c:v>84</c:v>
                </c:pt>
                <c:pt idx="1">
                  <c:v>100</c:v>
                </c:pt>
                <c:pt idx="2">
                  <c:v>87.5</c:v>
                </c:pt>
                <c:pt idx="3">
                  <c:v>84</c:v>
                </c:pt>
              </c:numCache>
            </c:numRef>
          </c:val>
        </c:ser>
        <c:dLbls/>
        <c:marker val="1"/>
        <c:axId val="108466560"/>
        <c:axId val="108468096"/>
      </c:lineChart>
      <c:catAx>
        <c:axId val="108466560"/>
        <c:scaling>
          <c:orientation val="minMax"/>
        </c:scaling>
        <c:axPos val="b"/>
        <c:tickLblPos val="nextTo"/>
        <c:crossAx val="108468096"/>
        <c:crosses val="autoZero"/>
        <c:auto val="1"/>
        <c:lblAlgn val="ctr"/>
        <c:lblOffset val="100"/>
      </c:catAx>
      <c:valAx>
        <c:axId val="108468096"/>
        <c:scaling>
          <c:orientation val="minMax"/>
          <c:max val="110"/>
          <c:min val="0"/>
        </c:scaling>
        <c:axPos val="l"/>
        <c:majorGridlines>
          <c:spPr>
            <a:ln>
              <a:solidFill>
                <a:schemeClr val="accent1"/>
              </a:solidFill>
            </a:ln>
          </c:spPr>
        </c:majorGridlines>
        <c:numFmt formatCode="General" sourceLinked="1"/>
        <c:tickLblPos val="nextTo"/>
        <c:crossAx val="108466560"/>
        <c:crosses val="autoZero"/>
        <c:crossBetween val="between"/>
        <c:majorUnit val="10"/>
        <c:minorUnit val="2"/>
      </c:valAx>
      <c:spPr>
        <a:noFill/>
      </c:spPr>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0.26996080390893601"/>
          <c:y val="0"/>
        </c:manualLayout>
      </c:layout>
    </c:title>
    <c:plotArea>
      <c:layout>
        <c:manualLayout>
          <c:layoutTarget val="inner"/>
          <c:xMode val="edge"/>
          <c:yMode val="edge"/>
          <c:x val="0.12080440387429447"/>
          <c:y val="0.16121670136060579"/>
          <c:w val="0.78872868654784345"/>
          <c:h val="0.70899931197920663"/>
        </c:manualLayout>
      </c:layout>
      <c:lineChart>
        <c:grouping val="stacked"/>
        <c:ser>
          <c:idx val="0"/>
          <c:order val="0"/>
          <c:tx>
            <c:strRef>
              <c:f>Sheet1!$C$35:$C$36</c:f>
              <c:strCache>
                <c:ptCount val="1"/>
                <c:pt idx="0">
                  <c:v>Footer Accuracy</c:v>
                </c:pt>
              </c:strCache>
            </c:strRef>
          </c:tx>
          <c:spPr>
            <a:ln>
              <a:solidFill>
                <a:schemeClr val="accent3">
                  <a:lumMod val="75000"/>
                </a:schemeClr>
              </a:solidFill>
            </a:ln>
          </c:spPr>
          <c:marker>
            <c:spPr>
              <a:solidFill>
                <a:schemeClr val="accent3">
                  <a:lumMod val="75000"/>
                </a:schemeClr>
              </a:solidFill>
            </c:spPr>
          </c:marker>
          <c:dLbls>
            <c:dLbl>
              <c:idx val="5"/>
              <c:layout>
                <c:manualLayout>
                  <c:x val="-4.4837758112094402E-2"/>
                  <c:y val="-4.5977011494252866E-2"/>
                </c:manualLayout>
              </c:layout>
              <c:showVal val="1"/>
            </c:dLbl>
            <c:dLbl>
              <c:idx val="6"/>
              <c:layout>
                <c:manualLayout>
                  <c:x val="-2.5958702064896672E-2"/>
                  <c:y val="-5.7471264367816112E-2"/>
                </c:manualLayout>
              </c:layout>
              <c:showVal val="1"/>
            </c:dLbl>
            <c:dLbl>
              <c:idx val="7"/>
              <c:layout>
                <c:manualLayout>
                  <c:x val="-2.5958702064896672E-2"/>
                  <c:y val="-5.7471264367816112E-2"/>
                </c:manualLayout>
              </c:layout>
              <c:showVal val="1"/>
            </c:dLbl>
            <c:dLbl>
              <c:idx val="8"/>
              <c:layout>
                <c:manualLayout>
                  <c:x val="-1.8879056047197643E-2"/>
                  <c:y val="-5.3639846743294937E-2"/>
                </c:manualLayout>
              </c:layout>
              <c:showVal val="1"/>
            </c:dLbl>
            <c:spPr>
              <a:ln>
                <a:solidFill>
                  <a:schemeClr val="accent3">
                    <a:lumMod val="75000"/>
                  </a:schemeClr>
                </a:solidFill>
              </a:ln>
            </c:spPr>
            <c:showVal val="1"/>
          </c:dLbls>
          <c:cat>
            <c:strRef>
              <c:f>Sheet1!$B$37:$B$40</c:f>
              <c:strCache>
                <c:ptCount val="4"/>
                <c:pt idx="0">
                  <c:v>Start</c:v>
                </c:pt>
                <c:pt idx="1">
                  <c:v>Week 1 </c:v>
                </c:pt>
                <c:pt idx="2">
                  <c:v>Week 2 </c:v>
                </c:pt>
                <c:pt idx="3">
                  <c:v>Week 3 </c:v>
                </c:pt>
              </c:strCache>
            </c:strRef>
          </c:cat>
          <c:val>
            <c:numRef>
              <c:f>Sheet1!$C$37:$C$40</c:f>
              <c:numCache>
                <c:formatCode>General</c:formatCode>
                <c:ptCount val="4"/>
                <c:pt idx="0">
                  <c:v>24</c:v>
                </c:pt>
                <c:pt idx="1">
                  <c:v>80</c:v>
                </c:pt>
                <c:pt idx="2">
                  <c:v>87.5</c:v>
                </c:pt>
                <c:pt idx="3">
                  <c:v>50</c:v>
                </c:pt>
              </c:numCache>
            </c:numRef>
          </c:val>
        </c:ser>
        <c:dLbls/>
        <c:marker val="1"/>
        <c:axId val="108439040"/>
        <c:axId val="108440576"/>
      </c:lineChart>
      <c:catAx>
        <c:axId val="108439040"/>
        <c:scaling>
          <c:orientation val="minMax"/>
        </c:scaling>
        <c:axPos val="b"/>
        <c:majorTickMark val="none"/>
        <c:tickLblPos val="nextTo"/>
        <c:crossAx val="108440576"/>
        <c:crosses val="autoZero"/>
        <c:auto val="1"/>
        <c:lblAlgn val="ctr"/>
        <c:lblOffset val="100"/>
      </c:catAx>
      <c:valAx>
        <c:axId val="108440576"/>
        <c:scaling>
          <c:orientation val="minMax"/>
          <c:max val="100"/>
        </c:scaling>
        <c:axPos val="l"/>
        <c:majorGridlines/>
        <c:numFmt formatCode="General" sourceLinked="1"/>
        <c:majorTickMark val="none"/>
        <c:tickLblPos val="nextTo"/>
        <c:crossAx val="108439040"/>
        <c:crosses val="autoZero"/>
        <c:crossBetween val="between"/>
      </c:valAx>
      <c:spPr>
        <a:noFill/>
      </c:spPr>
    </c:plotArea>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layout>
        <c:manualLayout>
          <c:xMode val="edge"/>
          <c:yMode val="edge"/>
          <c:x val="0.29231933508311458"/>
          <c:y val="4.1666666666666664E-2"/>
        </c:manualLayout>
      </c:layout>
    </c:title>
    <c:plotArea>
      <c:layout/>
      <c:lineChart>
        <c:grouping val="stacked"/>
        <c:ser>
          <c:idx val="0"/>
          <c:order val="0"/>
          <c:tx>
            <c:strRef>
              <c:f>Sheet1!$C$59:$C$60</c:f>
              <c:strCache>
                <c:ptCount val="1"/>
                <c:pt idx="0">
                  <c:v> QCT Page : Version</c:v>
                </c:pt>
              </c:strCache>
            </c:strRef>
          </c:tx>
          <c:spPr>
            <a:ln>
              <a:solidFill>
                <a:schemeClr val="accent2">
                  <a:lumMod val="75000"/>
                </a:schemeClr>
              </a:solidFill>
            </a:ln>
            <a:effectLst/>
          </c:spPr>
          <c:marker>
            <c:spPr>
              <a:solidFill>
                <a:schemeClr val="accent2">
                  <a:lumMod val="75000"/>
                </a:schemeClr>
              </a:solidFill>
              <a:effectLst/>
            </c:spPr>
          </c:marker>
          <c:dLbls>
            <c:dLbl>
              <c:idx val="2"/>
              <c:layout>
                <c:manualLayout>
                  <c:x val="-4.1666666666666664E-2"/>
                  <c:y val="6.9444444444444503E-2"/>
                </c:manualLayout>
              </c:layout>
              <c:showVal val="1"/>
            </c:dLbl>
            <c:dLbl>
              <c:idx val="3"/>
              <c:layout>
                <c:manualLayout>
                  <c:x val="-3.055555555555561E-2"/>
                  <c:y val="6.9444444444444503E-2"/>
                </c:manualLayout>
              </c:layout>
              <c:showVal val="1"/>
            </c:dLbl>
            <c:spPr>
              <a:ln>
                <a:solidFill>
                  <a:schemeClr val="accent2">
                    <a:lumMod val="75000"/>
                  </a:schemeClr>
                </a:solidFill>
              </a:ln>
            </c:spPr>
            <c:showVal val="1"/>
          </c:dLbls>
          <c:cat>
            <c:strRef>
              <c:f>Sheet1!$B$61:$B$64</c:f>
              <c:strCache>
                <c:ptCount val="4"/>
                <c:pt idx="0">
                  <c:v>Start</c:v>
                </c:pt>
                <c:pt idx="1">
                  <c:v>Week 1 </c:v>
                </c:pt>
                <c:pt idx="2">
                  <c:v>Week 2 </c:v>
                </c:pt>
                <c:pt idx="3">
                  <c:v>Week 3 </c:v>
                </c:pt>
              </c:strCache>
            </c:strRef>
          </c:cat>
          <c:val>
            <c:numRef>
              <c:f>Sheet1!$C$61:$C$64</c:f>
              <c:numCache>
                <c:formatCode>General</c:formatCode>
                <c:ptCount val="4"/>
                <c:pt idx="0">
                  <c:v>19</c:v>
                </c:pt>
                <c:pt idx="1">
                  <c:v>80</c:v>
                </c:pt>
                <c:pt idx="2">
                  <c:v>75</c:v>
                </c:pt>
                <c:pt idx="3">
                  <c:v>84</c:v>
                </c:pt>
              </c:numCache>
            </c:numRef>
          </c:val>
        </c:ser>
        <c:dLbls/>
        <c:marker val="1"/>
        <c:axId val="108599936"/>
        <c:axId val="108630400"/>
      </c:lineChart>
      <c:catAx>
        <c:axId val="108599936"/>
        <c:scaling>
          <c:orientation val="minMax"/>
        </c:scaling>
        <c:axPos val="b"/>
        <c:tickLblPos val="nextTo"/>
        <c:crossAx val="108630400"/>
        <c:crosses val="autoZero"/>
        <c:auto val="1"/>
        <c:lblAlgn val="ctr"/>
        <c:lblOffset val="100"/>
      </c:catAx>
      <c:valAx>
        <c:axId val="108630400"/>
        <c:scaling>
          <c:orientation val="minMax"/>
        </c:scaling>
        <c:axPos val="l"/>
        <c:majorGridlines/>
        <c:numFmt formatCode="General" sourceLinked="1"/>
        <c:tickLblPos val="nextTo"/>
        <c:crossAx val="108599936"/>
        <c:crosses val="autoZero"/>
        <c:crossBetween val="between"/>
        <c:majorUnit val="10"/>
        <c:minorUnit val="2"/>
      </c:valAx>
    </c:plotArea>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plotArea>
      <c:layout/>
      <c:lineChart>
        <c:grouping val="standard"/>
        <c:ser>
          <c:idx val="0"/>
          <c:order val="0"/>
          <c:tx>
            <c:strRef>
              <c:f>Sheet1!$C$19:$C$20</c:f>
              <c:strCache>
                <c:ptCount val="1"/>
                <c:pt idx="0">
                  <c:v>PRA Title Name</c:v>
                </c:pt>
              </c:strCache>
            </c:strRef>
          </c:tx>
          <c:dLbls>
            <c:dLbl>
              <c:idx val="0"/>
              <c:layout>
                <c:manualLayout>
                  <c:x val="-2.5000000000000001E-2"/>
                  <c:y val="6.0185185185185147E-2"/>
                </c:manualLayout>
              </c:layout>
              <c:showVal val="1"/>
            </c:dLbl>
            <c:dLbl>
              <c:idx val="1"/>
              <c:layout>
                <c:manualLayout>
                  <c:x val="0"/>
                  <c:y val="-3.7037037037037056E-2"/>
                </c:manualLayout>
              </c:layout>
              <c:showVal val="1"/>
            </c:dLbl>
            <c:dLbl>
              <c:idx val="2"/>
              <c:layout>
                <c:manualLayout>
                  <c:x val="0"/>
                  <c:y val="-1.8518518518518538E-2"/>
                </c:manualLayout>
              </c:layout>
              <c:showVal val="1"/>
            </c:dLbl>
            <c:dLbl>
              <c:idx val="4"/>
              <c:layout>
                <c:manualLayout>
                  <c:x val="-8.3333333333333367E-3"/>
                  <c:y val="5.5555555555555483E-2"/>
                </c:manualLayout>
              </c:layout>
              <c:showVal val="1"/>
            </c:dLbl>
            <c:dLbl>
              <c:idx val="5"/>
              <c:layout>
                <c:manualLayout>
                  <c:x val="-2.5000000000000001E-2"/>
                  <c:y val="-5.5555555555555518E-2"/>
                </c:manualLayout>
              </c:layout>
              <c:showVal val="1"/>
            </c:dLbl>
            <c:spPr>
              <a:noFill/>
              <a:ln>
                <a:solidFill>
                  <a:schemeClr val="accent1">
                    <a:lumMod val="75000"/>
                  </a:schemeClr>
                </a:solidFill>
              </a:ln>
            </c:spPr>
            <c:showVal val="1"/>
          </c:dLbls>
          <c:cat>
            <c:strRef>
              <c:f>Sheet1!$B$21:$B$24</c:f>
              <c:strCache>
                <c:ptCount val="4"/>
                <c:pt idx="0">
                  <c:v>Start</c:v>
                </c:pt>
                <c:pt idx="1">
                  <c:v>Week 1 </c:v>
                </c:pt>
                <c:pt idx="2">
                  <c:v>Week 2 </c:v>
                </c:pt>
                <c:pt idx="3">
                  <c:v>Week 3 </c:v>
                </c:pt>
              </c:strCache>
            </c:strRef>
          </c:cat>
          <c:val>
            <c:numRef>
              <c:f>Sheet1!$C$21:$C$24</c:f>
              <c:numCache>
                <c:formatCode>General</c:formatCode>
                <c:ptCount val="4"/>
                <c:pt idx="0">
                  <c:v>78</c:v>
                </c:pt>
                <c:pt idx="1">
                  <c:v>90</c:v>
                </c:pt>
                <c:pt idx="2">
                  <c:v>87.5</c:v>
                </c:pt>
                <c:pt idx="3">
                  <c:v>67</c:v>
                </c:pt>
              </c:numCache>
            </c:numRef>
          </c:val>
        </c:ser>
        <c:dLbls/>
        <c:marker val="1"/>
        <c:axId val="108670976"/>
        <c:axId val="108672512"/>
      </c:lineChart>
      <c:catAx>
        <c:axId val="108670976"/>
        <c:scaling>
          <c:orientation val="minMax"/>
        </c:scaling>
        <c:axPos val="b"/>
        <c:tickLblPos val="nextTo"/>
        <c:crossAx val="108672512"/>
        <c:crosses val="autoZero"/>
        <c:auto val="1"/>
        <c:lblAlgn val="ctr"/>
        <c:lblOffset val="100"/>
      </c:catAx>
      <c:valAx>
        <c:axId val="108672512"/>
        <c:scaling>
          <c:orientation val="minMax"/>
          <c:max val="110"/>
        </c:scaling>
        <c:axPos val="l"/>
        <c:majorGridlines/>
        <c:numFmt formatCode="General" sourceLinked="1"/>
        <c:tickLblPos val="nextTo"/>
        <c:crossAx val="108670976"/>
        <c:crosses val="autoZero"/>
        <c:crossBetween val="between"/>
        <c:majorUnit val="10"/>
        <c:minorUnit val="2"/>
      </c:valAx>
    </c:plotArea>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plotArea>
      <c:layout>
        <c:manualLayout>
          <c:layoutTarget val="inner"/>
          <c:xMode val="edge"/>
          <c:yMode val="edge"/>
          <c:x val="0.12852046271993778"/>
          <c:y val="0.18366500123841048"/>
          <c:w val="0.61077072445590364"/>
          <c:h val="0.69603765046610622"/>
        </c:manualLayout>
      </c:layout>
      <c:lineChart>
        <c:grouping val="stacked"/>
        <c:ser>
          <c:idx val="0"/>
          <c:order val="0"/>
          <c:tx>
            <c:strRef>
              <c:f>Sheet1!$C$35:$C$36</c:f>
              <c:strCache>
                <c:ptCount val="1"/>
                <c:pt idx="0">
                  <c:v>Footer Accuracy</c:v>
                </c:pt>
              </c:strCache>
            </c:strRef>
          </c:tx>
          <c:spPr>
            <a:ln>
              <a:solidFill>
                <a:schemeClr val="accent3">
                  <a:lumMod val="75000"/>
                </a:schemeClr>
              </a:solidFill>
            </a:ln>
          </c:spPr>
          <c:marker>
            <c:spPr>
              <a:solidFill>
                <a:schemeClr val="accent3">
                  <a:lumMod val="75000"/>
                </a:schemeClr>
              </a:solidFill>
            </c:spPr>
          </c:marker>
          <c:dLbls>
            <c:dLbl>
              <c:idx val="1"/>
              <c:layout>
                <c:manualLayout>
                  <c:x val="-9.2592592592592692E-3"/>
                  <c:y val="2.2448261287155921E-2"/>
                </c:manualLayout>
              </c:layout>
              <c:showVal val="1"/>
            </c:dLbl>
            <c:dLbl>
              <c:idx val="3"/>
              <c:layout>
                <c:manualLayout>
                  <c:x val="-1.0802469135802479E-2"/>
                  <c:y val="3.3672391930733854E-2"/>
                </c:manualLayout>
              </c:layout>
              <c:showVal val="1"/>
            </c:dLbl>
            <c:dLbl>
              <c:idx val="4"/>
              <c:layout>
                <c:manualLayout>
                  <c:x val="-1.5432098765432051E-2"/>
                  <c:y val="3.3672391930733854E-2"/>
                </c:manualLayout>
              </c:layout>
              <c:tx>
                <c:rich>
                  <a:bodyPr/>
                  <a:lstStyle/>
                  <a:p>
                    <a:r>
                      <a:rPr lang="en-US" i="1" dirty="0"/>
                      <a:t>5</a:t>
                    </a:r>
                    <a:r>
                      <a:rPr lang="en-US" dirty="0"/>
                      <a:t>0</a:t>
                    </a:r>
                  </a:p>
                </c:rich>
              </c:tx>
              <c:showVal val="1"/>
            </c:dLbl>
            <c:dLbl>
              <c:idx val="5"/>
              <c:layout>
                <c:manualLayout>
                  <c:x val="-4.4837758112094402E-2"/>
                  <c:y val="-4.5977011494252866E-2"/>
                </c:manualLayout>
              </c:layout>
              <c:showVal val="1"/>
            </c:dLbl>
            <c:dLbl>
              <c:idx val="6"/>
              <c:layout>
                <c:manualLayout>
                  <c:x val="-2.5958702064896672E-2"/>
                  <c:y val="-5.7471264367816112E-2"/>
                </c:manualLayout>
              </c:layout>
              <c:showVal val="1"/>
            </c:dLbl>
            <c:dLbl>
              <c:idx val="7"/>
              <c:layout>
                <c:manualLayout>
                  <c:x val="-2.5958702064896672E-2"/>
                  <c:y val="-5.7471264367816112E-2"/>
                </c:manualLayout>
              </c:layout>
              <c:showVal val="1"/>
            </c:dLbl>
            <c:dLbl>
              <c:idx val="8"/>
              <c:layout>
                <c:manualLayout>
                  <c:x val="-1.8879056047197643E-2"/>
                  <c:y val="-5.3639846743294937E-2"/>
                </c:manualLayout>
              </c:layout>
              <c:showVal val="1"/>
            </c:dLbl>
            <c:dLbl>
              <c:idx val="9"/>
              <c:layout>
                <c:manualLayout>
                  <c:x val="-1.38888888888889E-2"/>
                  <c:y val="-2.5254293948050392E-2"/>
                </c:manualLayout>
              </c:layout>
              <c:showVal val="1"/>
            </c:dLbl>
            <c:spPr>
              <a:ln>
                <a:solidFill>
                  <a:schemeClr val="accent3">
                    <a:lumMod val="75000"/>
                  </a:schemeClr>
                </a:solidFill>
              </a:ln>
            </c:spPr>
            <c:showVal val="1"/>
          </c:dLbls>
          <c:cat>
            <c:strRef>
              <c:f>Sheet1!$B$37:$B$46</c:f>
              <c:strCache>
                <c:ptCount val="10"/>
                <c:pt idx="0">
                  <c:v>Start</c:v>
                </c:pt>
                <c:pt idx="1">
                  <c:v>Week 1 </c:v>
                </c:pt>
                <c:pt idx="2">
                  <c:v>Week 2 </c:v>
                </c:pt>
                <c:pt idx="3">
                  <c:v>Week 3 </c:v>
                </c:pt>
                <c:pt idx="4">
                  <c:v>Week 4 </c:v>
                </c:pt>
                <c:pt idx="5">
                  <c:v>Week 5 </c:v>
                </c:pt>
                <c:pt idx="6">
                  <c:v>Week 6 </c:v>
                </c:pt>
                <c:pt idx="7">
                  <c:v>Week 7 </c:v>
                </c:pt>
                <c:pt idx="8">
                  <c:v>Week 8</c:v>
                </c:pt>
                <c:pt idx="9">
                  <c:v>Week 9</c:v>
                </c:pt>
              </c:strCache>
            </c:strRef>
          </c:cat>
          <c:val>
            <c:numRef>
              <c:f>Sheet1!$C$37:$C$46</c:f>
              <c:numCache>
                <c:formatCode>General</c:formatCode>
                <c:ptCount val="10"/>
                <c:pt idx="0">
                  <c:v>24</c:v>
                </c:pt>
                <c:pt idx="1">
                  <c:v>80</c:v>
                </c:pt>
                <c:pt idx="2">
                  <c:v>87.5</c:v>
                </c:pt>
                <c:pt idx="3">
                  <c:v>50</c:v>
                </c:pt>
                <c:pt idx="4">
                  <c:v>50</c:v>
                </c:pt>
                <c:pt idx="5">
                  <c:v>69</c:v>
                </c:pt>
                <c:pt idx="6">
                  <c:v>71</c:v>
                </c:pt>
                <c:pt idx="7">
                  <c:v>78</c:v>
                </c:pt>
                <c:pt idx="8">
                  <c:v>83</c:v>
                </c:pt>
                <c:pt idx="9">
                  <c:v>100</c:v>
                </c:pt>
              </c:numCache>
            </c:numRef>
          </c:val>
        </c:ser>
        <c:dLbls/>
        <c:marker val="1"/>
        <c:axId val="108887424"/>
        <c:axId val="108901504"/>
      </c:lineChart>
      <c:catAx>
        <c:axId val="108887424"/>
        <c:scaling>
          <c:orientation val="minMax"/>
        </c:scaling>
        <c:axPos val="b"/>
        <c:majorTickMark val="none"/>
        <c:tickLblPos val="nextTo"/>
        <c:crossAx val="108901504"/>
        <c:crosses val="autoZero"/>
        <c:auto val="1"/>
        <c:lblAlgn val="ctr"/>
        <c:lblOffset val="100"/>
      </c:catAx>
      <c:valAx>
        <c:axId val="108901504"/>
        <c:scaling>
          <c:orientation val="minMax"/>
          <c:max val="100"/>
        </c:scaling>
        <c:axPos val="l"/>
        <c:majorGridlines/>
        <c:numFmt formatCode="General" sourceLinked="1"/>
        <c:majorTickMark val="none"/>
        <c:tickLblPos val="nextTo"/>
        <c:crossAx val="108887424"/>
        <c:crosses val="autoZero"/>
        <c:crossBetween val="between"/>
      </c:valAx>
    </c:plotArea>
    <c:legend>
      <c:legendPos val="r"/>
      <c:spPr>
        <a:effectLst/>
      </c:spPr>
    </c:legend>
    <c:plotVisOnly val="1"/>
    <c:dispBlanksAs val="zero"/>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layout>
        <c:manualLayout>
          <c:xMode val="edge"/>
          <c:yMode val="edge"/>
          <c:x val="0.29231933508311458"/>
          <c:y val="4.1666666666666664E-2"/>
        </c:manualLayout>
      </c:layout>
    </c:title>
    <c:plotArea>
      <c:layout/>
      <c:lineChart>
        <c:grouping val="stacked"/>
        <c:ser>
          <c:idx val="0"/>
          <c:order val="0"/>
          <c:tx>
            <c:strRef>
              <c:f>Sheet1!$C$59:$C$60</c:f>
              <c:strCache>
                <c:ptCount val="1"/>
                <c:pt idx="0">
                  <c:v> QCT Page : Version</c:v>
                </c:pt>
              </c:strCache>
            </c:strRef>
          </c:tx>
          <c:spPr>
            <a:ln>
              <a:solidFill>
                <a:schemeClr val="accent2">
                  <a:lumMod val="75000"/>
                </a:schemeClr>
              </a:solidFill>
            </a:ln>
            <a:effectLst/>
          </c:spPr>
          <c:marker>
            <c:spPr>
              <a:solidFill>
                <a:schemeClr val="accent2">
                  <a:lumMod val="75000"/>
                </a:schemeClr>
              </a:solidFill>
              <a:effectLst/>
            </c:spPr>
          </c:marker>
          <c:dLbls>
            <c:dLbl>
              <c:idx val="2"/>
              <c:layout>
                <c:manualLayout>
                  <c:x val="-4.1666666666666664E-2"/>
                  <c:y val="6.9444444444444503E-2"/>
                </c:manualLayout>
              </c:layout>
              <c:showVal val="1"/>
            </c:dLbl>
            <c:dLbl>
              <c:idx val="3"/>
              <c:layout>
                <c:manualLayout>
                  <c:x val="-3.055555555555561E-2"/>
                  <c:y val="6.9444444444444503E-2"/>
                </c:manualLayout>
              </c:layout>
              <c:showVal val="1"/>
            </c:dLbl>
            <c:spPr>
              <a:ln>
                <a:solidFill>
                  <a:schemeClr val="accent2">
                    <a:lumMod val="75000"/>
                  </a:schemeClr>
                </a:solidFill>
              </a:ln>
            </c:spPr>
            <c:showVal val="1"/>
          </c:dLbls>
          <c:cat>
            <c:strRef>
              <c:f>Sheet1!$B$61:$B$70</c:f>
              <c:strCache>
                <c:ptCount val="10"/>
                <c:pt idx="0">
                  <c:v>Start</c:v>
                </c:pt>
                <c:pt idx="1">
                  <c:v>Week 1 </c:v>
                </c:pt>
                <c:pt idx="2">
                  <c:v>Week 2 </c:v>
                </c:pt>
                <c:pt idx="3">
                  <c:v>Week 3 </c:v>
                </c:pt>
                <c:pt idx="4">
                  <c:v>Week 4 </c:v>
                </c:pt>
                <c:pt idx="5">
                  <c:v>Week 5 </c:v>
                </c:pt>
                <c:pt idx="6">
                  <c:v>Week 6 </c:v>
                </c:pt>
                <c:pt idx="7">
                  <c:v>Week 7 </c:v>
                </c:pt>
                <c:pt idx="8">
                  <c:v>Week 8</c:v>
                </c:pt>
                <c:pt idx="9">
                  <c:v>Week 9</c:v>
                </c:pt>
              </c:strCache>
            </c:strRef>
          </c:cat>
          <c:val>
            <c:numRef>
              <c:f>Sheet1!$C$61:$C$70</c:f>
              <c:numCache>
                <c:formatCode>General</c:formatCode>
                <c:ptCount val="10"/>
                <c:pt idx="0">
                  <c:v>19</c:v>
                </c:pt>
                <c:pt idx="1">
                  <c:v>80</c:v>
                </c:pt>
                <c:pt idx="2">
                  <c:v>75</c:v>
                </c:pt>
                <c:pt idx="3">
                  <c:v>84</c:v>
                </c:pt>
                <c:pt idx="4">
                  <c:v>70</c:v>
                </c:pt>
                <c:pt idx="5">
                  <c:v>92</c:v>
                </c:pt>
                <c:pt idx="6">
                  <c:v>71</c:v>
                </c:pt>
                <c:pt idx="7">
                  <c:v>78</c:v>
                </c:pt>
                <c:pt idx="8">
                  <c:v>67</c:v>
                </c:pt>
                <c:pt idx="9">
                  <c:v>100</c:v>
                </c:pt>
              </c:numCache>
            </c:numRef>
          </c:val>
        </c:ser>
        <c:dLbls/>
        <c:marker val="1"/>
        <c:axId val="84950400"/>
        <c:axId val="85546112"/>
      </c:lineChart>
      <c:catAx>
        <c:axId val="84950400"/>
        <c:scaling>
          <c:orientation val="minMax"/>
        </c:scaling>
        <c:axPos val="b"/>
        <c:tickLblPos val="nextTo"/>
        <c:crossAx val="85546112"/>
        <c:crosses val="autoZero"/>
        <c:auto val="1"/>
        <c:lblAlgn val="ctr"/>
        <c:lblOffset val="100"/>
      </c:catAx>
      <c:valAx>
        <c:axId val="85546112"/>
        <c:scaling>
          <c:orientation val="minMax"/>
        </c:scaling>
        <c:axPos val="l"/>
        <c:majorGridlines/>
        <c:numFmt formatCode="General" sourceLinked="1"/>
        <c:tickLblPos val="nextTo"/>
        <c:crossAx val="84950400"/>
        <c:crosses val="autoZero"/>
        <c:crossBetween val="between"/>
        <c:majorUnit val="10"/>
        <c:minorUnit val="2"/>
      </c:valAx>
    </c:plotArea>
    <c:legend>
      <c:legendPos val="r"/>
      <c:spPr>
        <a:effectLst>
          <a:glow rad="63500">
            <a:schemeClr val="accent2">
              <a:satMod val="175000"/>
              <a:alpha val="40000"/>
            </a:schemeClr>
          </a:glow>
        </a:effectLst>
      </c:spPr>
    </c:legend>
    <c:plotVisOnly val="1"/>
    <c:dispBlanksAs val="zero"/>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plotArea>
      <c:layout/>
      <c:lineChart>
        <c:grouping val="standard"/>
        <c:ser>
          <c:idx val="0"/>
          <c:order val="0"/>
          <c:tx>
            <c:strRef>
              <c:f>Sheet1!$C$75:$C$76</c:f>
              <c:strCache>
                <c:ptCount val="1"/>
                <c:pt idx="0">
                  <c:v>Completed Folder</c:v>
                </c:pt>
              </c:strCache>
            </c:strRef>
          </c:tx>
          <c:spPr>
            <a:ln>
              <a:solidFill>
                <a:schemeClr val="accent4">
                  <a:lumMod val="75000"/>
                </a:schemeClr>
              </a:solidFill>
            </a:ln>
          </c:spPr>
          <c:marker>
            <c:spPr>
              <a:solidFill>
                <a:schemeClr val="accent4">
                  <a:lumMod val="75000"/>
                </a:schemeClr>
              </a:solidFill>
            </c:spPr>
          </c:marker>
          <c:dLbls>
            <c:dLbl>
              <c:idx val="1"/>
              <c:layout>
                <c:manualLayout>
                  <c:x val="-4.0476190476190478E-2"/>
                  <c:y val="-5.7450660852237725E-2"/>
                </c:manualLayout>
              </c:layout>
              <c:showVal val="1"/>
            </c:dLbl>
            <c:dLbl>
              <c:idx val="2"/>
              <c:layout>
                <c:manualLayout>
                  <c:x val="-1.1111111111111125E-2"/>
                  <c:y val="-5.0925925925925923E-2"/>
                </c:manualLayout>
              </c:layout>
              <c:showVal val="1"/>
            </c:dLbl>
            <c:dLbl>
              <c:idx val="3"/>
              <c:layout>
                <c:manualLayout>
                  <c:x val="-2.1445581334418748E-2"/>
                  <c:y val="8.1388436207336573E-2"/>
                </c:manualLayout>
              </c:layout>
              <c:showVal val="1"/>
            </c:dLbl>
            <c:dLbl>
              <c:idx val="4"/>
              <c:layout>
                <c:manualLayout>
                  <c:x val="-3.3341848311741785E-2"/>
                  <c:y val="-4.7875550710197952E-2"/>
                </c:manualLayout>
              </c:layout>
              <c:showVal val="1"/>
            </c:dLbl>
            <c:dLbl>
              <c:idx val="5"/>
              <c:layout>
                <c:manualLayout>
                  <c:x val="-1.9047619047619164E-2"/>
                  <c:y val="-7.1813326065296973E-2"/>
                </c:manualLayout>
              </c:layout>
              <c:showVal val="1"/>
            </c:dLbl>
            <c:dLbl>
              <c:idx val="7"/>
              <c:layout>
                <c:manualLayout>
                  <c:x val="-2.3767082590612004E-3"/>
                  <c:y val="-5.7450660852237642E-2"/>
                </c:manualLayout>
              </c:layout>
              <c:showVal val="1"/>
            </c:dLbl>
            <c:dLbl>
              <c:idx val="8"/>
              <c:layout>
                <c:manualLayout>
                  <c:x val="0"/>
                  <c:y val="-4.3087995639178193E-2"/>
                </c:manualLayout>
              </c:layout>
              <c:showVal val="1"/>
            </c:dLbl>
            <c:dLbl>
              <c:idx val="9"/>
              <c:layout>
                <c:manualLayout>
                  <c:x val="2.3767082590611132E-3"/>
                  <c:y val="-4.3087995639178193E-2"/>
                </c:manualLayout>
              </c:layout>
              <c:showVal val="1"/>
            </c:dLbl>
            <c:spPr>
              <a:ln>
                <a:solidFill>
                  <a:schemeClr val="accent4">
                    <a:lumMod val="50000"/>
                  </a:schemeClr>
                </a:solidFill>
              </a:ln>
              <a:effectLst/>
            </c:spPr>
            <c:showVal val="1"/>
          </c:dLbls>
          <c:cat>
            <c:strRef>
              <c:f>Sheet1!$B$77:$B$86</c:f>
              <c:strCache>
                <c:ptCount val="10"/>
                <c:pt idx="0">
                  <c:v>Start</c:v>
                </c:pt>
                <c:pt idx="1">
                  <c:v>Week 1 </c:v>
                </c:pt>
                <c:pt idx="2">
                  <c:v>Week 2 </c:v>
                </c:pt>
                <c:pt idx="3">
                  <c:v>Week 3 </c:v>
                </c:pt>
                <c:pt idx="4">
                  <c:v>Week 4 </c:v>
                </c:pt>
                <c:pt idx="5">
                  <c:v>Week 5 </c:v>
                </c:pt>
                <c:pt idx="6">
                  <c:v>Week 6 </c:v>
                </c:pt>
                <c:pt idx="7">
                  <c:v>Week 7 </c:v>
                </c:pt>
                <c:pt idx="8">
                  <c:v>Week 8</c:v>
                </c:pt>
                <c:pt idx="9">
                  <c:v>Week 9</c:v>
                </c:pt>
              </c:strCache>
            </c:strRef>
          </c:cat>
          <c:val>
            <c:numRef>
              <c:f>Sheet1!$C$77:$C$86</c:f>
              <c:numCache>
                <c:formatCode>General</c:formatCode>
                <c:ptCount val="10"/>
                <c:pt idx="0">
                  <c:v>84</c:v>
                </c:pt>
                <c:pt idx="1">
                  <c:v>100</c:v>
                </c:pt>
                <c:pt idx="2">
                  <c:v>87.5</c:v>
                </c:pt>
                <c:pt idx="3">
                  <c:v>84</c:v>
                </c:pt>
                <c:pt idx="4">
                  <c:v>100</c:v>
                </c:pt>
                <c:pt idx="5">
                  <c:v>92</c:v>
                </c:pt>
                <c:pt idx="6">
                  <c:v>71</c:v>
                </c:pt>
                <c:pt idx="7">
                  <c:v>100</c:v>
                </c:pt>
                <c:pt idx="8">
                  <c:v>100</c:v>
                </c:pt>
                <c:pt idx="9">
                  <c:v>100</c:v>
                </c:pt>
              </c:numCache>
            </c:numRef>
          </c:val>
        </c:ser>
        <c:dLbls/>
        <c:marker val="1"/>
        <c:axId val="85747200"/>
        <c:axId val="85748736"/>
      </c:lineChart>
      <c:catAx>
        <c:axId val="85747200"/>
        <c:scaling>
          <c:orientation val="minMax"/>
        </c:scaling>
        <c:axPos val="b"/>
        <c:tickLblPos val="nextTo"/>
        <c:crossAx val="85748736"/>
        <c:crosses val="autoZero"/>
        <c:auto val="1"/>
        <c:lblAlgn val="ctr"/>
        <c:lblOffset val="100"/>
      </c:catAx>
      <c:valAx>
        <c:axId val="85748736"/>
        <c:scaling>
          <c:orientation val="minMax"/>
          <c:max val="110"/>
          <c:min val="0"/>
        </c:scaling>
        <c:axPos val="l"/>
        <c:majorGridlines/>
        <c:numFmt formatCode="General" sourceLinked="1"/>
        <c:tickLblPos val="nextTo"/>
        <c:crossAx val="85747200"/>
        <c:crosses val="autoZero"/>
        <c:crossBetween val="between"/>
        <c:majorUnit val="10"/>
        <c:minorUnit val="2"/>
      </c:valAx>
    </c:plotArea>
    <c:legend>
      <c:legendPos val="r"/>
      <c:layout>
        <c:manualLayout>
          <c:xMode val="edge"/>
          <c:yMode val="edge"/>
          <c:x val="0.75082590612002453"/>
          <c:y val="0.53086069307964567"/>
          <c:w val="0.24442067736185383"/>
          <c:h val="8.6572943679126754E-2"/>
        </c:manualLayout>
      </c:layout>
      <c:spPr>
        <a:solidFill>
          <a:schemeClr val="bg1"/>
        </a:solidFill>
        <a:ln>
          <a:noFill/>
        </a:ln>
      </c:spPr>
    </c:legend>
    <c:plotVisOnly val="1"/>
    <c:dispBlanksAs val="zero"/>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3F6CE1-BEF5-4C28-A550-1E0AB895D2B5}" type="datetimeFigureOut">
              <a:rPr lang="en-US" smtClean="0"/>
              <a:pPr/>
              <a:t>6/11/2013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769E63-122D-4567-A2D6-2CACEBCACCBB}" type="slidenum">
              <a:rPr lang="en-US" smtClean="0"/>
              <a:pPr/>
              <a:t>‹#›</a:t>
            </a:fld>
            <a:endParaRPr lang="en-US" dirty="0"/>
          </a:p>
        </p:txBody>
      </p:sp>
    </p:spTree>
    <p:extLst>
      <p:ext uri="{BB962C8B-B14F-4D97-AF65-F5344CB8AC3E}">
        <p14:creationId xmlns:p14="http://schemas.microsoft.com/office/powerpoint/2010/main" xmlns="" val="318872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769E63-122D-4567-A2D6-2CACEBCACCBB}" type="slidenum">
              <a:rPr lang="en-US" smtClean="0"/>
              <a:pPr/>
              <a:t>14</a:t>
            </a:fld>
            <a:endParaRPr lang="en-US" dirty="0"/>
          </a:p>
        </p:txBody>
      </p:sp>
    </p:spTree>
    <p:extLst>
      <p:ext uri="{BB962C8B-B14F-4D97-AF65-F5344CB8AC3E}">
        <p14:creationId xmlns:p14="http://schemas.microsoft.com/office/powerpoint/2010/main" xmlns="" val="385804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24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24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BAEDF-8881-4F7F-9D8F-6934BF0E9167}" type="datetime1">
              <a:rPr lang="en-US" smtClean="0"/>
              <a:pPr/>
              <a:t>6/11/2013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4614C2-C4D0-41EA-AC40-B28D3941A0BC}" type="slidenum">
              <a:rPr lang="en-US" smtClean="0"/>
              <a:pPr/>
              <a:t>‹#›</a:t>
            </a:fld>
            <a:endParaRPr lang="en-US" dirty="0"/>
          </a:p>
        </p:txBody>
      </p:sp>
      <p:pic>
        <p:nvPicPr>
          <p:cNvPr id="7" name="Picture 6" descr="EHC-ppt-cvr-150dpi-FINALinsid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 name="Picture 7" descr="EGGrevised12.09.gif"/>
          <p:cNvPicPr>
            <a:picLocks noChangeAspect="1"/>
          </p:cNvPicPr>
          <p:nvPr userDrawn="1"/>
        </p:nvPicPr>
        <p:blipFill>
          <a:blip r:embed="rId3" cstate="print"/>
          <a:stretch>
            <a:fillRect/>
          </a:stretch>
        </p:blipFill>
        <p:spPr>
          <a:xfrm>
            <a:off x="762000" y="6172200"/>
            <a:ext cx="955200" cy="609600"/>
          </a:xfrm>
          <a:prstGeom prst="rect">
            <a:avLst/>
          </a:prstGeom>
        </p:spPr>
      </p:pic>
      <p:sp>
        <p:nvSpPr>
          <p:cNvPr id="9" name="Line 35"/>
          <p:cNvSpPr>
            <a:spLocks noChangeShapeType="1"/>
          </p:cNvSpPr>
          <p:nvPr userDrawn="1"/>
        </p:nvSpPr>
        <p:spPr bwMode="auto">
          <a:xfrm>
            <a:off x="0" y="457200"/>
            <a:ext cx="9144000" cy="0"/>
          </a:xfrm>
          <a:prstGeom prst="line">
            <a:avLst/>
          </a:prstGeom>
          <a:noFill/>
          <a:ln w="15875">
            <a:solidFill>
              <a:srgbClr val="00ADCB"/>
            </a:solidFill>
            <a:round/>
            <a:headEnd/>
            <a:tailEnd/>
          </a:ln>
        </p:spPr>
        <p:txBody>
          <a:bodyPr wrap="none" anchor="ctr"/>
          <a:lstStyle/>
          <a:p>
            <a:pPr>
              <a:defRPr/>
            </a:pPr>
            <a:endParaRPr lang="en-US" dirty="0">
              <a:latin typeface="Arial" charset="0"/>
              <a:ea typeface="ＭＳ Ｐゴシック" pitchFamily="1" charset="-128"/>
              <a:cs typeface="+mn-cs"/>
            </a:endParaRPr>
          </a:p>
        </p:txBody>
      </p:sp>
      <p:sp>
        <p:nvSpPr>
          <p:cNvPr id="11" name="Rectangle 21"/>
          <p:cNvSpPr txBox="1">
            <a:spLocks noChangeArrowheads="1"/>
          </p:cNvSpPr>
          <p:nvPr userDrawn="1"/>
        </p:nvSpPr>
        <p:spPr bwMode="auto">
          <a:xfrm>
            <a:off x="4572000" y="6324600"/>
            <a:ext cx="228600" cy="304800"/>
          </a:xfrm>
          <a:prstGeom prst="rect">
            <a:avLst/>
          </a:prstGeom>
          <a:noFill/>
          <a:ln w="9525">
            <a:noFill/>
            <a:miter lim="800000"/>
            <a:headEnd/>
            <a:tailEnd/>
          </a:ln>
        </p:spPr>
        <p:txBody>
          <a:bodyPr vert="horz" wrap="square" lIns="0" tIns="45720" rIns="0" bIns="45720" numCol="1" rtlCol="0" anchor="t" anchorCtr="0" compatLnSpc="1">
            <a:prstTxWarp prst="textNoShape">
              <a:avLst/>
            </a:prstTxWarp>
          </a:bodyPr>
          <a:lstStyle>
            <a:lvl1pPr algn="r">
              <a:defRPr sz="900">
                <a:solidFill>
                  <a:srgbClr val="00AECB"/>
                </a:solidFill>
                <a:latin typeface="Arial" charset="0"/>
                <a:ea typeface="ＭＳ Ｐゴシック" pitchFamily="-110" charset="-128"/>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EDB23B-8DA1-478A-8373-2FF784925D8C}" type="slidenum">
              <a:rPr kumimoji="0" lang="en-US" sz="1200" b="0" i="0" u="none" strike="noStrike" kern="1200" cap="none" spc="0" normalizeH="0" baseline="0" noProof="0" smtClean="0">
                <a:ln>
                  <a:noFill/>
                </a:ln>
                <a:solidFill>
                  <a:schemeClr val="bg1"/>
                </a:solidFill>
                <a:effectLst/>
                <a:uLnTx/>
                <a:uFillTx/>
                <a:latin typeface="+mn-lt"/>
                <a:ea typeface="ＭＳ Ｐゴシック" pitchFamily="-11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ＭＳ Ｐゴシック" pitchFamily="-110"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b="1">
                <a:latin typeface="+mj-lt"/>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atin typeface="+mn-lt"/>
              </a:defRPr>
            </a:lvl1pPr>
            <a:lvl2pPr>
              <a:defRPr sz="2400">
                <a:latin typeface="+mn-lt"/>
              </a:defRPr>
            </a:lvl2pPr>
            <a:lvl3pPr>
              <a:defRPr sz="20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18AC1-7A29-47CB-A345-9360FD19262E}" type="datetime1">
              <a:rPr lang="en-US" smtClean="0"/>
              <a:pPr/>
              <a:t>6/11/2013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614C2-C4D0-41EA-AC40-B28D3941A0BC}" type="slidenum">
              <a:rPr lang="en-US" smtClean="0"/>
              <a:pPr/>
              <a:t>‹#›</a:t>
            </a:fld>
            <a:endParaRPr lang="en-US" dirty="0"/>
          </a:p>
        </p:txBody>
      </p:sp>
      <p:pic>
        <p:nvPicPr>
          <p:cNvPr id="7" name="Picture 6" descr="EHC-ppt-cvr-150dpi-FINALins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8" name="Line 35"/>
          <p:cNvSpPr>
            <a:spLocks noChangeShapeType="1"/>
          </p:cNvSpPr>
          <p:nvPr/>
        </p:nvSpPr>
        <p:spPr bwMode="auto">
          <a:xfrm>
            <a:off x="0" y="457200"/>
            <a:ext cx="9144000" cy="0"/>
          </a:xfrm>
          <a:prstGeom prst="line">
            <a:avLst/>
          </a:prstGeom>
          <a:noFill/>
          <a:ln w="15875">
            <a:solidFill>
              <a:srgbClr val="00ADCB"/>
            </a:solidFill>
            <a:round/>
            <a:headEnd/>
            <a:tailEnd/>
          </a:ln>
        </p:spPr>
        <p:txBody>
          <a:bodyPr wrap="none" anchor="ctr"/>
          <a:lstStyle/>
          <a:p>
            <a:pPr>
              <a:defRPr/>
            </a:pPr>
            <a:endParaRPr lang="en-US" dirty="0">
              <a:latin typeface="Arial" charset="0"/>
              <a:ea typeface="ＭＳ Ｐゴシック" pitchFamily="1" charset="-128"/>
              <a:cs typeface="+mn-cs"/>
            </a:endParaRPr>
          </a:p>
        </p:txBody>
      </p:sp>
      <p:pic>
        <p:nvPicPr>
          <p:cNvPr id="9" name="Picture 8" descr="EGGrevised12.09.gif"/>
          <p:cNvPicPr>
            <a:picLocks noChangeAspect="1"/>
          </p:cNvPicPr>
          <p:nvPr/>
        </p:nvPicPr>
        <p:blipFill>
          <a:blip r:embed="rId14" cstate="print"/>
          <a:stretch>
            <a:fillRect/>
          </a:stretch>
        </p:blipFill>
        <p:spPr>
          <a:xfrm>
            <a:off x="762000" y="6172200"/>
            <a:ext cx="955200" cy="609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7999"/>
            <a:ext cx="7772400" cy="1219201"/>
          </a:xfrm>
        </p:spPr>
        <p:txBody>
          <a:bodyPr>
            <a:normAutofit/>
          </a:bodyPr>
          <a:lstStyle/>
          <a:p>
            <a:r>
              <a:rPr lang="en-US" sz="3100" b="1" i="1" dirty="0" smtClean="0">
                <a:solidFill>
                  <a:schemeClr val="tx2">
                    <a:lumMod val="75000"/>
                  </a:schemeClr>
                </a:solidFill>
              </a:rPr>
              <a:t>Document Control of the Prospective Reimbursement Analysis (PRA)</a:t>
            </a:r>
            <a:endParaRPr lang="en-US" b="1" i="1" dirty="0">
              <a:solidFill>
                <a:schemeClr val="tx2">
                  <a:lumMod val="75000"/>
                </a:schemeClr>
              </a:solidFill>
            </a:endParaRPr>
          </a:p>
        </p:txBody>
      </p:sp>
      <p:sp>
        <p:nvSpPr>
          <p:cNvPr id="3" name="Subtitle 2"/>
          <p:cNvSpPr>
            <a:spLocks noGrp="1"/>
          </p:cNvSpPr>
          <p:nvPr>
            <p:ph type="subTitle" idx="1"/>
          </p:nvPr>
        </p:nvSpPr>
        <p:spPr>
          <a:xfrm>
            <a:off x="1371600" y="4572000"/>
            <a:ext cx="6400800" cy="1066800"/>
          </a:xfrm>
        </p:spPr>
        <p:txBody>
          <a:bodyPr>
            <a:normAutofit/>
          </a:bodyPr>
          <a:lstStyle/>
          <a:p>
            <a:r>
              <a:rPr lang="en-US" sz="2800" smtClean="0">
                <a:solidFill>
                  <a:schemeClr val="tx2">
                    <a:lumMod val="75000"/>
                  </a:schemeClr>
                </a:solidFill>
              </a:rPr>
              <a:t>Sheila </a:t>
            </a:r>
            <a:r>
              <a:rPr lang="en-US" sz="2800" dirty="0" smtClean="0">
                <a:solidFill>
                  <a:schemeClr val="tx2">
                    <a:lumMod val="75000"/>
                  </a:schemeClr>
                </a:solidFill>
              </a:rPr>
              <a:t>O’Neal </a:t>
            </a:r>
            <a:r>
              <a:rPr lang="en-US" sz="2800" dirty="0" smtClean="0">
                <a:solidFill>
                  <a:schemeClr val="tx2">
                    <a:lumMod val="75000"/>
                  </a:schemeClr>
                </a:solidFill>
              </a:rPr>
              <a:t>and Vickie Swafford </a:t>
            </a:r>
            <a:endParaRPr lang="en-US" sz="2800" dirty="0">
              <a:solidFill>
                <a:schemeClr val="tx2">
                  <a:lumMod val="75000"/>
                </a:schemeClr>
              </a:solidFill>
            </a:endParaRPr>
          </a:p>
        </p:txBody>
      </p:sp>
      <p:pic>
        <p:nvPicPr>
          <p:cNvPr id="5" name="Picture 4" descr="QualityandRisk.tif"/>
          <p:cNvPicPr>
            <a:picLocks noChangeAspect="1"/>
          </p:cNvPicPr>
          <p:nvPr/>
        </p:nvPicPr>
        <p:blipFill>
          <a:blip r:embed="rId2" cstate="print"/>
          <a:stretch>
            <a:fillRect/>
          </a:stretch>
        </p:blipFill>
        <p:spPr>
          <a:xfrm>
            <a:off x="1676400" y="1066800"/>
            <a:ext cx="5681859" cy="1219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 Title Template</a:t>
            </a:r>
            <a:endParaRPr lang="en-US" dirty="0"/>
          </a:p>
        </p:txBody>
      </p:sp>
      <p:sp>
        <p:nvSpPr>
          <p:cNvPr id="4" name="Slide Number Placeholder 3"/>
          <p:cNvSpPr>
            <a:spLocks noGrp="1"/>
          </p:cNvSpPr>
          <p:nvPr>
            <p:ph type="sldNum" sz="quarter" idx="12"/>
          </p:nvPr>
        </p:nvSpPr>
        <p:spPr/>
        <p:txBody>
          <a:bodyPr/>
          <a:lstStyle/>
          <a:p>
            <a:fld id="{474614C2-C4D0-41EA-AC40-B28D3941A0BC}" type="slidenum">
              <a:rPr lang="en-US" smtClean="0"/>
              <a:pPr/>
              <a:t>10</a:t>
            </a:fld>
            <a:endParaRPr lang="en-US" dirty="0"/>
          </a:p>
        </p:txBody>
      </p:sp>
      <p:pic>
        <p:nvPicPr>
          <p:cNvPr id="5" name="Content Placeholder 4"/>
          <p:cNvPicPr>
            <a:picLocks noGrp="1"/>
          </p:cNvPicPr>
          <p:nvPr>
            <p:ph idx="1"/>
          </p:nvPr>
        </p:nvPicPr>
        <p:blipFill>
          <a:blip r:embed="rId2" cstate="print"/>
          <a:stretch>
            <a:fillRect/>
          </a:stretch>
        </p:blipFill>
        <p:spPr>
          <a:xfrm>
            <a:off x="838200" y="1524000"/>
            <a:ext cx="7772400" cy="4004469"/>
          </a:xfrm>
          <a:prstGeom prst="rect">
            <a:avLst/>
          </a:prstGeom>
        </p:spPr>
      </p:pic>
      <p:sp>
        <p:nvSpPr>
          <p:cNvPr id="6" name="Oval 5"/>
          <p:cNvSpPr/>
          <p:nvPr/>
        </p:nvSpPr>
        <p:spPr>
          <a:xfrm>
            <a:off x="3581400" y="2362200"/>
            <a:ext cx="2209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Footer Template</a:t>
            </a:r>
            <a:endParaRPr lang="en-US" dirty="0"/>
          </a:p>
        </p:txBody>
      </p:sp>
      <p:sp>
        <p:nvSpPr>
          <p:cNvPr id="4" name="Slide Number Placeholder 3"/>
          <p:cNvSpPr>
            <a:spLocks noGrp="1"/>
          </p:cNvSpPr>
          <p:nvPr>
            <p:ph type="sldNum" sz="quarter" idx="12"/>
          </p:nvPr>
        </p:nvSpPr>
        <p:spPr/>
        <p:txBody>
          <a:bodyPr/>
          <a:lstStyle/>
          <a:p>
            <a:fld id="{474614C2-C4D0-41EA-AC40-B28D3941A0BC}" type="slidenum">
              <a:rPr lang="en-US" smtClean="0"/>
              <a:pPr/>
              <a:t>11</a:t>
            </a:fld>
            <a:endParaRPr lang="en-US" dirty="0"/>
          </a:p>
        </p:txBody>
      </p:sp>
      <p:pic>
        <p:nvPicPr>
          <p:cNvPr id="5" name="Content Placeholder 4"/>
          <p:cNvPicPr>
            <a:picLocks noGrp="1"/>
          </p:cNvPicPr>
          <p:nvPr>
            <p:ph idx="1"/>
          </p:nvPr>
        </p:nvPicPr>
        <p:blipFill>
          <a:blip r:embed="rId2" cstate="print"/>
          <a:stretch>
            <a:fillRect/>
          </a:stretch>
        </p:blipFill>
        <p:spPr>
          <a:xfrm>
            <a:off x="533400" y="1634331"/>
            <a:ext cx="8153400" cy="4080669"/>
          </a:xfrm>
          <a:prstGeom prst="rect">
            <a:avLst/>
          </a:prstGeom>
        </p:spPr>
      </p:pic>
      <p:sp>
        <p:nvSpPr>
          <p:cNvPr id="6" name="Oval 5"/>
          <p:cNvSpPr/>
          <p:nvPr/>
        </p:nvSpPr>
        <p:spPr>
          <a:xfrm>
            <a:off x="3200400" y="4876800"/>
            <a:ext cx="2743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4614C2-C4D0-41EA-AC40-B28D3941A0BC}" type="slidenum">
              <a:rPr lang="en-US" smtClean="0"/>
              <a:pPr/>
              <a:t>12</a:t>
            </a:fld>
            <a:endParaRPr lang="en-US" dirty="0"/>
          </a:p>
        </p:txBody>
      </p:sp>
      <p:sp>
        <p:nvSpPr>
          <p:cNvPr id="10"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371600" y="1981200"/>
            <a:ext cx="184731" cy="646331"/>
          </a:xfrm>
          <a:prstGeom prst="rect">
            <a:avLst/>
          </a:prstGeom>
          <a:noFill/>
        </p:spPr>
        <p:txBody>
          <a:bodyPr wrap="none" rtlCol="0">
            <a:spAutoFit/>
          </a:bodyPr>
          <a:lstStyle/>
          <a:p>
            <a:endParaRPr lang="en-US" dirty="0" smtClean="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127"/>
            <a:ext cx="9144000" cy="5956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6986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4614C2-C4D0-41EA-AC40-B28D3941A0BC}" type="slidenum">
              <a:rPr lang="en-US" smtClean="0"/>
              <a:pPr/>
              <a:t>13</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xmlns="" val="1793789559"/>
              </p:ext>
            </p:extLst>
          </p:nvPr>
        </p:nvGraphicFramePr>
        <p:xfrm>
          <a:off x="723900" y="1828799"/>
          <a:ext cx="7696200" cy="2377440"/>
        </p:xfrm>
        <a:graphic>
          <a:graphicData uri="http://schemas.openxmlformats.org/drawingml/2006/table">
            <a:tbl>
              <a:tblPr firstRow="1" bandRow="1">
                <a:tableStyleId>{5C22544A-7EE6-4342-B048-85BDC9FD1C3A}</a:tableStyleId>
              </a:tblPr>
              <a:tblGrid>
                <a:gridCol w="3848100"/>
                <a:gridCol w="3848100"/>
              </a:tblGrid>
              <a:tr h="338097">
                <a:tc>
                  <a:txBody>
                    <a:bodyPr/>
                    <a:lstStyle/>
                    <a:p>
                      <a:pPr algn="ctr"/>
                      <a:r>
                        <a:rPr lang="en-US" b="1" dirty="0" smtClean="0"/>
                        <a:t>Test of Change</a:t>
                      </a:r>
                      <a:endParaRPr lang="en-US" b="1" dirty="0"/>
                    </a:p>
                  </a:txBody>
                  <a:tcPr anchor="ctr"/>
                </a:tc>
                <a:tc>
                  <a:txBody>
                    <a:bodyPr/>
                    <a:lstStyle/>
                    <a:p>
                      <a:pPr algn="ctr"/>
                      <a:r>
                        <a:rPr lang="en-US" b="1" dirty="0" smtClean="0"/>
                        <a:t>What was learned?</a:t>
                      </a:r>
                      <a:endParaRPr lang="en-US" b="1" dirty="0"/>
                    </a:p>
                  </a:txBody>
                  <a:tcPr anchor="ctr"/>
                </a:tc>
              </a:tr>
              <a:tr h="1070642">
                <a:tc>
                  <a:txBody>
                    <a:bodyPr/>
                    <a:lstStyle/>
                    <a:p>
                      <a:pPr marL="285750" indent="-285750" algn="l">
                        <a:buFont typeface="Arial" pitchFamily="34" charset="0"/>
                        <a:buChar char="•"/>
                      </a:pPr>
                      <a:r>
                        <a:rPr lang="en-US" sz="1400" b="1" dirty="0" smtClean="0"/>
                        <a:t>Met </a:t>
                      </a:r>
                      <a:r>
                        <a:rPr lang="en-US" sz="1400" b="1" baseline="0" dirty="0" smtClean="0"/>
                        <a:t>to review data and agreed standard process. Individual results given. </a:t>
                      </a:r>
                      <a:endParaRPr lang="en-US" sz="1400" b="1" baseline="0" dirty="0"/>
                    </a:p>
                    <a:p>
                      <a:pPr marL="742950" lvl="1" indent="-285750" algn="l">
                        <a:buFont typeface="Wingdings" pitchFamily="2" charset="2"/>
                        <a:buChar char="ü"/>
                      </a:pPr>
                      <a:r>
                        <a:rPr lang="en-US" sz="1400" b="1" baseline="0" dirty="0" smtClean="0"/>
                        <a:t>Discussed why errors still occurring and options considered, but no changes to process agreed to at this time.</a:t>
                      </a:r>
                    </a:p>
                    <a:p>
                      <a:pPr marL="742950" lvl="1" indent="-285750" algn="l">
                        <a:buFont typeface="Wingdings" pitchFamily="2" charset="2"/>
                        <a:buChar char="ü"/>
                      </a:pPr>
                      <a:r>
                        <a:rPr lang="en-US" sz="1400" b="1" baseline="0" dirty="0" smtClean="0"/>
                        <a:t>Gave individual results so that each could see where their errors occurred</a:t>
                      </a:r>
                    </a:p>
                    <a:p>
                      <a:pPr marL="742950" lvl="1" indent="-285750" algn="l">
                        <a:buFont typeface="Wingdings" pitchFamily="2" charset="2"/>
                        <a:buChar char="ü"/>
                      </a:pPr>
                      <a:r>
                        <a:rPr lang="en-US" sz="1400" b="1" baseline="0" dirty="0" smtClean="0"/>
                        <a:t>Impressed how important this was  down stream to patient safety.</a:t>
                      </a:r>
                    </a:p>
                  </a:txBody>
                  <a:tcPr anchor="ctr"/>
                </a:tc>
                <a:tc>
                  <a:txBody>
                    <a:bodyPr/>
                    <a:lstStyle/>
                    <a:p>
                      <a:pPr algn="l">
                        <a:buFont typeface="Arial" pitchFamily="34" charset="0"/>
                        <a:buNone/>
                      </a:pPr>
                      <a:r>
                        <a:rPr lang="en-US" sz="1400" b="1" dirty="0" smtClean="0"/>
                        <a:t>The</a:t>
                      </a:r>
                      <a:r>
                        <a:rPr lang="en-US" sz="1400" b="1" baseline="0" dirty="0" smtClean="0"/>
                        <a:t> 1</a:t>
                      </a:r>
                      <a:r>
                        <a:rPr lang="en-US" sz="1400" b="1" baseline="30000" dirty="0" smtClean="0"/>
                        <a:t>St</a:t>
                      </a:r>
                      <a:r>
                        <a:rPr lang="en-US" sz="1400" b="1" baseline="0" dirty="0" smtClean="0"/>
                        <a:t> weeks results showed </a:t>
                      </a:r>
                      <a:r>
                        <a:rPr lang="en-US" sz="1400" b="1" baseline="0" smtClean="0"/>
                        <a:t>almost 90</a:t>
                      </a:r>
                      <a:r>
                        <a:rPr lang="en-US" sz="1400" b="1" baseline="0" dirty="0" smtClean="0"/>
                        <a:t>% accuracy on each element, however subsequent weeks continued to decline.</a:t>
                      </a:r>
                      <a:endParaRPr lang="en-US" sz="1400" b="1" dirty="0"/>
                    </a:p>
                  </a:txBody>
                  <a:tcPr anchor="ctr"/>
                </a:tc>
              </a:tr>
            </a:tbl>
          </a:graphicData>
        </a:graphic>
      </p:graphicFrame>
      <p:sp>
        <p:nvSpPr>
          <p:cNvPr id="6" name="Title 1"/>
          <p:cNvSpPr txBox="1">
            <a:spLocks/>
          </p:cNvSpPr>
          <p:nvPr/>
        </p:nvSpPr>
        <p:spPr>
          <a:xfrm>
            <a:off x="45720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Test of Change #2</a:t>
            </a:r>
            <a:endParaRPr lang="en-US" dirty="0"/>
          </a:p>
        </p:txBody>
      </p:sp>
    </p:spTree>
    <p:extLst>
      <p:ext uri="{BB962C8B-B14F-4D97-AF65-F5344CB8AC3E}">
        <p14:creationId xmlns:p14="http://schemas.microsoft.com/office/powerpoint/2010/main" xmlns="" val="1356747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4800600" cy="533400"/>
          </a:xfrm>
        </p:spPr>
        <p:txBody>
          <a:bodyPr>
            <a:normAutofit fontScale="90000"/>
          </a:bodyPr>
          <a:lstStyle/>
          <a:p>
            <a:r>
              <a:rPr lang="en-US" dirty="0" smtClean="0"/>
              <a:t>Week 3 Data</a:t>
            </a:r>
            <a:endParaRPr lang="en-US" dirty="0"/>
          </a:p>
        </p:txBody>
      </p:sp>
      <p:sp>
        <p:nvSpPr>
          <p:cNvPr id="4" name="Slide Number Placeholder 3"/>
          <p:cNvSpPr>
            <a:spLocks noGrp="1"/>
          </p:cNvSpPr>
          <p:nvPr>
            <p:ph type="sldNum" sz="quarter" idx="12"/>
          </p:nvPr>
        </p:nvSpPr>
        <p:spPr/>
        <p:txBody>
          <a:bodyPr/>
          <a:lstStyle/>
          <a:p>
            <a:fld id="{474614C2-C4D0-41EA-AC40-B28D3941A0BC}" type="slidenum">
              <a:rPr lang="en-US" smtClean="0"/>
              <a:pPr/>
              <a:t>14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07820725"/>
              </p:ext>
            </p:extLst>
          </p:nvPr>
        </p:nvGraphicFramePr>
        <p:xfrm>
          <a:off x="4648200" y="3810000"/>
          <a:ext cx="4191000" cy="190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xmlns="" val="4105149420"/>
              </p:ext>
            </p:extLst>
          </p:nvPr>
        </p:nvGraphicFramePr>
        <p:xfrm>
          <a:off x="4724400" y="1295400"/>
          <a:ext cx="4191000" cy="234315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905000" y="609600"/>
            <a:ext cx="4800600" cy="369332"/>
          </a:xfrm>
          <a:prstGeom prst="rect">
            <a:avLst/>
          </a:prstGeom>
          <a:noFill/>
        </p:spPr>
        <p:txBody>
          <a:bodyPr wrap="square" rtlCol="0">
            <a:spAutoFit/>
          </a:bodyPr>
          <a:lstStyle/>
          <a:p>
            <a:pPr algn="ctr"/>
            <a:r>
              <a:rPr lang="en-US" dirty="0" smtClean="0"/>
              <a:t>Sharp Decline in Accuracy</a:t>
            </a:r>
            <a:endParaRPr lang="en-US" dirty="0"/>
          </a:p>
        </p:txBody>
      </p:sp>
      <p:graphicFrame>
        <p:nvGraphicFramePr>
          <p:cNvPr id="12" name="Chart 11"/>
          <p:cNvGraphicFramePr>
            <a:graphicFrameLocks/>
          </p:cNvGraphicFramePr>
          <p:nvPr>
            <p:extLst>
              <p:ext uri="{D42A27DB-BD31-4B8C-83A1-F6EECF244321}">
                <p14:modId xmlns:p14="http://schemas.microsoft.com/office/powerpoint/2010/main" xmlns="" val="1410519734"/>
              </p:ext>
            </p:extLst>
          </p:nvPr>
        </p:nvGraphicFramePr>
        <p:xfrm>
          <a:off x="533400" y="3657600"/>
          <a:ext cx="3886200" cy="2117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xmlns="" val="1441721278"/>
              </p:ext>
            </p:extLst>
          </p:nvPr>
        </p:nvGraphicFramePr>
        <p:xfrm>
          <a:off x="228600" y="1219200"/>
          <a:ext cx="4419600" cy="22479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1338978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4614C2-C4D0-41EA-AC40-B28D3941A0BC}" type="slidenum">
              <a:rPr lang="en-US" smtClean="0"/>
              <a:pPr/>
              <a:t>15</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xmlns="" val="2801555322"/>
              </p:ext>
            </p:extLst>
          </p:nvPr>
        </p:nvGraphicFramePr>
        <p:xfrm>
          <a:off x="723900" y="1600200"/>
          <a:ext cx="7696200" cy="4087456"/>
        </p:xfrm>
        <a:graphic>
          <a:graphicData uri="http://schemas.openxmlformats.org/drawingml/2006/table">
            <a:tbl>
              <a:tblPr firstRow="1" bandRow="1">
                <a:tableStyleId>{5C22544A-7EE6-4342-B048-85BDC9FD1C3A}</a:tableStyleId>
              </a:tblPr>
              <a:tblGrid>
                <a:gridCol w="3848100"/>
                <a:gridCol w="3848100"/>
              </a:tblGrid>
              <a:tr h="460202">
                <a:tc>
                  <a:txBody>
                    <a:bodyPr/>
                    <a:lstStyle/>
                    <a:p>
                      <a:pPr algn="ctr"/>
                      <a:r>
                        <a:rPr lang="en-US" b="1" dirty="0" smtClean="0"/>
                        <a:t>Test of Change</a:t>
                      </a:r>
                      <a:endParaRPr lang="en-US" b="1" dirty="0"/>
                    </a:p>
                  </a:txBody>
                  <a:tcPr anchor="ctr"/>
                </a:tc>
                <a:tc>
                  <a:txBody>
                    <a:bodyPr/>
                    <a:lstStyle/>
                    <a:p>
                      <a:pPr algn="ctr"/>
                      <a:r>
                        <a:rPr lang="en-US" b="1" dirty="0" smtClean="0"/>
                        <a:t>What was learned?</a:t>
                      </a:r>
                      <a:endParaRPr lang="en-US" b="1" dirty="0"/>
                    </a:p>
                  </a:txBody>
                  <a:tcPr anchor="ctr"/>
                </a:tc>
              </a:tr>
              <a:tr h="2160946">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1" dirty="0" smtClean="0"/>
                        <a:t>Met </a:t>
                      </a:r>
                      <a:r>
                        <a:rPr lang="en-US" sz="1400" b="1" baseline="0" dirty="0" smtClean="0"/>
                        <a:t> week  8 to review progress and continued errors.</a:t>
                      </a:r>
                    </a:p>
                    <a:p>
                      <a:pPr marL="742950" lvl="1" indent="-285750" algn="l">
                        <a:buFont typeface="Wingdings" pitchFamily="2" charset="2"/>
                        <a:buChar char="ü"/>
                      </a:pPr>
                      <a:r>
                        <a:rPr lang="en-US" sz="1400" b="1" baseline="0" dirty="0" smtClean="0"/>
                        <a:t>Discussed why errors still occurring.</a:t>
                      </a:r>
                    </a:p>
                    <a:p>
                      <a:pPr marL="742950" lvl="1" indent="-285750" algn="l">
                        <a:buFont typeface="Wingdings" pitchFamily="2" charset="2"/>
                        <a:buChar char="ü"/>
                      </a:pPr>
                      <a:r>
                        <a:rPr lang="en-US" sz="1400" b="1" baseline="0" dirty="0" smtClean="0"/>
                        <a:t>List of error provided to each lead and expectation laid out  that corrections would be made and reviewed.</a:t>
                      </a:r>
                    </a:p>
                    <a:p>
                      <a:pPr marL="742950" lvl="1" indent="-285750" algn="l">
                        <a:buFont typeface="Wingdings" pitchFamily="2" charset="2"/>
                        <a:buChar char="ü"/>
                      </a:pPr>
                      <a:r>
                        <a:rPr lang="en-US" sz="1400" b="1" baseline="0" dirty="0" smtClean="0"/>
                        <a:t>Items were placed on the Check list and to be reviewed prior to hand off to SPA.</a:t>
                      </a:r>
                    </a:p>
                    <a:p>
                      <a:pPr marL="742950" lvl="1" indent="-285750" algn="l">
                        <a:buFont typeface="Wingdings" pitchFamily="2" charset="2"/>
                        <a:buChar char="ü"/>
                      </a:pPr>
                      <a:r>
                        <a:rPr lang="en-US" sz="1400" b="1" baseline="0" dirty="0" smtClean="0"/>
                        <a:t>An additional level of QA was set up to be reviewed by SPA when handed off. </a:t>
                      </a:r>
                    </a:p>
                    <a:p>
                      <a:pPr marL="742950" lvl="1" indent="-285750" algn="l">
                        <a:buFont typeface="Wingdings" pitchFamily="2" charset="2"/>
                        <a:buChar char="ü"/>
                      </a:pPr>
                      <a:endParaRPr lang="en-US" sz="1400" b="1" dirty="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400" b="1" dirty="0" smtClean="0"/>
                        <a:t>Learned</a:t>
                      </a:r>
                      <a:r>
                        <a:rPr lang="en-US" sz="1400" b="1" baseline="0" dirty="0" smtClean="0"/>
                        <a:t> there are more scenarios to consider that may not fit the current standards set causing indecision and errors on the report. </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400" b="1" baseline="0" dirty="0" smtClean="0"/>
                        <a:t>Some Leads dismayed and concerned - feeling their finished products were correct every time.</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400" b="1" baseline="0" dirty="0" smtClean="0"/>
                        <a:t>Learned we did not have to be so precise on some of the guidelines (i.e. all CAPS vs. not)</a:t>
                      </a:r>
                      <a:endParaRPr lang="en-US" sz="1400" b="1" dirty="0"/>
                    </a:p>
                  </a:txBody>
                  <a:tcPr anchor="ctr"/>
                </a:tc>
              </a:tr>
              <a:tr h="1188854">
                <a:tc>
                  <a:txBody>
                    <a:bodyPr/>
                    <a:lstStyle/>
                    <a:p>
                      <a:pPr algn="ctr"/>
                      <a:endParaRPr lang="en-US" sz="1400" b="1" dirty="0"/>
                    </a:p>
                  </a:txBody>
                  <a:tcPr anchor="ctr"/>
                </a:tc>
                <a:tc>
                  <a:txBody>
                    <a:bodyPr/>
                    <a:lstStyle/>
                    <a:p>
                      <a:pPr algn="l"/>
                      <a:r>
                        <a:rPr lang="en-US" sz="1400" b="1" dirty="0" smtClean="0"/>
                        <a:t>** We discovered that we as the QA Team did</a:t>
                      </a:r>
                      <a:r>
                        <a:rPr lang="en-US" sz="1400" b="1" baseline="0" dirty="0" smtClean="0"/>
                        <a:t> not initially require the Leads to correct the identified with errors, however the data  was provided to the individual leads on which errors were found on specific PRAs.  </a:t>
                      </a:r>
                      <a:endParaRPr lang="en-US" sz="1400" b="1" dirty="0"/>
                    </a:p>
                  </a:txBody>
                  <a:tcPr anchor="ctr"/>
                </a:tc>
              </a:tr>
            </a:tbl>
          </a:graphicData>
        </a:graphic>
      </p:graphicFrame>
      <p:sp>
        <p:nvSpPr>
          <p:cNvPr id="6" name="Title 1"/>
          <p:cNvSpPr txBox="1">
            <a:spLocks/>
          </p:cNvSpPr>
          <p:nvPr/>
        </p:nvSpPr>
        <p:spPr>
          <a:xfrm>
            <a:off x="45720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Test of Change #3</a:t>
            </a:r>
            <a:endParaRPr lang="en-US" dirty="0"/>
          </a:p>
        </p:txBody>
      </p:sp>
    </p:spTree>
    <p:extLst>
      <p:ext uri="{BB962C8B-B14F-4D97-AF65-F5344CB8AC3E}">
        <p14:creationId xmlns:p14="http://schemas.microsoft.com/office/powerpoint/2010/main" xmlns="" val="859541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 Title Name</a:t>
            </a:r>
            <a:endParaRPr lang="en-US" dirty="0"/>
          </a:p>
        </p:txBody>
      </p:sp>
      <p:sp>
        <p:nvSpPr>
          <p:cNvPr id="4" name="Slide Number Placeholder 3"/>
          <p:cNvSpPr>
            <a:spLocks noGrp="1"/>
          </p:cNvSpPr>
          <p:nvPr>
            <p:ph type="sldNum" sz="quarter" idx="12"/>
          </p:nvPr>
        </p:nvSpPr>
        <p:spPr/>
        <p:txBody>
          <a:bodyPr/>
          <a:lstStyle/>
          <a:p>
            <a:fld id="{474614C2-C4D0-41EA-AC40-B28D3941A0BC}" type="slidenum">
              <a:rPr lang="en-US" smtClean="0"/>
              <a:pPr/>
              <a:t>16</a:t>
            </a:fld>
            <a:endParaRPr lang="en-US" dirty="0"/>
          </a:p>
        </p:txBody>
      </p:sp>
      <p:pic>
        <p:nvPicPr>
          <p:cNvPr id="2056" name="Picture 8"/>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295400"/>
            <a:ext cx="7414839" cy="40611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Footer Accuracy</a:t>
            </a:r>
            <a:endParaRPr lang="en-US" dirty="0"/>
          </a:p>
        </p:txBody>
      </p:sp>
      <p:sp>
        <p:nvSpPr>
          <p:cNvPr id="4" name="Slide Number Placeholder 3"/>
          <p:cNvSpPr>
            <a:spLocks noGrp="1"/>
          </p:cNvSpPr>
          <p:nvPr>
            <p:ph type="sldNum" sz="quarter" idx="12"/>
          </p:nvPr>
        </p:nvSpPr>
        <p:spPr/>
        <p:txBody>
          <a:bodyPr/>
          <a:lstStyle/>
          <a:p>
            <a:fld id="{474614C2-C4D0-41EA-AC40-B28D3941A0BC}" type="slidenum">
              <a:rPr lang="en-US" smtClean="0"/>
              <a:pPr/>
              <a:t>17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396219583"/>
              </p:ext>
            </p:extLst>
          </p:nvPr>
        </p:nvGraphicFramePr>
        <p:xfrm>
          <a:off x="457200" y="1295401"/>
          <a:ext cx="82296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QCT Page: Protocol Date</a:t>
            </a:r>
            <a:endParaRPr lang="en-US" dirty="0"/>
          </a:p>
        </p:txBody>
      </p:sp>
      <p:sp>
        <p:nvSpPr>
          <p:cNvPr id="4" name="Slide Number Placeholder 3"/>
          <p:cNvSpPr>
            <a:spLocks noGrp="1"/>
          </p:cNvSpPr>
          <p:nvPr>
            <p:ph type="sldNum" sz="quarter" idx="12"/>
          </p:nvPr>
        </p:nvSpPr>
        <p:spPr/>
        <p:txBody>
          <a:bodyPr/>
          <a:lstStyle/>
          <a:p>
            <a:fld id="{474614C2-C4D0-41EA-AC40-B28D3941A0BC}" type="slidenum">
              <a:rPr lang="en-US" smtClean="0"/>
              <a:pPr/>
              <a:t>18</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725133877"/>
              </p:ext>
            </p:extLst>
          </p:nvPr>
        </p:nvGraphicFramePr>
        <p:xfrm>
          <a:off x="914400" y="1524000"/>
          <a:ext cx="7315200" cy="40687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Folder</a:t>
            </a:r>
            <a:endParaRPr lang="en-US" dirty="0"/>
          </a:p>
        </p:txBody>
      </p:sp>
      <p:sp>
        <p:nvSpPr>
          <p:cNvPr id="4" name="Slide Number Placeholder 3"/>
          <p:cNvSpPr>
            <a:spLocks noGrp="1"/>
          </p:cNvSpPr>
          <p:nvPr>
            <p:ph type="sldNum" sz="quarter" idx="12"/>
          </p:nvPr>
        </p:nvSpPr>
        <p:spPr/>
        <p:txBody>
          <a:bodyPr/>
          <a:lstStyle/>
          <a:p>
            <a:fld id="{474614C2-C4D0-41EA-AC40-B28D3941A0BC}" type="slidenum">
              <a:rPr lang="en-US" smtClean="0"/>
              <a:pPr/>
              <a:t>19</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507529275"/>
              </p:ext>
            </p:extLst>
          </p:nvPr>
        </p:nvGraphicFramePr>
        <p:xfrm>
          <a:off x="685800" y="1447800"/>
          <a:ext cx="7848600" cy="42211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Office for Clinical Research Pre-Award Team</a:t>
            </a:r>
            <a:endParaRPr lang="en-US" sz="3200" b="1" dirty="0"/>
          </a:p>
        </p:txBody>
      </p:sp>
      <p:sp>
        <p:nvSpPr>
          <p:cNvPr id="4" name="Slide Number Placeholder 3"/>
          <p:cNvSpPr>
            <a:spLocks noGrp="1"/>
          </p:cNvSpPr>
          <p:nvPr>
            <p:ph type="sldNum" sz="quarter" idx="12"/>
          </p:nvPr>
        </p:nvSpPr>
        <p:spPr/>
        <p:txBody>
          <a:bodyPr/>
          <a:lstStyle/>
          <a:p>
            <a:fld id="{474614C2-C4D0-41EA-AC40-B28D3941A0BC}" type="slidenum">
              <a:rPr lang="en-US" smtClean="0"/>
              <a:pPr/>
              <a:t>2</a:t>
            </a:fld>
            <a:endParaRPr lang="en-US" dirty="0"/>
          </a:p>
        </p:txBody>
      </p:sp>
      <p:pic>
        <p:nvPicPr>
          <p:cNvPr id="7" name="Content Placeholder 6" descr="022.jpg"/>
          <p:cNvPicPr>
            <a:picLocks noGrp="1" noChangeAspect="1"/>
          </p:cNvPicPr>
          <p:nvPr>
            <p:ph idx="1"/>
          </p:nvPr>
        </p:nvPicPr>
        <p:blipFill>
          <a:blip r:embed="rId2" cstate="print"/>
          <a:stretch>
            <a:fillRect/>
          </a:stretch>
        </p:blipFill>
        <p:spPr>
          <a:xfrm>
            <a:off x="1524000" y="1371600"/>
            <a:ext cx="6247930" cy="4263231"/>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09" y="274638"/>
            <a:ext cx="8740791" cy="1143000"/>
          </a:xfrm>
        </p:spPr>
        <p:txBody>
          <a:bodyPr>
            <a:noAutofit/>
          </a:bodyPr>
          <a:lstStyle/>
          <a:p>
            <a:r>
              <a:rPr lang="en-US" sz="2800" b="1" dirty="0" smtClean="0"/>
              <a:t>Electronic Medical Record Documentation of Clinical Research</a:t>
            </a:r>
            <a:endParaRPr lang="en-US" sz="2800" b="1" dirty="0"/>
          </a:p>
        </p:txBody>
      </p:sp>
      <p:sp>
        <p:nvSpPr>
          <p:cNvPr id="4" name="Subtitle 2"/>
          <p:cNvSpPr>
            <a:spLocks noGrp="1"/>
          </p:cNvSpPr>
          <p:nvPr>
            <p:ph idx="1"/>
          </p:nvPr>
        </p:nvSpPr>
        <p:spPr>
          <a:xfrm>
            <a:off x="457200" y="1600201"/>
            <a:ext cx="8229600" cy="1143000"/>
          </a:xfrm>
        </p:spPr>
        <p:txBody>
          <a:bodyPr/>
          <a:lstStyle/>
          <a:p>
            <a:pPr eaLnBrk="1" hangingPunct="1"/>
            <a:r>
              <a:rPr lang="en-US" sz="1600" b="1" dirty="0" smtClean="0">
                <a:solidFill>
                  <a:schemeClr val="tx1"/>
                </a:solidFill>
              </a:rPr>
              <a:t>Your patient’s banner will appear with an “</a:t>
            </a:r>
            <a:r>
              <a:rPr lang="en-US" sz="1600" b="1" dirty="0" smtClean="0">
                <a:solidFill>
                  <a:srgbClr val="FF0000"/>
                </a:solidFill>
              </a:rPr>
              <a:t>On-Clinical Trial</a:t>
            </a:r>
            <a:r>
              <a:rPr lang="en-US" sz="1600" b="1" dirty="0" smtClean="0">
                <a:solidFill>
                  <a:schemeClr val="tx1"/>
                </a:solidFill>
              </a:rPr>
              <a:t>” notification if entered in ERMS.</a:t>
            </a:r>
            <a:endParaRPr lang="en-US" sz="1600" dirty="0" smtClean="0">
              <a:solidFill>
                <a:schemeClr val="tx1"/>
              </a:solidFill>
            </a:endParaRPr>
          </a:p>
          <a:p>
            <a:pPr marL="0" indent="0" eaLnBrk="1" hangingPunct="1">
              <a:buNone/>
            </a:pPr>
            <a:endParaRPr lang="en-US" sz="1800" dirty="0" smtClean="0">
              <a:solidFill>
                <a:schemeClr val="tx1"/>
              </a:solidFill>
              <a:latin typeface="Verdana"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533400" y="2023730"/>
            <a:ext cx="8240712" cy="3505200"/>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flipV="1">
            <a:off x="49197" y="3276600"/>
            <a:ext cx="403225" cy="20955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7" name="Rectangle 6"/>
          <p:cNvSpPr/>
          <p:nvPr/>
        </p:nvSpPr>
        <p:spPr>
          <a:xfrm>
            <a:off x="467032" y="3019668"/>
            <a:ext cx="986305" cy="22773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700" dirty="0">
                <a:solidFill>
                  <a:prstClr val="black"/>
                </a:solidFill>
              </a:rPr>
              <a:t>Patient’s name</a:t>
            </a:r>
          </a:p>
        </p:txBody>
      </p:sp>
      <p:pic>
        <p:nvPicPr>
          <p:cNvPr id="8" name="Picture 7"/>
          <p:cNvPicPr/>
          <p:nvPr/>
        </p:nvPicPr>
        <p:blipFill>
          <a:blip r:embed="rId3" cstate="print"/>
          <a:stretch>
            <a:fillRect/>
          </a:stretch>
        </p:blipFill>
        <p:spPr>
          <a:xfrm>
            <a:off x="3276600" y="2057400"/>
            <a:ext cx="4953000" cy="3844925"/>
          </a:xfrm>
          <a:prstGeom prst="rect">
            <a:avLst/>
          </a:prstGeom>
        </p:spPr>
      </p:pic>
      <p:sp>
        <p:nvSpPr>
          <p:cNvPr id="3" name="Rectangle 2"/>
          <p:cNvSpPr/>
          <p:nvPr/>
        </p:nvSpPr>
        <p:spPr>
          <a:xfrm>
            <a:off x="452422" y="2293088"/>
            <a:ext cx="986305"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81200" y="3381375"/>
            <a:ext cx="990600"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19278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290"/>
            <a:ext cx="8229600" cy="1143000"/>
          </a:xfrm>
        </p:spPr>
        <p:txBody>
          <a:bodyPr/>
          <a:lstStyle/>
          <a:p>
            <a:r>
              <a:rPr lang="en-US" dirty="0" smtClean="0"/>
              <a:t>Barriers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78971930"/>
              </p:ext>
            </p:extLst>
          </p:nvPr>
        </p:nvGraphicFramePr>
        <p:xfrm>
          <a:off x="457200" y="838200"/>
          <a:ext cx="8229600" cy="33070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Barriers Encountered</a:t>
                      </a:r>
                      <a:endParaRPr lang="en-US" dirty="0"/>
                    </a:p>
                  </a:txBody>
                  <a:tcPr anchor="ctr"/>
                </a:tc>
                <a:tc>
                  <a:txBody>
                    <a:bodyPr/>
                    <a:lstStyle/>
                    <a:p>
                      <a:pPr algn="ctr"/>
                      <a:r>
                        <a:rPr lang="en-US" dirty="0" smtClean="0"/>
                        <a:t>How Overcome</a:t>
                      </a:r>
                      <a:endParaRPr lang="en-US" dirty="0"/>
                    </a:p>
                  </a:txBody>
                  <a:tcPr anchor="ctr"/>
                </a:tc>
              </a:tr>
              <a:tr h="370840">
                <a:tc>
                  <a:txBody>
                    <a:bodyPr/>
                    <a:lstStyle/>
                    <a:p>
                      <a:pPr algn="l"/>
                      <a:r>
                        <a:rPr lang="en-US" dirty="0" smtClean="0"/>
                        <a:t>Personality</a:t>
                      </a:r>
                      <a:r>
                        <a:rPr lang="en-US" baseline="0" dirty="0" smtClean="0"/>
                        <a:t> Differences</a:t>
                      </a:r>
                      <a:endParaRPr lang="en-US" dirty="0"/>
                    </a:p>
                  </a:txBody>
                  <a:tcPr anchor="ctr"/>
                </a:tc>
                <a:tc>
                  <a:txBody>
                    <a:bodyPr/>
                    <a:lstStyle/>
                    <a:p>
                      <a:pPr algn="l"/>
                      <a:r>
                        <a:rPr lang="en-US" dirty="0" smtClean="0"/>
                        <a:t>How</a:t>
                      </a:r>
                      <a:r>
                        <a:rPr lang="en-US" baseline="0" dirty="0" smtClean="0"/>
                        <a:t> to get their buy-in</a:t>
                      </a:r>
                      <a:endParaRPr lang="en-US" dirty="0"/>
                    </a:p>
                  </a:txBody>
                  <a:tcPr anchor="ctr"/>
                </a:tc>
              </a:tr>
              <a:tr h="370840">
                <a:tc>
                  <a:txBody>
                    <a:bodyPr/>
                    <a:lstStyle/>
                    <a:p>
                      <a:pPr algn="l"/>
                      <a:r>
                        <a:rPr lang="en-US" dirty="0" smtClean="0"/>
                        <a:t>Didn’t understand why important</a:t>
                      </a:r>
                      <a:endParaRPr lang="en-US" dirty="0"/>
                    </a:p>
                  </a:txBody>
                  <a:tcPr anchor="ctr"/>
                </a:tc>
                <a:tc>
                  <a:txBody>
                    <a:bodyPr/>
                    <a:lstStyle/>
                    <a:p>
                      <a:pPr algn="l"/>
                      <a:r>
                        <a:rPr lang="en-US" dirty="0" smtClean="0"/>
                        <a:t>Explained how</a:t>
                      </a:r>
                      <a:r>
                        <a:rPr lang="en-US" baseline="0" dirty="0" smtClean="0"/>
                        <a:t> it affects the down stream process in regards to patient safety</a:t>
                      </a:r>
                    </a:p>
                  </a:txBody>
                  <a:tcPr anchor="ctr"/>
                </a:tc>
              </a:tr>
              <a:tr h="1285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Different learning</a:t>
                      </a:r>
                      <a:r>
                        <a:rPr lang="en-US" baseline="0" dirty="0" smtClean="0"/>
                        <a:t> styles and u</a:t>
                      </a:r>
                      <a:r>
                        <a:rPr lang="en-US" dirty="0" smtClean="0"/>
                        <a:t>nanticipated</a:t>
                      </a:r>
                      <a:r>
                        <a:rPr lang="en-US" baseline="0" dirty="0" smtClean="0"/>
                        <a:t> confusion of the process</a:t>
                      </a:r>
                      <a:endParaRPr lang="en-US" dirty="0"/>
                    </a:p>
                  </a:txBody>
                  <a:tcPr anchor="ctr"/>
                </a:tc>
                <a:tc>
                  <a:txBody>
                    <a:bodyPr/>
                    <a:lstStyle/>
                    <a:p>
                      <a:pPr algn="l"/>
                      <a:r>
                        <a:rPr lang="en-US" dirty="0" smtClean="0"/>
                        <a:t>Provided verbal</a:t>
                      </a:r>
                      <a:r>
                        <a:rPr lang="en-US" baseline="0" dirty="0" smtClean="0"/>
                        <a:t> instructions along with printed guidelines, screen shots, template examples and lastly updated our checklist to include this process</a:t>
                      </a:r>
                      <a:endParaRPr lang="en-US" dirty="0"/>
                    </a:p>
                  </a:txBody>
                  <a:tcPr anchor="ctr"/>
                </a:tc>
              </a:tr>
              <a:tr h="370840">
                <a:tc>
                  <a:txBody>
                    <a:bodyPr/>
                    <a:lstStyle/>
                    <a:p>
                      <a:pPr algn="l"/>
                      <a:r>
                        <a:rPr lang="en-US" dirty="0" smtClean="0"/>
                        <a:t>Not all</a:t>
                      </a:r>
                      <a:r>
                        <a:rPr lang="en-US" baseline="0" dirty="0" smtClean="0"/>
                        <a:t> protocols use the same date format </a:t>
                      </a:r>
                      <a:endParaRPr lang="en-US" dirty="0"/>
                    </a:p>
                  </a:txBody>
                  <a:tcPr anchor="ctr"/>
                </a:tc>
                <a:tc>
                  <a:txBody>
                    <a:bodyPr/>
                    <a:lstStyle/>
                    <a:p>
                      <a:pPr algn="l"/>
                      <a:r>
                        <a:rPr lang="en-US" baseline="0" dirty="0" smtClean="0"/>
                        <a:t>Accepted the date Lead uses regardless of format on protocol</a:t>
                      </a:r>
                      <a:endParaRPr lang="en-US" dirty="0"/>
                    </a:p>
                  </a:txBody>
                  <a:tcPr anchor="ctr"/>
                </a:tc>
              </a:tr>
            </a:tbl>
          </a:graphicData>
        </a:graphic>
      </p:graphicFrame>
      <p:sp>
        <p:nvSpPr>
          <p:cNvPr id="4" name="Slide Number Placeholder 3"/>
          <p:cNvSpPr>
            <a:spLocks noGrp="1"/>
          </p:cNvSpPr>
          <p:nvPr>
            <p:ph type="sldNum" sz="quarter" idx="12"/>
          </p:nvPr>
        </p:nvSpPr>
        <p:spPr/>
        <p:txBody>
          <a:bodyPr/>
          <a:lstStyle/>
          <a:p>
            <a:fld id="{474614C2-C4D0-41EA-AC40-B28D3941A0BC}" type="slidenum">
              <a:rPr lang="en-US" smtClean="0"/>
              <a:pPr/>
              <a:t>21</a:t>
            </a:fld>
            <a:endParaRPr lang="en-US" dirty="0"/>
          </a:p>
        </p:txBody>
      </p:sp>
    </p:spTree>
    <p:extLst>
      <p:ext uri="{BB962C8B-B14F-4D97-AF65-F5344CB8AC3E}">
        <p14:creationId xmlns:p14="http://schemas.microsoft.com/office/powerpoint/2010/main" xmlns="" val="1446017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Set QA steps in process for monthly review to continue to ensure quality and </a:t>
            </a:r>
            <a:r>
              <a:rPr lang="en-US" smtClean="0"/>
              <a:t>sustain results.</a:t>
            </a:r>
            <a:endParaRPr lang="en-US" dirty="0" smtClean="0"/>
          </a:p>
          <a:p>
            <a:r>
              <a:rPr lang="en-US" dirty="0" smtClean="0"/>
              <a:t>Involve Sr. Program Associate to review before final hand off to Data Integrity Team.</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74614C2-C4D0-41EA-AC40-B28D3941A0BC}" type="slidenum">
              <a:rPr lang="en-US" smtClean="0"/>
              <a:pPr/>
              <a:t>22</a:t>
            </a:fld>
            <a:endParaRPr lang="en-US" dirty="0"/>
          </a:p>
        </p:txBody>
      </p:sp>
    </p:spTree>
    <p:extLst>
      <p:ext uri="{BB962C8B-B14F-4D97-AF65-F5344CB8AC3E}">
        <p14:creationId xmlns:p14="http://schemas.microsoft.com/office/powerpoint/2010/main" xmlns="" val="2019821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4614C2-C4D0-41EA-AC40-B28D3941A0BC}" type="slidenum">
              <a:rPr lang="en-US" smtClean="0"/>
              <a:pPr/>
              <a:t>23</a:t>
            </a:fld>
            <a:endParaRPr lang="en-US" dirty="0"/>
          </a:p>
        </p:txBody>
      </p:sp>
      <p:sp>
        <p:nvSpPr>
          <p:cNvPr id="5" name="Rectangle 4"/>
          <p:cNvSpPr>
            <a:spLocks noGrp="1" noChangeArrowheads="1"/>
          </p:cNvSpPr>
          <p:nvPr/>
        </p:nvSpPr>
        <p:spPr bwMode="auto">
          <a:xfrm>
            <a:off x="228600" y="37306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US" b="1" u="sng">
                <a:solidFill>
                  <a:schemeClr val="tx1"/>
                </a:solidFill>
              </a:rPr>
              <a:t>Conclusion</a:t>
            </a:r>
          </a:p>
        </p:txBody>
      </p:sp>
      <p:pic>
        <p:nvPicPr>
          <p:cNvPr id="6" name="Picture 5" descr="pic06964"/>
          <p:cNvPicPr>
            <a:picLocks noChangeAspect="1" noChangeArrowheads="1"/>
          </p:cNvPicPr>
          <p:nvPr/>
        </p:nvPicPr>
        <p:blipFill>
          <a:blip r:embed="rId2" cstate="print"/>
          <a:srcRect/>
          <a:stretch>
            <a:fillRect/>
          </a:stretch>
        </p:blipFill>
        <p:spPr bwMode="auto">
          <a:xfrm>
            <a:off x="1143000" y="1447800"/>
            <a:ext cx="6982692" cy="3505200"/>
          </a:xfrm>
          <a:prstGeom prst="rect">
            <a:avLst/>
          </a:prstGeom>
          <a:noFill/>
        </p:spPr>
      </p:pic>
      <p:sp>
        <p:nvSpPr>
          <p:cNvPr id="7" name="Text Box 4"/>
          <p:cNvSpPr txBox="1">
            <a:spLocks noChangeArrowheads="1"/>
          </p:cNvSpPr>
          <p:nvPr/>
        </p:nvSpPr>
        <p:spPr bwMode="auto">
          <a:xfrm>
            <a:off x="152400" y="5181600"/>
            <a:ext cx="8763000" cy="519113"/>
          </a:xfrm>
          <a:prstGeom prst="rect">
            <a:avLst/>
          </a:prstGeom>
          <a:noFill/>
          <a:ln w="9525">
            <a:noFill/>
            <a:miter lim="800000"/>
            <a:headEnd/>
            <a:tailEnd/>
          </a:ln>
          <a:effec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50000"/>
              </a:spcBef>
            </a:pPr>
            <a:r>
              <a:rPr lang="en-US" sz="2800" dirty="0"/>
              <a:t>FINALLY THE LIGHT AT THE END OF THE TUNNEL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pPr marL="0" indent="0">
              <a:buNone/>
              <a:defRPr/>
            </a:pPr>
            <a:r>
              <a:rPr lang="en-US" sz="2400" b="1" dirty="0" smtClean="0"/>
              <a:t>Office for Clinical Research (OCR): </a:t>
            </a:r>
          </a:p>
          <a:p>
            <a:pPr lvl="1">
              <a:buFont typeface="Arial" pitchFamily="34" charset="0"/>
              <a:buChar char="•"/>
              <a:defRPr/>
            </a:pPr>
            <a:r>
              <a:rPr lang="en-US" sz="2200" dirty="0" smtClean="0"/>
              <a:t>The OCR was established in 2001 as part of the implementation of the SOM's unfolding strategic plan for research. Addressing patient safety as it revolved around compliance. </a:t>
            </a:r>
          </a:p>
          <a:p>
            <a:pPr lvl="1">
              <a:buFont typeface="Arial" pitchFamily="34" charset="0"/>
              <a:buChar char="•"/>
              <a:defRPr/>
            </a:pPr>
            <a:r>
              <a:rPr lang="en-US" sz="2200" dirty="0" smtClean="0"/>
              <a:t>Per </a:t>
            </a:r>
            <a:r>
              <a:rPr lang="en-US" sz="2200" dirty="0"/>
              <a:t>the Dean’s Mandate of June 11, 2007 – “The School of Medicine instituted a mandatory policy whereby any new clinical trial or other research study that requires any intervention with a human subject involving drugs, devices, services or procedures must have a coverage analysis completed before it will be approved by the Office of Sponsored Programs (OSP).”</a:t>
            </a:r>
          </a:p>
          <a:p>
            <a:pPr lvl="1">
              <a:buNone/>
              <a:defRPr/>
            </a:pPr>
            <a:endParaRPr lang="en-US" dirty="0" smtClean="0"/>
          </a:p>
          <a:p>
            <a:pPr>
              <a:defRPr/>
            </a:pPr>
            <a:endParaRPr lang="en-US" sz="2400" b="1" dirty="0" smtClean="0"/>
          </a:p>
        </p:txBody>
      </p:sp>
      <p:sp>
        <p:nvSpPr>
          <p:cNvPr id="4" name="Slide Number Placeholder 3"/>
          <p:cNvSpPr>
            <a:spLocks noGrp="1"/>
          </p:cNvSpPr>
          <p:nvPr>
            <p:ph type="sldNum" sz="quarter" idx="12"/>
          </p:nvPr>
        </p:nvSpPr>
        <p:spPr/>
        <p:txBody>
          <a:bodyPr/>
          <a:lstStyle/>
          <a:p>
            <a:fld id="{474614C2-C4D0-41EA-AC40-B28D3941A0BC}"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1600201"/>
            <a:ext cx="8229600" cy="3962400"/>
          </a:xfrm>
        </p:spPr>
        <p:txBody>
          <a:bodyPr>
            <a:normAutofit/>
          </a:bodyPr>
          <a:lstStyle/>
          <a:p>
            <a:pPr marL="0" indent="0">
              <a:buNone/>
            </a:pPr>
            <a:r>
              <a:rPr lang="en-US" sz="2400" b="1" dirty="0" smtClean="0"/>
              <a:t>The Prospective Reimbursement Analysis (PRA):</a:t>
            </a:r>
          </a:p>
          <a:p>
            <a:r>
              <a:rPr lang="en-US" sz="2000" dirty="0" smtClean="0"/>
              <a:t>The </a:t>
            </a:r>
            <a:r>
              <a:rPr lang="en-US" sz="2000" dirty="0"/>
              <a:t>purpose of the PRA is to identify the appropriate payer for all items/services required in the clinical trial in order to ensure that charges are appropriately covered/allocated and prevent billing errors.  </a:t>
            </a:r>
          </a:p>
          <a:p>
            <a:r>
              <a:rPr lang="en-US" sz="2000" dirty="0" smtClean="0"/>
              <a:t>Involves </a:t>
            </a:r>
            <a:r>
              <a:rPr lang="en-US" sz="2000" dirty="0"/>
              <a:t>a thorough review of the protocol, draft Clinical Trial Agreement (CTA), draft budget, and draft informed consent document (ICD) in order to reach an objective determination regarding which items, services, etc. required of the protocol can and cannot be billed to third party payers using applicable Medicare guidelines.  </a:t>
            </a:r>
            <a:endParaRPr lang="en-US" sz="2000" dirty="0" smtClean="0"/>
          </a:p>
          <a:p>
            <a:r>
              <a:rPr lang="en-US" sz="2000" dirty="0" smtClean="0"/>
              <a:t>The PRA is part of the subjects medical record if they are a patient at Emory Healthcare.</a:t>
            </a:r>
            <a:endParaRPr lang="en-US" dirty="0"/>
          </a:p>
        </p:txBody>
      </p:sp>
      <p:sp>
        <p:nvSpPr>
          <p:cNvPr id="4" name="Slide Number Placeholder 3"/>
          <p:cNvSpPr>
            <a:spLocks noGrp="1"/>
          </p:cNvSpPr>
          <p:nvPr>
            <p:ph type="sldNum" sz="quarter" idx="12"/>
          </p:nvPr>
        </p:nvSpPr>
        <p:spPr/>
        <p:txBody>
          <a:bodyPr/>
          <a:lstStyle/>
          <a:p>
            <a:fld id="{474614C2-C4D0-41EA-AC40-B28D3941A0BC}" type="slidenum">
              <a:rPr lang="en-US" smtClean="0"/>
              <a:pPr/>
              <a:t>4</a:t>
            </a:fld>
            <a:endParaRPr lang="en-US" dirty="0"/>
          </a:p>
        </p:txBody>
      </p:sp>
    </p:spTree>
    <p:extLst>
      <p:ext uri="{BB962C8B-B14F-4D97-AF65-F5344CB8AC3E}">
        <p14:creationId xmlns:p14="http://schemas.microsoft.com/office/powerpoint/2010/main" xmlns="" val="318043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Autofit/>
          </a:bodyPr>
          <a:lstStyle/>
          <a:p>
            <a:r>
              <a:rPr lang="en-US" sz="4800" b="1" dirty="0" smtClean="0"/>
              <a:t>Aim Statement</a:t>
            </a:r>
            <a:endParaRPr lang="en-US" sz="4800" b="1" dirty="0"/>
          </a:p>
        </p:txBody>
      </p:sp>
      <p:sp>
        <p:nvSpPr>
          <p:cNvPr id="3" name="Content Placeholder 2"/>
          <p:cNvSpPr>
            <a:spLocks noGrp="1"/>
          </p:cNvSpPr>
          <p:nvPr>
            <p:ph idx="1"/>
          </p:nvPr>
        </p:nvSpPr>
        <p:spPr>
          <a:xfrm>
            <a:off x="457200" y="1600201"/>
            <a:ext cx="8229600" cy="4191000"/>
          </a:xfrm>
        </p:spPr>
        <p:txBody>
          <a:bodyPr>
            <a:normAutofit fontScale="92500"/>
          </a:bodyPr>
          <a:lstStyle/>
          <a:p>
            <a:pPr>
              <a:buNone/>
            </a:pPr>
            <a:r>
              <a:rPr lang="en-US" dirty="0" smtClean="0"/>
              <a:t>    </a:t>
            </a:r>
            <a:r>
              <a:rPr lang="en-US" sz="3000" dirty="0" smtClean="0"/>
              <a:t>We will show a &gt;90% accuracy of naming of the final PRA and how it is stored in the OCR share drive by May 3, 2013.  The Pre-Award Leads will develop a standard, consistent product – Final PRA document – with a focus on: Title (OCR ID), Footer (naming convention – method), Protocol (version noted on the QCT page) and Folder storage (both the PRA sub-folder and Completed sub-folder) – for use in OCR between Pre-Award and Data Integrity teams.  </a:t>
            </a:r>
          </a:p>
        </p:txBody>
      </p:sp>
      <p:sp>
        <p:nvSpPr>
          <p:cNvPr id="4" name="Slide Number Placeholder 3"/>
          <p:cNvSpPr>
            <a:spLocks noGrp="1"/>
          </p:cNvSpPr>
          <p:nvPr>
            <p:ph type="sldNum" sz="quarter" idx="12"/>
          </p:nvPr>
        </p:nvSpPr>
        <p:spPr/>
        <p:txBody>
          <a:bodyPr/>
          <a:lstStyle/>
          <a:p>
            <a:fld id="{474614C2-C4D0-41EA-AC40-B28D3941A0BC}"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t>Initial Data</a:t>
            </a:r>
            <a:endParaRPr lang="en-US" dirty="0"/>
          </a:p>
        </p:txBody>
      </p:sp>
      <p:graphicFrame>
        <p:nvGraphicFramePr>
          <p:cNvPr id="6" name="Chart 5"/>
          <p:cNvGraphicFramePr/>
          <p:nvPr>
            <p:extLst>
              <p:ext uri="{D42A27DB-BD31-4B8C-83A1-F6EECF244321}">
                <p14:modId xmlns:p14="http://schemas.microsoft.com/office/powerpoint/2010/main" xmlns="" val="4084124019"/>
              </p:ext>
            </p:extLst>
          </p:nvPr>
        </p:nvGraphicFramePr>
        <p:xfrm>
          <a:off x="533400" y="1295400"/>
          <a:ext cx="8229600" cy="42671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5400" cy="1143000"/>
          </a:xfrm>
        </p:spPr>
        <p:txBody>
          <a:bodyPr>
            <a:normAutofit fontScale="90000"/>
          </a:bodyPr>
          <a:lstStyle/>
          <a:p>
            <a:r>
              <a:rPr lang="en-US" dirty="0" smtClean="0"/>
              <a:t>After reviewing the data we were thinking </a:t>
            </a:r>
            <a:r>
              <a:rPr lang="en-US" u="sng" dirty="0" smtClean="0"/>
              <a:t>“</a:t>
            </a:r>
            <a:r>
              <a:rPr lang="en-US" i="1" u="sng" dirty="0" smtClean="0"/>
              <a:t>what did we step into</a:t>
            </a:r>
            <a:r>
              <a:rPr lang="en-US" u="sng" dirty="0" smtClean="0"/>
              <a:t>”.</a:t>
            </a:r>
            <a:endParaRPr lang="en-US" u="sng" dirty="0"/>
          </a:p>
        </p:txBody>
      </p:sp>
      <p:sp>
        <p:nvSpPr>
          <p:cNvPr id="4" name="Slide Number Placeholder 3"/>
          <p:cNvSpPr>
            <a:spLocks noGrp="1"/>
          </p:cNvSpPr>
          <p:nvPr>
            <p:ph type="sldNum" sz="quarter" idx="12"/>
          </p:nvPr>
        </p:nvSpPr>
        <p:spPr/>
        <p:txBody>
          <a:bodyPr/>
          <a:lstStyle/>
          <a:p>
            <a:fld id="{474614C2-C4D0-41EA-AC40-B28D3941A0BC}" type="slidenum">
              <a:rPr lang="en-US" smtClean="0"/>
              <a:pPr/>
              <a:t>7</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743200" y="1981200"/>
            <a:ext cx="3005455" cy="3756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Tests of Change #1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27264568"/>
              </p:ext>
            </p:extLst>
          </p:nvPr>
        </p:nvGraphicFramePr>
        <p:xfrm>
          <a:off x="838200" y="1905000"/>
          <a:ext cx="7848600" cy="2971797"/>
        </p:xfrm>
        <a:graphic>
          <a:graphicData uri="http://schemas.openxmlformats.org/drawingml/2006/table">
            <a:tbl>
              <a:tblPr firstRow="1" bandRow="1">
                <a:tableStyleId>{5C22544A-7EE6-4342-B048-85BDC9FD1C3A}</a:tableStyleId>
              </a:tblPr>
              <a:tblGrid>
                <a:gridCol w="3924300"/>
                <a:gridCol w="3924300"/>
              </a:tblGrid>
              <a:tr h="457200">
                <a:tc>
                  <a:txBody>
                    <a:bodyPr/>
                    <a:lstStyle/>
                    <a:p>
                      <a:pPr algn="ctr"/>
                      <a:r>
                        <a:rPr lang="en-US" dirty="0" smtClean="0"/>
                        <a:t>Test of Change</a:t>
                      </a:r>
                      <a:endParaRPr lang="en-US" dirty="0"/>
                    </a:p>
                  </a:txBody>
                  <a:tcPr anchor="ctr"/>
                </a:tc>
                <a:tc>
                  <a:txBody>
                    <a:bodyPr/>
                    <a:lstStyle/>
                    <a:p>
                      <a:pPr algn="ctr"/>
                      <a:r>
                        <a:rPr lang="en-US" dirty="0" smtClean="0"/>
                        <a:t>What was learned?</a:t>
                      </a:r>
                      <a:endParaRPr lang="en-US" dirty="0"/>
                    </a:p>
                  </a:txBody>
                  <a:tcPr anchor="ctr"/>
                </a:tc>
              </a:tr>
              <a:tr h="2514597">
                <a:tc>
                  <a:txBody>
                    <a:bodyPr/>
                    <a:lstStyle/>
                    <a:p>
                      <a:pPr marL="285750" indent="-285750" algn="l">
                        <a:buFont typeface="Arial" pitchFamily="34" charset="0"/>
                        <a:buChar char="•"/>
                      </a:pPr>
                      <a:r>
                        <a:rPr lang="en-US" sz="1400" b="1" baseline="0" dirty="0" smtClean="0"/>
                        <a:t> </a:t>
                      </a:r>
                      <a:r>
                        <a:rPr lang="en-US" sz="1400" b="1" dirty="0" smtClean="0"/>
                        <a:t>Met with the Leads who perform</a:t>
                      </a:r>
                      <a:r>
                        <a:rPr lang="en-US" sz="1400" b="1" baseline="0" dirty="0" smtClean="0"/>
                        <a:t> the PRA to discuss process  &amp; project.</a:t>
                      </a:r>
                    </a:p>
                    <a:p>
                      <a:pPr marL="0" indent="0" algn="l">
                        <a:buFont typeface="Arial" pitchFamily="34" charset="0"/>
                        <a:buNone/>
                      </a:pPr>
                      <a:endParaRPr lang="en-US" sz="1400" b="1" baseline="0" dirty="0" smtClean="0"/>
                    </a:p>
                    <a:p>
                      <a:pPr marL="285750" indent="-285750" algn="l">
                        <a:buFont typeface="Wingdings" pitchFamily="2" charset="2"/>
                        <a:buChar char="ü"/>
                      </a:pPr>
                      <a:r>
                        <a:rPr lang="en-US" sz="1400" b="1" baseline="0" dirty="0" smtClean="0"/>
                        <a:t>Review of Process. </a:t>
                      </a:r>
                    </a:p>
                    <a:p>
                      <a:pPr marL="285750" indent="-285750" algn="l">
                        <a:buFont typeface="Wingdings" pitchFamily="2" charset="2"/>
                        <a:buChar char="ü"/>
                      </a:pPr>
                      <a:r>
                        <a:rPr lang="en-US" sz="1400" b="1" baseline="0" dirty="0" smtClean="0"/>
                        <a:t>Fishbone Diagram was created.</a:t>
                      </a:r>
                    </a:p>
                    <a:p>
                      <a:pPr marL="285750" indent="-285750" algn="l">
                        <a:buFont typeface="Wingdings" pitchFamily="2" charset="2"/>
                        <a:buChar char="ü"/>
                      </a:pPr>
                      <a:r>
                        <a:rPr lang="en-US" sz="1400" b="1" baseline="0" dirty="0" smtClean="0"/>
                        <a:t>Agreements on definitions and standards of process were reached going forward there would be a new process.  </a:t>
                      </a:r>
                    </a:p>
                    <a:p>
                      <a:pPr marL="285750" indent="-285750" algn="l">
                        <a:buFont typeface="Wingdings" pitchFamily="2" charset="2"/>
                        <a:buChar char="ü"/>
                      </a:pPr>
                      <a:r>
                        <a:rPr lang="en-US" sz="1400" b="1" baseline="0" dirty="0" smtClean="0"/>
                        <a:t>Created and provided a detailed  set of instructions.</a:t>
                      </a:r>
                      <a:endParaRPr lang="en-US" sz="1400" b="1" dirty="0"/>
                    </a:p>
                  </a:txBody>
                  <a:tcPr anchor="ctr"/>
                </a:tc>
                <a:tc>
                  <a:txBody>
                    <a:bodyPr/>
                    <a:lstStyle/>
                    <a:p>
                      <a:pPr algn="l">
                        <a:buFont typeface="Arial" pitchFamily="34" charset="0"/>
                        <a:buNone/>
                      </a:pPr>
                      <a:r>
                        <a:rPr lang="en-US" sz="1400" b="1" dirty="0" smtClean="0"/>
                        <a:t>No standard process.</a:t>
                      </a:r>
                      <a:endParaRPr lang="en-US" sz="1400" b="1" dirty="0"/>
                    </a:p>
                  </a:txBody>
                  <a:tcPr anchor="ctr"/>
                </a:tc>
              </a:tr>
            </a:tbl>
          </a:graphicData>
        </a:graphic>
      </p:graphicFrame>
      <p:sp>
        <p:nvSpPr>
          <p:cNvPr id="4" name="Slide Number Placeholder 3"/>
          <p:cNvSpPr>
            <a:spLocks noGrp="1"/>
          </p:cNvSpPr>
          <p:nvPr>
            <p:ph type="sldNum" sz="quarter" idx="12"/>
          </p:nvPr>
        </p:nvSpPr>
        <p:spPr/>
        <p:txBody>
          <a:bodyPr/>
          <a:lstStyle/>
          <a:p>
            <a:fld id="{474614C2-C4D0-41EA-AC40-B28D3941A0BC}" type="slidenum">
              <a:rPr lang="en-US" smtClean="0"/>
              <a:pPr/>
              <a:t>8</a:t>
            </a:fld>
            <a:endParaRPr lang="en-US" dirty="0"/>
          </a:p>
        </p:txBody>
      </p:sp>
    </p:spTree>
    <p:extLst>
      <p:ext uri="{BB962C8B-B14F-4D97-AF65-F5344CB8AC3E}">
        <p14:creationId xmlns:p14="http://schemas.microsoft.com/office/powerpoint/2010/main" xmlns="" val="1278398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 Project Definitions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22224254"/>
              </p:ext>
            </p:extLst>
          </p:nvPr>
        </p:nvGraphicFramePr>
        <p:xfrm>
          <a:off x="457200" y="1295400"/>
          <a:ext cx="8229600" cy="4502274"/>
        </p:xfrm>
        <a:graphic>
          <a:graphicData uri="http://schemas.openxmlformats.org/drawingml/2006/table">
            <a:tbl>
              <a:tblPr firstRow="1" bandRow="1">
                <a:tableStyleId>{5C22544A-7EE6-4342-B048-85BDC9FD1C3A}</a:tableStyleId>
              </a:tblPr>
              <a:tblGrid>
                <a:gridCol w="1066800"/>
                <a:gridCol w="4038600"/>
                <a:gridCol w="3124200"/>
              </a:tblGrid>
              <a:tr h="435693">
                <a:tc>
                  <a:txBody>
                    <a:bodyPr/>
                    <a:lstStyle/>
                    <a:p>
                      <a:pPr algn="l" fontAlgn="b"/>
                      <a:r>
                        <a:rPr lang="en-US" sz="1200" b="1" i="0" u="none" strike="noStrike" dirty="0">
                          <a:latin typeface="Calibri"/>
                        </a:rPr>
                        <a:t>PRA Project</a:t>
                      </a:r>
                    </a:p>
                  </a:txBody>
                  <a:tcPr marL="9525" marR="9525" marT="9525" marB="0" anchor="b"/>
                </a:tc>
                <a:tc>
                  <a:txBody>
                    <a:bodyPr/>
                    <a:lstStyle/>
                    <a:p>
                      <a:pPr algn="l" fontAlgn="b"/>
                      <a:r>
                        <a:rPr lang="en-US" sz="1200" b="1" i="0" u="none" strike="noStrike" dirty="0">
                          <a:latin typeface="Calibri"/>
                        </a:rPr>
                        <a:t>Definition</a:t>
                      </a:r>
                    </a:p>
                  </a:txBody>
                  <a:tcPr marL="9525" marR="9525" marT="9525" marB="0" anchor="b"/>
                </a:tc>
                <a:tc>
                  <a:txBody>
                    <a:bodyPr/>
                    <a:lstStyle/>
                    <a:p>
                      <a:pPr algn="l" fontAlgn="b"/>
                      <a:r>
                        <a:rPr lang="en-US" sz="1200" b="1" i="0" u="none" strike="noStrike" dirty="0">
                          <a:latin typeface="Calibri"/>
                        </a:rPr>
                        <a:t>Criteria</a:t>
                      </a:r>
                    </a:p>
                  </a:txBody>
                  <a:tcPr marL="9525" marR="9525" marT="9525" marB="0" anchor="b"/>
                </a:tc>
              </a:tr>
              <a:tr h="1192934">
                <a:tc>
                  <a:txBody>
                    <a:bodyPr/>
                    <a:lstStyle/>
                    <a:p>
                      <a:pPr algn="l" fontAlgn="ctr"/>
                      <a:r>
                        <a:rPr lang="en-US" sz="1200" b="1" i="0" u="none" strike="noStrike">
                          <a:latin typeface="Calibri"/>
                        </a:rPr>
                        <a:t>Title Name</a:t>
                      </a:r>
                    </a:p>
                  </a:txBody>
                  <a:tcPr marL="9525" marR="9525" marT="9525" marB="0" anchor="ctr"/>
                </a:tc>
                <a:tc>
                  <a:txBody>
                    <a:bodyPr/>
                    <a:lstStyle/>
                    <a:p>
                      <a:pPr algn="l" fontAlgn="ctr"/>
                      <a:r>
                        <a:rPr lang="en-US" sz="1200" b="1" i="0" u="none" strike="noStrike">
                          <a:latin typeface="Calibri"/>
                        </a:rPr>
                        <a:t>OCR ID =</a:t>
                      </a:r>
                      <a:br>
                        <a:rPr lang="en-US" sz="1200" b="1" i="0" u="none" strike="noStrike">
                          <a:latin typeface="Calibri"/>
                        </a:rPr>
                      </a:br>
                      <a:r>
                        <a:rPr lang="en-US" sz="1200" b="1" i="0" u="none" strike="noStrike">
                          <a:latin typeface="Calibri"/>
                        </a:rPr>
                        <a:t>IRB#-YR-ACRONYM; consist with original, amendment and revised</a:t>
                      </a:r>
                    </a:p>
                  </a:txBody>
                  <a:tcPr marL="9525" marR="9525" marT="9525" marB="0" anchor="ctr"/>
                </a:tc>
                <a:tc>
                  <a:txBody>
                    <a:bodyPr/>
                    <a:lstStyle/>
                    <a:p>
                      <a:pPr algn="l" fontAlgn="ctr"/>
                      <a:r>
                        <a:rPr lang="en-US" sz="1200" b="1" i="0" u="none" strike="noStrike" dirty="0">
                          <a:latin typeface="Calibri"/>
                        </a:rPr>
                        <a:t>IRB#, the year, and acronym</a:t>
                      </a:r>
                      <a:br>
                        <a:rPr lang="en-US" sz="1200" b="1" i="0" u="none" strike="noStrike" dirty="0">
                          <a:latin typeface="Calibri"/>
                        </a:rPr>
                      </a:br>
                      <a:r>
                        <a:rPr lang="en-US" sz="1200" b="1" i="0" u="none" strike="noStrike" dirty="0">
                          <a:latin typeface="Calibri"/>
                        </a:rPr>
                        <a:t>Example #1:  IRB00012345-13-TESTPRA</a:t>
                      </a:r>
                      <a:br>
                        <a:rPr lang="en-US" sz="1200" b="1" i="0" u="none" strike="noStrike" dirty="0">
                          <a:latin typeface="Calibri"/>
                        </a:rPr>
                      </a:br>
                      <a:r>
                        <a:rPr lang="en-US" sz="1200" b="1" i="0" u="none" strike="noStrike" dirty="0">
                          <a:latin typeface="Calibri"/>
                        </a:rPr>
                        <a:t>Example #2:  IRB00012345-13-TESTPRA</a:t>
                      </a:r>
                      <a:br>
                        <a:rPr lang="en-US" sz="1200" b="1" i="0" u="none" strike="noStrike" dirty="0">
                          <a:latin typeface="Calibri"/>
                        </a:rPr>
                      </a:br>
                      <a:r>
                        <a:rPr lang="en-US" sz="1200" b="1" i="0" u="none" strike="noStrike" dirty="0">
                          <a:latin typeface="Calibri"/>
                        </a:rPr>
                        <a:t>                          Amendment 2; April 13, 2012  </a:t>
                      </a:r>
                      <a:br>
                        <a:rPr lang="en-US" sz="1200" b="1" i="0" u="none" strike="noStrike" dirty="0">
                          <a:latin typeface="Calibri"/>
                        </a:rPr>
                      </a:br>
                      <a:r>
                        <a:rPr lang="en-US" sz="1200" b="1" i="0" u="none" strike="noStrike" dirty="0">
                          <a:latin typeface="Calibri"/>
                        </a:rPr>
                        <a:t>Example #3:  IRB00012345-13-TESTPRA</a:t>
                      </a:r>
                      <a:br>
                        <a:rPr lang="en-US" sz="1200" b="1" i="0" u="none" strike="noStrike" dirty="0">
                          <a:latin typeface="Calibri"/>
                        </a:rPr>
                      </a:br>
                      <a:r>
                        <a:rPr lang="en-US" sz="1200" b="1" i="0" u="none" strike="noStrike" dirty="0">
                          <a:latin typeface="Calibri"/>
                        </a:rPr>
                        <a:t>                           Revised March 15, 2013</a:t>
                      </a:r>
                    </a:p>
                  </a:txBody>
                  <a:tcPr marL="9525" marR="9525" marT="9525" marB="0" anchor="ctr"/>
                </a:tc>
              </a:tr>
              <a:tr h="799020">
                <a:tc>
                  <a:txBody>
                    <a:bodyPr/>
                    <a:lstStyle/>
                    <a:p>
                      <a:pPr algn="l" fontAlgn="ctr"/>
                      <a:r>
                        <a:rPr lang="en-US" sz="1200" b="1" i="0" u="none" strike="noStrike">
                          <a:latin typeface="Calibri"/>
                        </a:rPr>
                        <a:t>Footer File Name</a:t>
                      </a:r>
                    </a:p>
                  </a:txBody>
                  <a:tcPr marL="9525" marR="9525" marT="9525" marB="0" anchor="ctr"/>
                </a:tc>
                <a:tc>
                  <a:txBody>
                    <a:bodyPr/>
                    <a:lstStyle/>
                    <a:p>
                      <a:pPr algn="l" fontAlgn="ctr"/>
                      <a:r>
                        <a:rPr lang="en-US" sz="1200" b="1" i="0" u="none" strike="noStrike">
                          <a:latin typeface="Calibri"/>
                        </a:rPr>
                        <a:t>OCR ID_FINAL_PRA_mm.dd.yr (example original)</a:t>
                      </a:r>
                      <a:br>
                        <a:rPr lang="en-US" sz="1200" b="1" i="0" u="none" strike="noStrike">
                          <a:latin typeface="Calibri"/>
                        </a:rPr>
                      </a:br>
                      <a:r>
                        <a:rPr lang="en-US" sz="1200" b="1" i="0" u="none" strike="noStrike">
                          <a:latin typeface="Calibri"/>
                        </a:rPr>
                        <a:t>OCR ID_FINAL_PRA_Am1_mm.dd.yr  (example amendments)</a:t>
                      </a:r>
                      <a:br>
                        <a:rPr lang="en-US" sz="1200" b="1" i="0" u="none" strike="noStrike">
                          <a:latin typeface="Calibri"/>
                        </a:rPr>
                      </a:br>
                      <a:r>
                        <a:rPr lang="en-US" sz="1200" b="1" i="0" u="none" strike="noStrike">
                          <a:latin typeface="Calibri"/>
                        </a:rPr>
                        <a:t>OCR ID_FINAL_PRA_V.12.5_mm.dd.yr (example of versions)</a:t>
                      </a:r>
                      <a:br>
                        <a:rPr lang="en-US" sz="1200" b="1" i="0" u="none" strike="noStrike">
                          <a:latin typeface="Calibri"/>
                        </a:rPr>
                      </a:br>
                      <a:r>
                        <a:rPr lang="en-US" sz="1200" b="1" i="0" u="none" strike="noStrike">
                          <a:latin typeface="Calibri"/>
                        </a:rPr>
                        <a:t>OCR ID_FINAL_PRA_Rev_mm.dd.yr (example revision)</a:t>
                      </a:r>
                    </a:p>
                  </a:txBody>
                  <a:tcPr marL="9525" marR="9525" marT="9525" marB="0" anchor="ctr"/>
                </a:tc>
                <a:tc>
                  <a:txBody>
                    <a:bodyPr/>
                    <a:lstStyle/>
                    <a:p>
                      <a:pPr algn="l" fontAlgn="ctr"/>
                      <a:r>
                        <a:rPr lang="en-US" sz="1200" b="1" i="0" u="none" strike="noStrike" dirty="0">
                          <a:latin typeface="Calibri"/>
                        </a:rPr>
                        <a:t>date=LAST CHANGED DATE</a:t>
                      </a:r>
                    </a:p>
                  </a:txBody>
                  <a:tcPr marL="9525" marR="9525" marT="9525" marB="0" anchor="ctr"/>
                </a:tc>
              </a:tr>
              <a:tr h="1389892">
                <a:tc>
                  <a:txBody>
                    <a:bodyPr/>
                    <a:lstStyle/>
                    <a:p>
                      <a:pPr algn="l" fontAlgn="ctr"/>
                      <a:r>
                        <a:rPr lang="en-US" sz="1200" b="1" i="0" u="none" strike="noStrike" dirty="0">
                          <a:latin typeface="Calibri"/>
                        </a:rPr>
                        <a:t>Protocol Version</a:t>
                      </a:r>
                    </a:p>
                  </a:txBody>
                  <a:tcPr marL="9525" marR="9525" marT="9525" marB="0" anchor="ctr"/>
                </a:tc>
                <a:tc>
                  <a:txBody>
                    <a:bodyPr/>
                    <a:lstStyle/>
                    <a:p>
                      <a:pPr algn="l" fontAlgn="ctr"/>
                      <a:r>
                        <a:rPr lang="en-US" sz="1200" b="1" i="0" u="none" strike="noStrike" dirty="0">
                          <a:latin typeface="Calibri"/>
                        </a:rPr>
                        <a:t>Use current Protocol version date that is being used to generate the PRA; list all versions/amendments used to change PRA</a:t>
                      </a:r>
                    </a:p>
                  </a:txBody>
                  <a:tcPr marL="9525" marR="9525" marT="9525" marB="0" anchor="ctr"/>
                </a:tc>
                <a:tc>
                  <a:txBody>
                    <a:bodyPr/>
                    <a:lstStyle/>
                    <a:p>
                      <a:pPr algn="l" fontAlgn="ctr"/>
                      <a:r>
                        <a:rPr lang="en-US" sz="1200" b="1" i="0" u="none" strike="noStrike" dirty="0">
                          <a:latin typeface="Calibri"/>
                        </a:rPr>
                        <a:t>Use terminology dictated by the sponsor protocol - </a:t>
                      </a:r>
                      <a:r>
                        <a:rPr lang="en-US" sz="1200" b="1" i="0" u="none" strike="noStrike" dirty="0" smtClean="0">
                          <a:latin typeface="Calibri"/>
                        </a:rPr>
                        <a:t>identical </a:t>
                      </a:r>
                      <a:r>
                        <a:rPr lang="en-US" sz="1200" b="1" i="0" u="none" strike="noStrike" dirty="0">
                          <a:latin typeface="Calibri"/>
                        </a:rPr>
                        <a:t>to how it is written on protocol.  </a:t>
                      </a:r>
                      <a:br>
                        <a:rPr lang="en-US" sz="1200" b="1" i="0" u="none" strike="noStrike" dirty="0">
                          <a:latin typeface="Calibri"/>
                        </a:rPr>
                      </a:br>
                      <a:r>
                        <a:rPr lang="en-US" sz="1200" b="1" i="0" u="none" strike="noStrike" dirty="0">
                          <a:latin typeface="Calibri"/>
                        </a:rPr>
                        <a:t>Example #1:  28 February 2013</a:t>
                      </a:r>
                      <a:br>
                        <a:rPr lang="en-US" sz="1200" b="1" i="0" u="none" strike="noStrike" dirty="0">
                          <a:latin typeface="Calibri"/>
                        </a:rPr>
                      </a:br>
                      <a:r>
                        <a:rPr lang="en-US" sz="1200" b="1" i="0" u="none" strike="noStrike" dirty="0">
                          <a:latin typeface="Calibri"/>
                        </a:rPr>
                        <a:t>Example #2:  March 5, 2013</a:t>
                      </a:r>
                      <a:br>
                        <a:rPr lang="en-US" sz="1200" b="1" i="0" u="none" strike="noStrike" dirty="0">
                          <a:latin typeface="Calibri"/>
                        </a:rPr>
                      </a:br>
                      <a:r>
                        <a:rPr lang="en-US" sz="1200" b="1" i="0" u="none" strike="noStrike" dirty="0">
                          <a:latin typeface="Calibri"/>
                        </a:rPr>
                        <a:t>Example #3:  04/15/2013</a:t>
                      </a:r>
                      <a:br>
                        <a:rPr lang="en-US" sz="1200" b="1" i="0" u="none" strike="noStrike" dirty="0">
                          <a:latin typeface="Calibri"/>
                        </a:rPr>
                      </a:br>
                      <a:r>
                        <a:rPr lang="en-US" sz="1200" b="1" i="0" u="none" strike="noStrike" dirty="0">
                          <a:latin typeface="Calibri"/>
                        </a:rPr>
                        <a:t>Example #4: (PI written no date - use E-Date received in OCR log)</a:t>
                      </a:r>
                    </a:p>
                  </a:txBody>
                  <a:tcPr marL="9525" marR="9525" marT="9525" marB="0" anchor="ctr"/>
                </a:tc>
              </a:tr>
              <a:tr h="602062">
                <a:tc>
                  <a:txBody>
                    <a:bodyPr/>
                    <a:lstStyle/>
                    <a:p>
                      <a:pPr algn="l" fontAlgn="ctr"/>
                      <a:r>
                        <a:rPr lang="en-US" sz="1200" b="1" i="0" u="none" strike="noStrike">
                          <a:latin typeface="Calibri"/>
                        </a:rPr>
                        <a:t>PRA Storage</a:t>
                      </a:r>
                    </a:p>
                  </a:txBody>
                  <a:tcPr marL="9525" marR="9525" marT="9525" marB="0" anchor="ctr"/>
                </a:tc>
                <a:tc>
                  <a:txBody>
                    <a:bodyPr/>
                    <a:lstStyle/>
                    <a:p>
                      <a:pPr algn="l" fontAlgn="ctr"/>
                      <a:r>
                        <a:rPr lang="en-US" sz="1200" b="1" i="0" u="none" strike="noStrike">
                          <a:latin typeface="Calibri"/>
                        </a:rPr>
                        <a:t>Completed folder for the current project (i.e. original or amendment, etc.); revisions of PRAs should be stored here too.</a:t>
                      </a:r>
                    </a:p>
                  </a:txBody>
                  <a:tcPr marL="9525" marR="9525" marT="9525" marB="0" anchor="ctr"/>
                </a:tc>
                <a:tc>
                  <a:txBody>
                    <a:bodyPr/>
                    <a:lstStyle/>
                    <a:p>
                      <a:pPr algn="l" fontAlgn="ctr"/>
                      <a:r>
                        <a:rPr lang="en-US" sz="1200" b="1" i="0" u="none" strike="noStrike" dirty="0">
                          <a:latin typeface="Calibri"/>
                        </a:rPr>
                        <a:t>Finalized PRAs: one Excel and one PDF version should be saved in the COMPLETED folder (original or amendment folder)</a:t>
                      </a:r>
                    </a:p>
                  </a:txBody>
                  <a:tcPr marL="9525" marR="9525" marT="9525" marB="0" anchor="ctr"/>
                </a:tc>
              </a:tr>
            </a:tbl>
          </a:graphicData>
        </a:graphic>
      </p:graphicFrame>
      <p:sp>
        <p:nvSpPr>
          <p:cNvPr id="4" name="Slide Number Placeholder 3"/>
          <p:cNvSpPr>
            <a:spLocks noGrp="1"/>
          </p:cNvSpPr>
          <p:nvPr>
            <p:ph type="sldNum" sz="quarter" idx="12"/>
          </p:nvPr>
        </p:nvSpPr>
        <p:spPr/>
        <p:txBody>
          <a:bodyPr/>
          <a:lstStyle/>
          <a:p>
            <a:fld id="{474614C2-C4D0-41EA-AC40-B28D3941A0BC}"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HC OoQ">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EHC OoQ.potx</Template>
  <TotalTime>828</TotalTime>
  <Words>1004</Words>
  <Application>Microsoft Office PowerPoint</Application>
  <PresentationFormat>On-screen Show (4:3)</PresentationFormat>
  <Paragraphs>120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EHC OoQ</vt:lpstr>
      <vt:lpstr>Document Control of the Prospective Reimbursement Analysis (PRA)</vt:lpstr>
      <vt:lpstr>Office for Clinical Research Pre-Award Team</vt:lpstr>
      <vt:lpstr>Background</vt:lpstr>
      <vt:lpstr>Background</vt:lpstr>
      <vt:lpstr>Aim Statement</vt:lpstr>
      <vt:lpstr>Initial Data</vt:lpstr>
      <vt:lpstr>After reviewing the data we were thinking “what did we step into”.</vt:lpstr>
      <vt:lpstr>Tests of Change #1</vt:lpstr>
      <vt:lpstr>PRA Project Definitions</vt:lpstr>
      <vt:lpstr>PRA Title Template</vt:lpstr>
      <vt:lpstr>Footer Template</vt:lpstr>
      <vt:lpstr>Slide 12</vt:lpstr>
      <vt:lpstr>Slide 13</vt:lpstr>
      <vt:lpstr>Week 3 Data</vt:lpstr>
      <vt:lpstr>Slide 15</vt:lpstr>
      <vt:lpstr>PRA Title Name</vt:lpstr>
      <vt:lpstr>Footer Accuracy</vt:lpstr>
      <vt:lpstr>QCT Page: Protocol Date</vt:lpstr>
      <vt:lpstr>Completed Folder</vt:lpstr>
      <vt:lpstr>Electronic Medical Record Documentation of Clinical Research</vt:lpstr>
      <vt:lpstr>Barriers</vt:lpstr>
      <vt:lpstr>Next Steps</vt:lpstr>
      <vt:lpstr>Slide 23</vt:lpstr>
    </vt:vector>
  </TitlesOfParts>
  <Company>Emory Healthcare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A373111</dc:creator>
  <cp:lastModifiedBy>uinosw</cp:lastModifiedBy>
  <cp:revision>127</cp:revision>
  <dcterms:created xsi:type="dcterms:W3CDTF">2013-04-18T11:12:04Z</dcterms:created>
  <dcterms:modified xsi:type="dcterms:W3CDTF">2013-06-11T12:55:50Z</dcterms:modified>
</cp:coreProperties>
</file>