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72" r:id="rId4"/>
    <p:sldMasterId id="2147483660" r:id="rId5"/>
  </p:sldMasterIdLst>
  <p:notesMasterIdLst>
    <p:notesMasterId r:id="rId10"/>
  </p:notesMasterIdLst>
  <p:sldIdLst>
    <p:sldId id="256" r:id="rId6"/>
    <p:sldId id="366" r:id="rId7"/>
    <p:sldId id="367" r:id="rId8"/>
    <p:sldId id="368" r:id="rId9"/>
  </p:sldIdLst>
  <p:sldSz cx="12192000" cy="6858000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exton, Marybeth" initials="SM" lastIdx="1" clrIdx="0">
    <p:extLst>
      <p:ext uri="{19B8F6BF-5375-455C-9EA6-DF929625EA0E}">
        <p15:presenceInfo xmlns:p15="http://schemas.microsoft.com/office/powerpoint/2012/main" userId="S::MESEXTO@emory.edu::ae0ec187-86e8-4c39-a243-55b969224abb" providerId="AD"/>
      </p:ext>
    </p:extLst>
  </p:cmAuthor>
  <p:cmAuthor id="2" name="mmd5gbd" initials="m" lastIdx="5" clrIdx="1">
    <p:extLst>
      <p:ext uri="{19B8F6BF-5375-455C-9EA6-DF929625EA0E}">
        <p15:presenceInfo xmlns:p15="http://schemas.microsoft.com/office/powerpoint/2012/main" userId="mmd5gbd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D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93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39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commentAuthors" Target="commentAuthors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71054"/>
          </a:xfrm>
          <a:prstGeom prst="rect">
            <a:avLst/>
          </a:prstGeom>
        </p:spPr>
        <p:txBody>
          <a:bodyPr vert="horz" lIns="94221" tIns="47111" rIns="94221" bIns="4711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3" y="0"/>
            <a:ext cx="3077739" cy="471054"/>
          </a:xfrm>
          <a:prstGeom prst="rect">
            <a:avLst/>
          </a:prstGeom>
        </p:spPr>
        <p:txBody>
          <a:bodyPr vert="horz" lIns="94221" tIns="47111" rIns="94221" bIns="47111" rtlCol="0"/>
          <a:lstStyle>
            <a:lvl1pPr algn="r">
              <a:defRPr sz="1200"/>
            </a:lvl1pPr>
          </a:lstStyle>
          <a:p>
            <a:fld id="{147CC76F-AD4E-4BA3-AB8F-FB03F0EEE79B}" type="datetimeFigureOut">
              <a:rPr lang="en-US" smtClean="0"/>
              <a:t>8/11/2023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3245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1" tIns="47111" rIns="94221" bIns="4711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518203"/>
            <a:ext cx="5681980" cy="3696713"/>
          </a:xfrm>
          <a:prstGeom prst="rect">
            <a:avLst/>
          </a:prstGeom>
        </p:spPr>
        <p:txBody>
          <a:bodyPr vert="horz" lIns="94221" tIns="47111" rIns="94221" bIns="4711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3"/>
            <a:ext cx="3077739" cy="471053"/>
          </a:xfrm>
          <a:prstGeom prst="rect">
            <a:avLst/>
          </a:prstGeom>
        </p:spPr>
        <p:txBody>
          <a:bodyPr vert="horz" lIns="94221" tIns="47111" rIns="94221" bIns="4711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3" y="8917423"/>
            <a:ext cx="3077739" cy="471053"/>
          </a:xfrm>
          <a:prstGeom prst="rect">
            <a:avLst/>
          </a:prstGeom>
        </p:spPr>
        <p:txBody>
          <a:bodyPr vert="horz" lIns="94221" tIns="47111" rIns="94221" bIns="47111" rtlCol="0" anchor="b"/>
          <a:lstStyle>
            <a:lvl1pPr algn="r">
              <a:defRPr sz="1200"/>
            </a:lvl1pPr>
          </a:lstStyle>
          <a:p>
            <a:fld id="{D79B1A9D-5621-48C6-8684-E95A758968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7651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9B1A9D-5621-48C6-8684-E95A7589680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958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57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14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715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858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43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8002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189871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7010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3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3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621089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2022348"/>
            <a:ext cx="7772400" cy="1472184"/>
          </a:xfrm>
        </p:spPr>
        <p:txBody>
          <a:bodyPr anchor="ctr">
            <a:normAutofit/>
          </a:bodyPr>
          <a:lstStyle>
            <a:lvl1pPr algn="ctr">
              <a:defRPr sz="4400">
                <a:solidFill>
                  <a:srgbClr val="238F38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6FADCC3-E69E-41C7-A59F-4F4D8DB5B919}"/>
              </a:ext>
            </a:extLst>
          </p:cNvPr>
          <p:cNvSpPr txBox="1"/>
          <p:nvPr userDrawn="1"/>
        </p:nvSpPr>
        <p:spPr>
          <a:xfrm>
            <a:off x="133350" y="6371146"/>
            <a:ext cx="3048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>
                <a:solidFill>
                  <a:srgbClr val="72BD5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© 2021 Epic Systems Corporation. Confidential.</a:t>
            </a:r>
          </a:p>
        </p:txBody>
      </p:sp>
      <p:pic>
        <p:nvPicPr>
          <p:cNvPr id="10" name="Standard Image">
            <a:extLst>
              <a:ext uri="{FF2B5EF4-FFF2-40B4-BE49-F238E27FC236}">
                <a16:creationId xmlns:a16="http://schemas.microsoft.com/office/drawing/2014/main" id="{2798C537-2108-4D65-8CDE-9227D827C72C}"/>
              </a:ext>
            </a:extLst>
          </p:cNvPr>
          <p:cNvPicPr/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1144250" y="6253626"/>
            <a:ext cx="914400" cy="481263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152400">
            <a:solidFill>
              <a:srgbClr val="238F2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1788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04224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5"/>
            <a:ext cx="10363200" cy="1362075"/>
          </a:xfrm>
        </p:spPr>
        <p:txBody>
          <a:bodyPr anchor="t"/>
          <a:lstStyle>
            <a:lvl1pPr algn="l">
              <a:defRPr sz="225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20623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191000"/>
          </a:xfrm>
        </p:spPr>
        <p:txBody>
          <a:bodyPr/>
          <a:lstStyle>
            <a:lvl1pPr>
              <a:defRPr sz="1575"/>
            </a:lvl1pPr>
            <a:lvl2pPr>
              <a:defRPr sz="1350"/>
            </a:lvl2pPr>
            <a:lvl3pPr>
              <a:defRPr sz="1125"/>
            </a:lvl3pPr>
            <a:lvl4pPr>
              <a:defRPr sz="1013"/>
            </a:lvl4pPr>
            <a:lvl5pPr>
              <a:defRPr sz="1013"/>
            </a:lvl5pPr>
            <a:lvl6pPr>
              <a:defRPr sz="1013"/>
            </a:lvl6pPr>
            <a:lvl7pPr>
              <a:defRPr sz="1013"/>
            </a:lvl7pPr>
            <a:lvl8pPr>
              <a:defRPr sz="1013"/>
            </a:lvl8pPr>
            <a:lvl9pPr>
              <a:defRPr sz="101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191000"/>
          </a:xfrm>
        </p:spPr>
        <p:txBody>
          <a:bodyPr/>
          <a:lstStyle>
            <a:lvl1pPr>
              <a:defRPr sz="1575"/>
            </a:lvl1pPr>
            <a:lvl2pPr>
              <a:defRPr sz="1350"/>
            </a:lvl2pPr>
            <a:lvl3pPr>
              <a:defRPr sz="1125"/>
            </a:lvl3pPr>
            <a:lvl4pPr>
              <a:defRPr sz="1013"/>
            </a:lvl4pPr>
            <a:lvl5pPr>
              <a:defRPr sz="1013"/>
            </a:lvl5pPr>
            <a:lvl6pPr>
              <a:defRPr sz="1013"/>
            </a:lvl6pPr>
            <a:lvl7pPr>
              <a:defRPr sz="1013"/>
            </a:lvl7pPr>
            <a:lvl8pPr>
              <a:defRPr sz="1013"/>
            </a:lvl8pPr>
            <a:lvl9pPr>
              <a:defRPr sz="101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89772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9"/>
            <a:ext cx="5386917" cy="3616325"/>
          </a:xfrm>
        </p:spPr>
        <p:txBody>
          <a:bodyPr/>
          <a:lstStyle>
            <a:lvl1pPr>
              <a:defRPr sz="1350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0" y="1535113"/>
            <a:ext cx="5389033" cy="63976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0" y="2174879"/>
            <a:ext cx="5389033" cy="3616325"/>
          </a:xfrm>
        </p:spPr>
        <p:txBody>
          <a:bodyPr/>
          <a:lstStyle>
            <a:lvl1pPr>
              <a:defRPr sz="1350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88520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01075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13346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1125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5"/>
            <a:ext cx="6815667" cy="5853113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788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964125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1125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788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28538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5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B9D4F9-CDEB-4F81-944E-FCABA2581DE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5791200"/>
            <a:ext cx="12192000" cy="1066800"/>
          </a:xfrm>
          <a:prstGeom prst="rect">
            <a:avLst/>
          </a:prstGeom>
          <a:solidFill>
            <a:srgbClr val="122A5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>
              <a:solidFill>
                <a:prstClr val="white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122776B-51C2-C544-8FF0-C6454B15C346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4226" y="6044570"/>
            <a:ext cx="2558174" cy="447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7380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514350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2881" indent="-192881" algn="l" defTabSz="51435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17910" indent="-160735" algn="l" defTabSz="514350" rtl="0" eaLnBrk="1" latinLnBrk="0" hangingPunct="1">
        <a:spcBef>
          <a:spcPct val="20000"/>
        </a:spcBef>
        <a:buFont typeface="Arial" pitchFamily="34" charset="0"/>
        <a:buChar char="–"/>
        <a:defRPr sz="1575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spcBef>
          <a:spcPct val="20000"/>
        </a:spcBef>
        <a:buFont typeface="Arial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spcBef>
          <a:spcPct val="20000"/>
        </a:spcBef>
        <a:buFont typeface="Arial" pitchFamily="34" charset="0"/>
        <a:buChar char="–"/>
        <a:defRPr sz="1125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spcBef>
          <a:spcPct val="20000"/>
        </a:spcBef>
        <a:buFont typeface="Arial" pitchFamily="34" charset="0"/>
        <a:buChar char="»"/>
        <a:defRPr sz="1125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spcBef>
          <a:spcPct val="20000"/>
        </a:spcBef>
        <a:buFont typeface="Arial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spcBef>
          <a:spcPct val="20000"/>
        </a:spcBef>
        <a:buFont typeface="Arial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spcBef>
          <a:spcPct val="20000"/>
        </a:spcBef>
        <a:buFont typeface="Arial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spcBef>
          <a:spcPct val="20000"/>
        </a:spcBef>
        <a:buFont typeface="Arial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218FC6-400F-4340-87FB-C747EDB26DF2}" type="datetimeFigureOut">
              <a:rPr lang="en-US" smtClean="0"/>
              <a:t>8/11/2023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1AC673-FDD8-4D0F-B545-2C75ACB419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823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238F38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2">
              <a:lumMod val="1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2">
              <a:lumMod val="1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2">
              <a:lumMod val="1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2">
              <a:lumMod val="1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2">
              <a:lumMod val="1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D0D7ED-0AC5-8B4C-9F41-E8E8F5C0BD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2130431"/>
            <a:ext cx="10363200" cy="56101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dirty="0"/>
              <a:t>Research Upgrade Training Presentation</a:t>
            </a:r>
            <a:br>
              <a:rPr lang="en-US" sz="4400" dirty="0"/>
            </a:br>
            <a:br>
              <a:rPr lang="en-US" sz="4400" dirty="0"/>
            </a:br>
            <a:endParaRPr lang="en-US" sz="4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A90D737-3510-4A82-86A2-DE86DE01172B}"/>
              </a:ext>
            </a:extLst>
          </p:cNvPr>
          <p:cNvSpPr txBox="1"/>
          <p:nvPr/>
        </p:nvSpPr>
        <p:spPr>
          <a:xfrm>
            <a:off x="2861145" y="2691443"/>
            <a:ext cx="646970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Epic Version Feb/May 2023</a:t>
            </a:r>
            <a:br>
              <a:rPr lang="en-US" sz="3600" dirty="0"/>
            </a:br>
            <a:r>
              <a:rPr lang="en-US" sz="3600" dirty="0"/>
              <a:t>Coming October 2023</a:t>
            </a:r>
          </a:p>
        </p:txBody>
      </p:sp>
    </p:spTree>
    <p:extLst>
      <p:ext uri="{BB962C8B-B14F-4D97-AF65-F5344CB8AC3E}">
        <p14:creationId xmlns:p14="http://schemas.microsoft.com/office/powerpoint/2010/main" val="22600882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512E2E-96E2-403A-899D-2F2014A9E5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6167" y="73600"/>
            <a:ext cx="9652000" cy="92333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Record Clinical Significance for Adverse Events</a:t>
            </a:r>
          </a:p>
        </p:txBody>
      </p:sp>
      <p:pic>
        <p:nvPicPr>
          <p:cNvPr id="8" name="Picture 3" descr="A screenshot of a computer&#10;&#10;Description automatically generated">
            <a:extLst>
              <a:ext uri="{FF2B5EF4-FFF2-40B4-BE49-F238E27FC236}">
                <a16:creationId xmlns:a16="http://schemas.microsoft.com/office/drawing/2014/main" id="{5AAE6663-4AD3-4857-879A-8D6135AAFFF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6634" y="2336976"/>
            <a:ext cx="12031066" cy="343034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DEAC7F4-2226-44FB-AF61-7D1E4A007215}"/>
              </a:ext>
            </a:extLst>
          </p:cNvPr>
          <p:cNvSpPr txBox="1"/>
          <p:nvPr/>
        </p:nvSpPr>
        <p:spPr>
          <a:xfrm>
            <a:off x="419100" y="996930"/>
            <a:ext cx="116585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For study teams that document Adverse Events in Epic.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To more accurately document adverse events for an ongoing research study, use the </a:t>
            </a:r>
            <a:r>
              <a:rPr lang="en-US" b="1" dirty="0"/>
              <a:t>Clinically Significant</a:t>
            </a:r>
            <a:r>
              <a:rPr lang="en-US" dirty="0"/>
              <a:t> buttons to indicate whether an adverse event is clinically significant.</a:t>
            </a:r>
          </a:p>
        </p:txBody>
      </p:sp>
    </p:spTree>
    <p:extLst>
      <p:ext uri="{BB962C8B-B14F-4D97-AF65-F5344CB8AC3E}">
        <p14:creationId xmlns:p14="http://schemas.microsoft.com/office/powerpoint/2010/main" val="2818520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0C1B59-B264-410B-A3FF-52E7D86710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998" y="524019"/>
            <a:ext cx="11798302" cy="75406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dirty="0"/>
              <a:t>Get a Quick Indicator of How Participant Accrual is Going</a:t>
            </a:r>
            <a:br>
              <a:rPr lang="en-US" dirty="0"/>
            </a:b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2807A8C-8C1C-4F4A-A9A7-DDABC84F9A49}"/>
              </a:ext>
            </a:extLst>
          </p:cNvPr>
          <p:cNvSpPr txBox="1"/>
          <p:nvPr/>
        </p:nvSpPr>
        <p:spPr>
          <a:xfrm>
            <a:off x="253998" y="1278081"/>
            <a:ext cx="11328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The Research Study at a Glance Dashboard has a new badge that gives you  a quick indicator of whether you’re on track to meet your target.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Hover over the badge to see a tooltip with information about how the value was calculated.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1DC24344-BFB9-4112-91A8-286207ECB36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5004" y="2354045"/>
            <a:ext cx="5626389" cy="42293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80266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6F8CA7-CE9C-420A-A4E1-BC6BC426CD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New Medicare Qualifying Buttons in Billing Setup </a:t>
            </a:r>
            <a:br>
              <a:rPr lang="en-US" dirty="0"/>
            </a:br>
            <a:r>
              <a:rPr lang="en-US" dirty="0"/>
              <a:t>- Do Not Use -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55775A-EE83-4F5B-87AB-B950966D61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00205"/>
            <a:ext cx="10972800" cy="1257295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Buttons have been added to the Billing Setup section of the Research Maintenance activity to track whether research studies are Medicare qualifying clinical trials.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These new buttons are not functional b/c they cannot be interfaced with Oncore.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Please disregard these buttons until further notice.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C6BAF182-9FA4-4281-9B61-8FB4BEA26F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668" y="2857500"/>
            <a:ext cx="8119732" cy="36052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678894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EHC">
      <a:dk1>
        <a:srgbClr val="363636"/>
      </a:dk1>
      <a:lt1>
        <a:srgbClr val="FFFFFF"/>
      </a:lt1>
      <a:dk2>
        <a:srgbClr val="2B142D"/>
      </a:dk2>
      <a:lt2>
        <a:srgbClr val="EEEEEE"/>
      </a:lt2>
      <a:accent1>
        <a:srgbClr val="002C71"/>
      </a:accent1>
      <a:accent2>
        <a:srgbClr val="A6C2CC"/>
      </a:accent2>
      <a:accent3>
        <a:srgbClr val="6B2E6E"/>
      </a:accent3>
      <a:accent4>
        <a:srgbClr val="F0E07D"/>
      </a:accent4>
      <a:accent5>
        <a:srgbClr val="002855"/>
      </a:accent5>
      <a:accent6>
        <a:srgbClr val="EEEEEE"/>
      </a:accent6>
      <a:hlink>
        <a:srgbClr val="0000FF"/>
      </a:hlink>
      <a:folHlink>
        <a:srgbClr val="9775A7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raining theme">
  <a:themeElements>
    <a:clrScheme name="Custom 13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4">
      <a:majorFont>
        <a:latin typeface="Segoe UI Semibold"/>
        <a:ea typeface=""/>
        <a:cs typeface=""/>
      </a:majorFont>
      <a:minorFont>
        <a:latin typeface="Segoe UI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raining theme" id="{3F31D1B0-D7CF-4B83-A536-8BEE52B35849}" vid="{B7BFE415-6B63-46B7-8A72-107DDB86024D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84ce4cf4-74a6-454f-aca8-ffe838fec5f9" xsi:nil="true"/>
    <TaxCatchAll xmlns="47957018-9ace-426d-a743-e98463c9f557" xsi:nil="true"/>
    <lcf76f155ced4ddcb4097134ff3c332f xmlns="84ce4cf4-74a6-454f-aca8-ffe838fec5f9">
      <Terms xmlns="http://schemas.microsoft.com/office/infopath/2007/PartnerControls"/>
    </lcf76f155ced4ddcb4097134ff3c332f>
    <SharedWithUsers xmlns="47957018-9ace-426d-a743-e98463c9f557">
      <UserInfo>
        <DisplayName/>
        <AccountId xsi:nil="true"/>
        <AccountType/>
      </UserInfo>
    </SharedWithUsers>
    <MediaLengthInSeconds xmlns="84ce4cf4-74a6-454f-aca8-ffe838fec5f9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E656E38DECBC64FA7CD3DF403ADF251" ma:contentTypeVersion="21" ma:contentTypeDescription="Create a new document." ma:contentTypeScope="" ma:versionID="b97923a9e3f87423a2abb25376899ff7">
  <xsd:schema xmlns:xsd="http://www.w3.org/2001/XMLSchema" xmlns:xs="http://www.w3.org/2001/XMLSchema" xmlns:p="http://schemas.microsoft.com/office/2006/metadata/properties" xmlns:ns2="84ce4cf4-74a6-454f-aca8-ffe838fec5f9" xmlns:ns3="47957018-9ace-426d-a743-e98463c9f557" targetNamespace="http://schemas.microsoft.com/office/2006/metadata/properties" ma:root="true" ma:fieldsID="3a3b72847285fa8ac62893f7781ffe96" ns2:_="" ns3:_="">
    <xsd:import namespace="84ce4cf4-74a6-454f-aca8-ffe838fec5f9"/>
    <xsd:import namespace="47957018-9ace-426d-a743-e98463c9f55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MediaServiceLocation" minOccurs="0"/>
                <xsd:element ref="ns2:_Flow_SignoffStatus" minOccurs="0"/>
                <xsd:element ref="ns3:TaxCatchAll" minOccurs="0"/>
                <xsd:element ref="ns2:lcf76f155ced4ddcb4097134ff3c332f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ce4cf4-74a6-454f-aca8-ffe838fec5f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_Flow_SignoffStatus" ma:index="20" nillable="true" ma:displayName="Sign-off status" ma:internalName="Sign_x002d_off_x0020_status">
      <xsd:simpleType>
        <xsd:restriction base="dms:Text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992fa3da-db31-45ba-92de-38f16e295a4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957018-9ace-426d-a743-e98463c9f557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5fdce6c2-610c-491f-a72e-bc8fe9f40997}" ma:internalName="TaxCatchAll" ma:showField="CatchAllData" ma:web="47957018-9ace-426d-a743-e98463c9f55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90B25F2-BB26-43E1-855F-7B4387B1C232}">
  <ds:schemaRefs>
    <ds:schemaRef ds:uri="84ce4cf4-74a6-454f-aca8-ffe838fec5f9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dcmitype/"/>
    <ds:schemaRef ds:uri="47957018-9ace-426d-a743-e98463c9f557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275A7C15-5B97-4352-BEB6-17A904A91B5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4ce4cf4-74a6-454f-aca8-ffe838fec5f9"/>
    <ds:schemaRef ds:uri="47957018-9ace-426d-a743-e98463c9f55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C563B50-C40B-4544-B45F-79BFBB81445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304</TotalTime>
  <Words>177</Words>
  <Application>Microsoft Office PowerPoint</Application>
  <PresentationFormat>Widescreen</PresentationFormat>
  <Paragraphs>13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Arial</vt:lpstr>
      <vt:lpstr>Calibri</vt:lpstr>
      <vt:lpstr>Century Gothic</vt:lpstr>
      <vt:lpstr>Segoe UI</vt:lpstr>
      <vt:lpstr>Segoe UI Semibold</vt:lpstr>
      <vt:lpstr>Wingdings</vt:lpstr>
      <vt:lpstr>Custom Design</vt:lpstr>
      <vt:lpstr>Training theme</vt:lpstr>
      <vt:lpstr>Research Upgrade Training Presentation  </vt:lpstr>
      <vt:lpstr>Record Clinical Significance for Adverse Events</vt:lpstr>
      <vt:lpstr>Get a Quick Indicator of How Participant Accrual is Going </vt:lpstr>
      <vt:lpstr>New Medicare Qualifying Buttons in Billing Setup  - Do Not Use -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Ambulatory Upgrade Training Presentation</dc:title>
  <dc:creator>Martin, Regina;Valentine, Chuki</dc:creator>
  <cp:lastModifiedBy>Knight, Loretta</cp:lastModifiedBy>
  <cp:revision>29</cp:revision>
  <cp:lastPrinted>2020-03-21T11:27:12Z</cp:lastPrinted>
  <dcterms:created xsi:type="dcterms:W3CDTF">2020-03-05T20:28:22Z</dcterms:created>
  <dcterms:modified xsi:type="dcterms:W3CDTF">2023-08-11T19:31:00Z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0x0101008E656E38DECBC64FA7CD3DF403ADF251</vt:lpwstr>
  </property>
  <property fmtid="{D5CDD505-2E9C-101B-9397-08002B2CF9AE}" pid="3" name="MediaServiceImageTags">
    <vt:lpwstr/>
  </property>
  <property fmtid="{D5CDD505-2E9C-101B-9397-08002B2CF9AE}" pid="4" name="Order">
    <vt:r8>722600</vt:r8>
  </property>
  <property fmtid="{D5CDD505-2E9C-101B-9397-08002B2CF9AE}" pid="5" name="ComplianceAssetId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</Properties>
</file>